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4.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5.xml" ContentType="application/vnd.openxmlformats-officedocument.presentationml.tags+xml"/>
  <Override PartName="/ppt/notesSlides/notesSlide57.xml" ContentType="application/vnd.openxmlformats-officedocument.presentationml.notesSlide+xml"/>
  <Override PartName="/ppt/tags/tag16.xml" ContentType="application/vnd.openxmlformats-officedocument.presentationml.tags+xml"/>
  <Override PartName="/ppt/notesSlides/notesSlide58.xml" ContentType="application/vnd.openxmlformats-officedocument.presentationml.notesSlide+xml"/>
  <Override PartName="/ppt/tags/tag17.xml" ContentType="application/vnd.openxmlformats-officedocument.presentationml.tags+xml"/>
  <Override PartName="/ppt/notesSlides/notesSlide59.xml" ContentType="application/vnd.openxmlformats-officedocument.presentationml.notesSlide+xml"/>
  <Override PartName="/ppt/tags/tag18.xml" ContentType="application/vnd.openxmlformats-officedocument.presentationml.tags+xml"/>
  <Override PartName="/ppt/notesSlides/notesSlide60.xml" ContentType="application/vnd.openxmlformats-officedocument.presentationml.notesSlide+xml"/>
  <Override PartName="/ppt/tags/tag19.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0.xml" ContentType="application/vnd.openxmlformats-officedocument.presentationml.tags+xml"/>
  <Override PartName="/ppt/notesSlides/notesSlide63.xml" ContentType="application/vnd.openxmlformats-officedocument.presentationml.notesSlide+xml"/>
  <Override PartName="/ppt/tags/tag21.xml" ContentType="application/vnd.openxmlformats-officedocument.presentationml.tags+xml"/>
  <Override PartName="/ppt/notesSlides/notesSlide64.xml" ContentType="application/vnd.openxmlformats-officedocument.presentationml.notesSlide+xml"/>
  <Override PartName="/ppt/tags/tag22.xml" ContentType="application/vnd.openxmlformats-officedocument.presentationml.tags+xml"/>
  <Override PartName="/ppt/notesSlides/notesSlide65.xml" ContentType="application/vnd.openxmlformats-officedocument.presentationml.notesSlide+xml"/>
  <Override PartName="/ppt/tags/tag23.xml" ContentType="application/vnd.openxmlformats-officedocument.presentationml.tags+xml"/>
  <Override PartName="/ppt/notesSlides/notesSlide66.xml" ContentType="application/vnd.openxmlformats-officedocument.presentationml.notesSlide+xml"/>
  <Override PartName="/ppt/tags/tag24.xml" ContentType="application/vnd.openxmlformats-officedocument.presentationml.tags+xml"/>
  <Override PartName="/ppt/notesSlides/notesSlide67.xml" ContentType="application/vnd.openxmlformats-officedocument.presentationml.notesSlide+xml"/>
  <Override PartName="/ppt/tags/tag25.xml" ContentType="application/vnd.openxmlformats-officedocument.presentationml.tags+xml"/>
  <Override PartName="/ppt/notesSlides/notesSlide68.xml" ContentType="application/vnd.openxmlformats-officedocument.presentationml.notesSlide+xml"/>
  <Override PartName="/ppt/tags/tag26.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27.xml" ContentType="application/vnd.openxmlformats-officedocument.presentationml.tags+xml"/>
  <Override PartName="/ppt/notesSlides/notesSlide78.xml" ContentType="application/vnd.openxmlformats-officedocument.presentationml.notesSlide+xml"/>
  <Override PartName="/ppt/tags/tag28.xml" ContentType="application/vnd.openxmlformats-officedocument.presentationml.tags+xml"/>
  <Override PartName="/ppt/notesSlides/notesSlide79.xml" ContentType="application/vnd.openxmlformats-officedocument.presentationml.notesSlide+xml"/>
  <Override PartName="/ppt/tags/tag29.xml" ContentType="application/vnd.openxmlformats-officedocument.presentationml.tags+xml"/>
  <Override PartName="/ppt/notesSlides/notesSlide80.xml" ContentType="application/vnd.openxmlformats-officedocument.presentationml.notesSlide+xml"/>
  <Override PartName="/ppt/tags/tag30.xml" ContentType="application/vnd.openxmlformats-officedocument.presentationml.tags+xml"/>
  <Override PartName="/ppt/notesSlides/notesSlide81.xml" ContentType="application/vnd.openxmlformats-officedocument.presentationml.notesSlide+xml"/>
  <Override PartName="/ppt/tags/tag31.xml" ContentType="application/vnd.openxmlformats-officedocument.presentationml.tags+xml"/>
  <Override PartName="/ppt/notesSlides/notesSlide82.xml" ContentType="application/vnd.openxmlformats-officedocument.presentationml.notesSlide+xml"/>
  <Override PartName="/ppt/tags/tag32.xml" ContentType="application/vnd.openxmlformats-officedocument.presentationml.tags+xml"/>
  <Override PartName="/ppt/notesSlides/notesSlide83.xml" ContentType="application/vnd.openxmlformats-officedocument.presentationml.notesSlide+xml"/>
  <Override PartName="/ppt/tags/tag33.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tags/tag34.xml" ContentType="application/vnd.openxmlformats-officedocument.presentationml.tag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tags/tag35.xml" ContentType="application/vnd.openxmlformats-officedocument.presentationml.tags+xml"/>
  <Override PartName="/ppt/notesSlides/notesSlide114.xml" ContentType="application/vnd.openxmlformats-officedocument.presentationml.notesSlide+xml"/>
  <Override PartName="/ppt/tags/tag36.xml" ContentType="application/vnd.openxmlformats-officedocument.presentationml.tags+xml"/>
  <Override PartName="/ppt/notesSlides/notesSlide115.xml" ContentType="application/vnd.openxmlformats-officedocument.presentationml.notesSlide+xml"/>
  <Override PartName="/ppt/tags/tag37.xml" ContentType="application/vnd.openxmlformats-officedocument.presentationml.tags+xml"/>
  <Override PartName="/ppt/notesSlides/notesSlide116.xml" ContentType="application/vnd.openxmlformats-officedocument.presentationml.notesSlide+xml"/>
  <Override PartName="/ppt/tags/tag38.xml" ContentType="application/vnd.openxmlformats-officedocument.presentationml.tags+xml"/>
  <Override PartName="/ppt/notesSlides/notesSlide117.xml" ContentType="application/vnd.openxmlformats-officedocument.presentationml.notesSlide+xml"/>
  <Override PartName="/ppt/tags/tag39.xml" ContentType="application/vnd.openxmlformats-officedocument.presentationml.tags+xml"/>
  <Override PartName="/ppt/notesSlides/notesSlide118.xml" ContentType="application/vnd.openxmlformats-officedocument.presentationml.notesSlide+xml"/>
  <Override PartName="/ppt/tags/tag40.xml" ContentType="application/vnd.openxmlformats-officedocument.presentationml.tags+xml"/>
  <Override PartName="/ppt/notesSlides/notesSlide119.xml" ContentType="application/vnd.openxmlformats-officedocument.presentationml.notesSlide+xml"/>
  <Override PartName="/ppt/tags/tag41.xml" ContentType="application/vnd.openxmlformats-officedocument.presentationml.tags+xml"/>
  <Override PartName="/ppt/notesSlides/notesSlide120.xml" ContentType="application/vnd.openxmlformats-officedocument.presentationml.notesSlide+xml"/>
  <Override PartName="/ppt/tags/tag42.xml" ContentType="application/vnd.openxmlformats-officedocument.presentationml.tags+xml"/>
  <Override PartName="/ppt/notesSlides/notesSlide121.xml" ContentType="application/vnd.openxmlformats-officedocument.presentationml.notesSlide+xml"/>
  <Override PartName="/ppt/tags/tag43.xml" ContentType="application/vnd.openxmlformats-officedocument.presentationml.tags+xml"/>
  <Override PartName="/ppt/notesSlides/notesSlide122.xml" ContentType="application/vnd.openxmlformats-officedocument.presentationml.notesSlide+xml"/>
  <Override PartName="/ppt/tags/tag44.xml" ContentType="application/vnd.openxmlformats-officedocument.presentationml.tags+xml"/>
  <Override PartName="/ppt/notesSlides/notesSlide123.xml" ContentType="application/vnd.openxmlformats-officedocument.presentationml.notesSlide+xml"/>
  <Override PartName="/ppt/tags/tag45.xml" ContentType="application/vnd.openxmlformats-officedocument.presentationml.tags+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tags/tag46.xml" ContentType="application/vnd.openxmlformats-officedocument.presentationml.tags+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tags/tag47.xml" ContentType="application/vnd.openxmlformats-officedocument.presentationml.tags+xml"/>
  <Override PartName="/ppt/notesSlides/notesSlide134.xml" ContentType="application/vnd.openxmlformats-officedocument.presentationml.notesSlide+xml"/>
  <Override PartName="/ppt/tags/tag48.xml" ContentType="application/vnd.openxmlformats-officedocument.presentationml.tags+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media/image30.jpg" ContentType="image/png"/>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2"/>
  </p:notesMasterIdLst>
  <p:handoutMasterIdLst>
    <p:handoutMasterId r:id="rId153"/>
  </p:handoutMasterIdLst>
  <p:sldIdLst>
    <p:sldId id="263" r:id="rId2"/>
    <p:sldId id="2063" r:id="rId3"/>
    <p:sldId id="1848" r:id="rId4"/>
    <p:sldId id="2068" r:id="rId5"/>
    <p:sldId id="2136" r:id="rId6"/>
    <p:sldId id="2069" r:id="rId7"/>
    <p:sldId id="1465" r:id="rId8"/>
    <p:sldId id="1467" r:id="rId9"/>
    <p:sldId id="1468" r:id="rId10"/>
    <p:sldId id="1470" r:id="rId11"/>
    <p:sldId id="1471" r:id="rId12"/>
    <p:sldId id="1472" r:id="rId13"/>
    <p:sldId id="1473" r:id="rId14"/>
    <p:sldId id="1474" r:id="rId15"/>
    <p:sldId id="1475" r:id="rId16"/>
    <p:sldId id="1476" r:id="rId17"/>
    <p:sldId id="2056" r:id="rId18"/>
    <p:sldId id="1894" r:id="rId19"/>
    <p:sldId id="537" r:id="rId20"/>
    <p:sldId id="633" r:id="rId21"/>
    <p:sldId id="2152" r:id="rId22"/>
    <p:sldId id="1895" r:id="rId23"/>
    <p:sldId id="1896" r:id="rId24"/>
    <p:sldId id="2153" r:id="rId25"/>
    <p:sldId id="2000" r:id="rId26"/>
    <p:sldId id="2016" r:id="rId27"/>
    <p:sldId id="2017" r:id="rId28"/>
    <p:sldId id="2030" r:id="rId29"/>
    <p:sldId id="2154" r:id="rId30"/>
    <p:sldId id="2155" r:id="rId31"/>
    <p:sldId id="1900" r:id="rId32"/>
    <p:sldId id="2156" r:id="rId33"/>
    <p:sldId id="2055" r:id="rId34"/>
    <p:sldId id="1682" r:id="rId35"/>
    <p:sldId id="1693" r:id="rId36"/>
    <p:sldId id="2157" r:id="rId37"/>
    <p:sldId id="2158" r:id="rId38"/>
    <p:sldId id="2159" r:id="rId39"/>
    <p:sldId id="2160" r:id="rId40"/>
    <p:sldId id="2161" r:id="rId41"/>
    <p:sldId id="1959" r:id="rId42"/>
    <p:sldId id="2057" r:id="rId43"/>
    <p:sldId id="1069" r:id="rId44"/>
    <p:sldId id="1308" r:id="rId45"/>
    <p:sldId id="1347" r:id="rId46"/>
    <p:sldId id="1358" r:id="rId47"/>
    <p:sldId id="1359" r:id="rId48"/>
    <p:sldId id="1360" r:id="rId49"/>
    <p:sldId id="2137" r:id="rId50"/>
    <p:sldId id="1351" r:id="rId51"/>
    <p:sldId id="1352" r:id="rId52"/>
    <p:sldId id="1380" r:id="rId53"/>
    <p:sldId id="2075" r:id="rId54"/>
    <p:sldId id="2076" r:id="rId55"/>
    <p:sldId id="2088" r:id="rId56"/>
    <p:sldId id="2058" r:id="rId57"/>
    <p:sldId id="1960" r:id="rId58"/>
    <p:sldId id="2082" r:id="rId59"/>
    <p:sldId id="1961" r:id="rId60"/>
    <p:sldId id="1706" r:id="rId61"/>
    <p:sldId id="1707" r:id="rId62"/>
    <p:sldId id="2162" r:id="rId63"/>
    <p:sldId id="1710" r:id="rId64"/>
    <p:sldId id="1705" r:id="rId65"/>
    <p:sldId id="2198" r:id="rId66"/>
    <p:sldId id="2199" r:id="rId67"/>
    <p:sldId id="1742" r:id="rId68"/>
    <p:sldId id="1639" r:id="rId69"/>
    <p:sldId id="1947" r:id="rId70"/>
    <p:sldId id="2164" r:id="rId71"/>
    <p:sldId id="1954" r:id="rId72"/>
    <p:sldId id="2124" r:id="rId73"/>
    <p:sldId id="2165" r:id="rId74"/>
    <p:sldId id="2166" r:id="rId75"/>
    <p:sldId id="2167" r:id="rId76"/>
    <p:sldId id="2168" r:id="rId77"/>
    <p:sldId id="2169" r:id="rId78"/>
    <p:sldId id="2170" r:id="rId79"/>
    <p:sldId id="2085" r:id="rId80"/>
    <p:sldId id="967" r:id="rId81"/>
    <p:sldId id="2147" r:id="rId82"/>
    <p:sldId id="2148" r:id="rId83"/>
    <p:sldId id="1741" r:id="rId84"/>
    <p:sldId id="2171" r:id="rId85"/>
    <p:sldId id="2172" r:id="rId86"/>
    <p:sldId id="1479" r:id="rId87"/>
    <p:sldId id="2084" r:id="rId88"/>
    <p:sldId id="1623" r:id="rId89"/>
    <p:sldId id="2173" r:id="rId90"/>
    <p:sldId id="2174" r:id="rId91"/>
    <p:sldId id="2175" r:id="rId92"/>
    <p:sldId id="2176" r:id="rId93"/>
    <p:sldId id="2177" r:id="rId94"/>
    <p:sldId id="2179" r:id="rId95"/>
    <p:sldId id="2178" r:id="rId96"/>
    <p:sldId id="2180" r:id="rId97"/>
    <p:sldId id="2123" r:id="rId98"/>
    <p:sldId id="1414" r:id="rId99"/>
    <p:sldId id="1405" r:id="rId100"/>
    <p:sldId id="1515" r:id="rId101"/>
    <p:sldId id="1408" r:id="rId102"/>
    <p:sldId id="1415" r:id="rId103"/>
    <p:sldId id="1416" r:id="rId104"/>
    <p:sldId id="1409" r:id="rId105"/>
    <p:sldId id="2089" r:id="rId106"/>
    <p:sldId id="1410" r:id="rId107"/>
    <p:sldId id="2181" r:id="rId108"/>
    <p:sldId id="2086" r:id="rId109"/>
    <p:sldId id="405" r:id="rId110"/>
    <p:sldId id="1921" r:id="rId111"/>
    <p:sldId id="2139" r:id="rId112"/>
    <p:sldId id="2182" r:id="rId113"/>
    <p:sldId id="1869" r:id="rId114"/>
    <p:sldId id="1863" r:id="rId115"/>
    <p:sldId id="2183" r:id="rId116"/>
    <p:sldId id="2097" r:id="rId117"/>
    <p:sldId id="2185" r:id="rId118"/>
    <p:sldId id="2187" r:id="rId119"/>
    <p:sldId id="2186" r:id="rId120"/>
    <p:sldId id="1370" r:id="rId121"/>
    <p:sldId id="1573" r:id="rId122"/>
    <p:sldId id="1575" r:id="rId123"/>
    <p:sldId id="2099" r:id="rId124"/>
    <p:sldId id="2143" r:id="rId125"/>
    <p:sldId id="1878" r:id="rId126"/>
    <p:sldId id="2188" r:id="rId127"/>
    <p:sldId id="2190" r:id="rId128"/>
    <p:sldId id="1880" r:id="rId129"/>
    <p:sldId id="2192" r:id="rId130"/>
    <p:sldId id="2191" r:id="rId131"/>
    <p:sldId id="1881" r:id="rId132"/>
    <p:sldId id="2193" r:id="rId133"/>
    <p:sldId id="2194" r:id="rId134"/>
    <p:sldId id="2195" r:id="rId135"/>
    <p:sldId id="2087" r:id="rId136"/>
    <p:sldId id="1524" r:id="rId137"/>
    <p:sldId id="2150" r:id="rId138"/>
    <p:sldId id="966" r:id="rId139"/>
    <p:sldId id="1527" r:id="rId140"/>
    <p:sldId id="1825" r:id="rId141"/>
    <p:sldId id="2064" r:id="rId142"/>
    <p:sldId id="2041" r:id="rId143"/>
    <p:sldId id="1920" r:id="rId144"/>
    <p:sldId id="2043" r:id="rId145"/>
    <p:sldId id="2042" r:id="rId146"/>
    <p:sldId id="2065" r:id="rId147"/>
    <p:sldId id="2026" r:id="rId148"/>
    <p:sldId id="2049" r:id="rId149"/>
    <p:sldId id="262" r:id="rId150"/>
    <p:sldId id="2196" r:id="rId151"/>
  </p:sldIdLst>
  <p:sldSz cx="16257588" cy="9144000"/>
  <p:notesSz cx="6858000" cy="9144000"/>
  <p:defaultTextStyle>
    <a:defPPr>
      <a:defRPr lang="en-US"/>
    </a:defPPr>
    <a:lvl1pPr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880" userDrawn="1">
          <p15:clr>
            <a:srgbClr val="A4A3A4"/>
          </p15:clr>
        </p15:guide>
        <p15:guide id="2" pos="512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clrMru>
    <a:srgbClr val="99CCFF"/>
    <a:srgbClr val="D9D9D9"/>
    <a:srgbClr val="C00000"/>
    <a:srgbClr val="800000"/>
    <a:srgbClr val="000090"/>
    <a:srgbClr val="FF0000"/>
    <a:srgbClr val="FFF48E"/>
    <a:srgbClr val="606060"/>
    <a:srgbClr val="FFFDA6"/>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3" autoAdjust="0"/>
    <p:restoredTop sz="92342"/>
  </p:normalViewPr>
  <p:slideViewPr>
    <p:cSldViewPr showGuides="1">
      <p:cViewPr varScale="1">
        <p:scale>
          <a:sx n="62" d="100"/>
          <a:sy n="62" d="100"/>
        </p:scale>
        <p:origin x="224" y="600"/>
      </p:cViewPr>
      <p:guideLst>
        <p:guide orient="horz" pos="2880"/>
        <p:guide pos="5121"/>
      </p:guideLst>
    </p:cSldViewPr>
  </p:slideViewPr>
  <p:outlineViewPr>
    <p:cViewPr>
      <p:scale>
        <a:sx n="50" d="100"/>
        <a:sy n="50" d="100"/>
      </p:scale>
      <p:origin x="0" y="-13944"/>
    </p:cViewPr>
    <p:sldLst>
      <p:sld r:id="rId1" collapse="1"/>
    </p:sldLst>
  </p:outlineViewPr>
  <p:notesTextViewPr>
    <p:cViewPr>
      <p:scale>
        <a:sx n="125" d="100"/>
        <a:sy n="125" d="100"/>
      </p:scale>
      <p:origin x="0" y="0"/>
    </p:cViewPr>
  </p:notesTextViewPr>
  <p:sorterViewPr>
    <p:cViewPr varScale="1">
      <p:scale>
        <a:sx n="1" d="1"/>
        <a:sy n="1" d="1"/>
      </p:scale>
      <p:origin x="0" y="3664"/>
    </p:cViewPr>
  </p:sorterViewPr>
  <p:notesViewPr>
    <p:cSldViewPr showGuides="1">
      <p:cViewPr varScale="1">
        <p:scale>
          <a:sx n="75" d="100"/>
          <a:sy n="75" d="100"/>
        </p:scale>
        <p:origin x="3512" y="1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_rels/viewProps.xml.rels><?xml version="1.0" encoding="UTF-8" standalone="yes"?>
<Relationships xmlns="http://schemas.openxmlformats.org/package/2006/relationships"><Relationship Id="rId1" Type="http://schemas.openxmlformats.org/officeDocument/2006/relationships/slide" Target="slides/slide10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dirty="0">
              <a:latin typeface="Cambria" panose="02040503050406030204" pitchFamily="18" charset="0"/>
            </a:endParaRPr>
          </a:p>
        </p:txBody>
      </p:sp>
      <p:sp>
        <p:nvSpPr>
          <p:cNvPr id="1853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dirty="0">
              <a:latin typeface="Cambria" panose="02040503050406030204" pitchFamily="18" charset="0"/>
            </a:endParaRPr>
          </a:p>
        </p:txBody>
      </p:sp>
      <p:sp>
        <p:nvSpPr>
          <p:cNvPr id="1853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dirty="0">
              <a:latin typeface="Cambria" panose="02040503050406030204" pitchFamily="18" charset="0"/>
            </a:endParaRPr>
          </a:p>
        </p:txBody>
      </p:sp>
      <p:sp>
        <p:nvSpPr>
          <p:cNvPr id="1853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A52398-D01D-0245-BBC1-C97A3C965377}" type="slidenum">
              <a:rPr lang="en-US">
                <a:latin typeface="Cambria" panose="02040503050406030204" pitchFamily="18" charset="0"/>
              </a:rPr>
              <a:pPr>
                <a:defRPr/>
              </a:pPr>
              <a:t>‹#›</a:t>
            </a:fld>
            <a:endParaRPr lang="en-US" dirty="0">
              <a:latin typeface="Cambria" panose="02040503050406030204" pitchFamily="18" charset="0"/>
            </a:endParaRPr>
          </a:p>
        </p:txBody>
      </p:sp>
    </p:spTree>
    <p:extLst>
      <p:ext uri="{BB962C8B-B14F-4D97-AF65-F5344CB8AC3E}">
        <p14:creationId xmlns:p14="http://schemas.microsoft.com/office/powerpoint/2010/main" val="3687785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latin typeface="Cambria" panose="02040503050406030204" pitchFamily="18" charset="0"/>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Cambria" panose="02040503050406030204" pitchFamily="18"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latin typeface="Cambria" panose="02040503050406030204" pitchFamily="18"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Cambria" panose="02040503050406030204" pitchFamily="18" charset="0"/>
              </a:defRPr>
            </a:lvl1pPr>
          </a:lstStyle>
          <a:p>
            <a:pPr>
              <a:defRPr/>
            </a:pPr>
            <a:fld id="{F2DADB3D-EA2A-DE4E-AE68-FC72B5EADE75}" type="slidenum">
              <a:rPr lang="en-US" smtClean="0"/>
              <a:pPr>
                <a:defRPr/>
              </a:pPr>
              <a:t>‹#›</a:t>
            </a:fld>
            <a:endParaRPr lang="en-US" dirty="0"/>
          </a:p>
        </p:txBody>
      </p:sp>
    </p:spTree>
    <p:extLst>
      <p:ext uri="{BB962C8B-B14F-4D97-AF65-F5344CB8AC3E}">
        <p14:creationId xmlns:p14="http://schemas.microsoft.com/office/powerpoint/2010/main" val="2768524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5" b="0" i="0" kern="1200">
        <a:solidFill>
          <a:schemeClr val="tx1"/>
        </a:solidFill>
        <a:latin typeface="Cambria" panose="02040503050406030204" pitchFamily="18" charset="0"/>
        <a:ea typeface="ＭＳ Ｐゴシック" charset="-128"/>
        <a:cs typeface="ＭＳ Ｐゴシック" charset="-128"/>
      </a:defRPr>
    </a:lvl1pPr>
    <a:lvl2pPr marL="725689" algn="l" rtl="0" eaLnBrk="0" fontAlgn="base" hangingPunct="0">
      <a:spcBef>
        <a:spcPct val="30000"/>
      </a:spcBef>
      <a:spcAft>
        <a:spcPct val="0"/>
      </a:spcAft>
      <a:defRPr sz="1905" b="0" i="0" kern="1200">
        <a:solidFill>
          <a:schemeClr val="tx1"/>
        </a:solidFill>
        <a:latin typeface="Cambria" panose="02040503050406030204" pitchFamily="18" charset="0"/>
        <a:ea typeface="ＭＳ Ｐゴシック" pitchFamily="71" charset="-128"/>
        <a:cs typeface="+mn-cs"/>
      </a:defRPr>
    </a:lvl2pPr>
    <a:lvl3pPr marL="1451379" algn="l" rtl="0" eaLnBrk="0" fontAlgn="base" hangingPunct="0">
      <a:spcBef>
        <a:spcPct val="30000"/>
      </a:spcBef>
      <a:spcAft>
        <a:spcPct val="0"/>
      </a:spcAft>
      <a:defRPr sz="1905" b="0" i="0" kern="1200">
        <a:solidFill>
          <a:schemeClr val="tx1"/>
        </a:solidFill>
        <a:latin typeface="Cambria" panose="02040503050406030204" pitchFamily="18" charset="0"/>
        <a:ea typeface="ＭＳ Ｐゴシック" pitchFamily="71" charset="-128"/>
        <a:cs typeface="+mn-cs"/>
      </a:defRPr>
    </a:lvl3pPr>
    <a:lvl4pPr marL="2177067" algn="l" rtl="0" eaLnBrk="0" fontAlgn="base" hangingPunct="0">
      <a:spcBef>
        <a:spcPct val="30000"/>
      </a:spcBef>
      <a:spcAft>
        <a:spcPct val="0"/>
      </a:spcAft>
      <a:defRPr sz="1905" b="0" i="0" kern="1200">
        <a:solidFill>
          <a:schemeClr val="tx1"/>
        </a:solidFill>
        <a:latin typeface="Cambria" panose="02040503050406030204" pitchFamily="18" charset="0"/>
        <a:ea typeface="ＭＳ Ｐゴシック" pitchFamily="71" charset="-128"/>
        <a:cs typeface="+mn-cs"/>
      </a:defRPr>
    </a:lvl4pPr>
    <a:lvl5pPr marL="2902756" algn="l" rtl="0" eaLnBrk="0" fontAlgn="base" hangingPunct="0">
      <a:spcBef>
        <a:spcPct val="30000"/>
      </a:spcBef>
      <a:spcAft>
        <a:spcPct val="0"/>
      </a:spcAft>
      <a:defRPr sz="1905" b="0" i="0" kern="1200">
        <a:solidFill>
          <a:schemeClr val="tx1"/>
        </a:solidFill>
        <a:latin typeface="Cambria" panose="02040503050406030204" pitchFamily="18" charset="0"/>
        <a:ea typeface="ＭＳ Ｐゴシック" pitchFamily="71" charset="-128"/>
        <a:cs typeface="+mn-cs"/>
      </a:defRPr>
    </a:lvl5pPr>
    <a:lvl6pPr marL="3628446" algn="l" defTabSz="725689" rtl="0" eaLnBrk="1" latinLnBrk="0" hangingPunct="1">
      <a:defRPr sz="1905" kern="1200">
        <a:solidFill>
          <a:schemeClr val="tx1"/>
        </a:solidFill>
        <a:latin typeface="+mn-lt"/>
        <a:ea typeface="+mn-ea"/>
        <a:cs typeface="+mn-cs"/>
      </a:defRPr>
    </a:lvl6pPr>
    <a:lvl7pPr marL="4354135" algn="l" defTabSz="725689" rtl="0" eaLnBrk="1" latinLnBrk="0" hangingPunct="1">
      <a:defRPr sz="1905" kern="1200">
        <a:solidFill>
          <a:schemeClr val="tx1"/>
        </a:solidFill>
        <a:latin typeface="+mn-lt"/>
        <a:ea typeface="+mn-ea"/>
        <a:cs typeface="+mn-cs"/>
      </a:defRPr>
    </a:lvl7pPr>
    <a:lvl8pPr marL="5079823" algn="l" defTabSz="725689" rtl="0" eaLnBrk="1" latinLnBrk="0" hangingPunct="1">
      <a:defRPr sz="1905" kern="1200">
        <a:solidFill>
          <a:schemeClr val="tx1"/>
        </a:solidFill>
        <a:latin typeface="+mn-lt"/>
        <a:ea typeface="+mn-ea"/>
        <a:cs typeface="+mn-cs"/>
      </a:defRPr>
    </a:lvl8pPr>
    <a:lvl9pPr marL="5805512" algn="l" defTabSz="725689" rtl="0" eaLnBrk="1" latinLnBrk="0" hangingPunct="1">
      <a:defRPr sz="19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2DADB3D-EA2A-DE4E-AE68-FC72B5EADE75}" type="slidenum">
              <a:rPr lang="en-US" smtClean="0"/>
              <a:pPr>
                <a:defRPr/>
              </a:pPr>
              <a:t>1</a:t>
            </a:fld>
            <a:endParaRPr lang="en-US" dirty="0"/>
          </a:p>
        </p:txBody>
      </p:sp>
    </p:spTree>
    <p:extLst>
      <p:ext uri="{BB962C8B-B14F-4D97-AF65-F5344CB8AC3E}">
        <p14:creationId xmlns:p14="http://schemas.microsoft.com/office/powerpoint/2010/main" val="408507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10</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6946073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102</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3378156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103</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26381184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104</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23280838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105</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1731858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106</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0871095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107</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41766147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108</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6922859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2DADB3D-EA2A-DE4E-AE68-FC72B5EADE75}" type="slidenum">
              <a:rPr lang="en-US" smtClean="0"/>
              <a:pPr>
                <a:defRPr/>
              </a:pPr>
              <a:t>109</a:t>
            </a:fld>
            <a:endParaRPr lang="en-US" dirty="0"/>
          </a:p>
        </p:txBody>
      </p:sp>
    </p:spTree>
    <p:extLst>
      <p:ext uri="{BB962C8B-B14F-4D97-AF65-F5344CB8AC3E}">
        <p14:creationId xmlns:p14="http://schemas.microsoft.com/office/powerpoint/2010/main" val="18900934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2264C2A-3827-3F4F-B2DF-2DD242E732E5}" type="slidenum">
              <a:rPr lang="en-US"/>
              <a:pPr/>
              <a:t>110</a:t>
            </a:fld>
            <a:endParaRPr lang="en-US"/>
          </a:p>
        </p:txBody>
      </p:sp>
      <p:sp>
        <p:nvSpPr>
          <p:cNvPr id="64515" name="Rectangle 2"/>
          <p:cNvSpPr>
            <a:spLocks noGrp="1" noRot="1" noChangeAspect="1" noChangeArrowheads="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596742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2264C2A-3827-3F4F-B2DF-2DD242E732E5}" type="slidenum">
              <a:rPr lang="en-US"/>
              <a:pPr/>
              <a:t>111</a:t>
            </a:fld>
            <a:endParaRPr lang="en-US"/>
          </a:p>
        </p:txBody>
      </p:sp>
      <p:sp>
        <p:nvSpPr>
          <p:cNvPr id="64515" name="Rectangle 2"/>
          <p:cNvSpPr>
            <a:spLocks noGrp="1" noRot="1" noChangeAspect="1" noChangeArrowheads="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32720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11</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15190999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112</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62050888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113</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1409966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114</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9058256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115</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2309347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116</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5553152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117</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8810970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118</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27286922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119</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87382997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6E76D0-C573-9349-BD13-A159389E6B0A}" type="slidenum">
              <a:rPr lang="en-US"/>
              <a:pPr/>
              <a:t>120</a:t>
            </a:fld>
            <a:endParaRPr lang="en-US"/>
          </a:p>
        </p:txBody>
      </p:sp>
      <p:sp>
        <p:nvSpPr>
          <p:cNvPr id="184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7304780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6E76D0-C573-9349-BD13-A159389E6B0A}" type="slidenum">
              <a:rPr lang="en-US"/>
              <a:pPr/>
              <a:t>121</a:t>
            </a:fld>
            <a:endParaRPr lang="en-US"/>
          </a:p>
        </p:txBody>
      </p:sp>
      <p:sp>
        <p:nvSpPr>
          <p:cNvPr id="184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326645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12</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86480180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6E76D0-C573-9349-BD13-A159389E6B0A}" type="slidenum">
              <a:rPr lang="en-US"/>
              <a:pPr/>
              <a:t>122</a:t>
            </a:fld>
            <a:endParaRPr lang="en-US"/>
          </a:p>
        </p:txBody>
      </p:sp>
      <p:sp>
        <p:nvSpPr>
          <p:cNvPr id="184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33678367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123</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336291145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124</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59010839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125</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33145109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126</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50398952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127</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31981392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128</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00539964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129</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72669803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130</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03285230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131</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375702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13</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86586555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132</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406395047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133</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63788159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134</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90516010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135</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57325030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6E76D0-C573-9349-BD13-A159389E6B0A}" type="slidenum">
              <a:rPr lang="en-US"/>
              <a:pPr/>
              <a:t>136</a:t>
            </a:fld>
            <a:endParaRPr lang="en-US"/>
          </a:p>
        </p:txBody>
      </p:sp>
      <p:sp>
        <p:nvSpPr>
          <p:cNvPr id="184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6E76D0-C573-9349-BD13-A159389E6B0A}" type="slidenum">
              <a:rPr lang="en-US"/>
              <a:pPr/>
              <a:t>137</a:t>
            </a:fld>
            <a:endParaRPr lang="en-US"/>
          </a:p>
        </p:txBody>
      </p:sp>
      <p:sp>
        <p:nvSpPr>
          <p:cNvPr id="184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1287222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7437A4E-F5A6-1340-BE81-421B94F7B16D}" type="slidenum">
              <a:rPr lang="en-US"/>
              <a:pPr/>
              <a:t>139</a:t>
            </a:fld>
            <a:endParaRPr lang="en-US"/>
          </a:p>
        </p:txBody>
      </p:sp>
      <p:sp>
        <p:nvSpPr>
          <p:cNvPr id="246787" name="Rectangle 2"/>
          <p:cNvSpPr>
            <a:spLocks noGrp="1" noRot="1" noChangeAspect="1" noChangeArrowheads="1"/>
          </p:cNvSpPr>
          <p:nvPr>
            <p:ph type="sldImg"/>
          </p:nvPr>
        </p:nvSpPr>
        <p:spPr>
          <a:xfrm>
            <a:off x="381000" y="685800"/>
            <a:ext cx="6096000" cy="3429000"/>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7437A4E-F5A6-1340-BE81-421B94F7B16D}" type="slidenum">
              <a:rPr lang="en-US"/>
              <a:pPr/>
              <a:t>140</a:t>
            </a:fld>
            <a:endParaRPr lang="en-US"/>
          </a:p>
        </p:txBody>
      </p:sp>
      <p:sp>
        <p:nvSpPr>
          <p:cNvPr id="246787" name="Rectangle 2"/>
          <p:cNvSpPr>
            <a:spLocks noGrp="1" noRot="1" noChangeAspect="1" noChangeArrowheads="1"/>
          </p:cNvSpPr>
          <p:nvPr>
            <p:ph type="sldImg"/>
          </p:nvPr>
        </p:nvSpPr>
        <p:spPr>
          <a:xfrm>
            <a:off x="381000" y="685800"/>
            <a:ext cx="6096000" cy="3429000"/>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7437A4E-F5A6-1340-BE81-421B94F7B16D}" type="slidenum">
              <a:rPr lang="en-US"/>
              <a:pPr/>
              <a:t>141</a:t>
            </a:fld>
            <a:endParaRPr lang="en-US"/>
          </a:p>
        </p:txBody>
      </p:sp>
      <p:sp>
        <p:nvSpPr>
          <p:cNvPr id="246787" name="Rectangle 2"/>
          <p:cNvSpPr>
            <a:spLocks noGrp="1" noRot="1" noChangeAspect="1" noChangeArrowheads="1"/>
          </p:cNvSpPr>
          <p:nvPr>
            <p:ph type="sldImg"/>
          </p:nvPr>
        </p:nvSpPr>
        <p:spPr>
          <a:xfrm>
            <a:off x="381000" y="685800"/>
            <a:ext cx="6096000" cy="3429000"/>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212896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14</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8679395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7437A4E-F5A6-1340-BE81-421B94F7B16D}" type="slidenum">
              <a:rPr lang="en-US"/>
              <a:pPr/>
              <a:t>142</a:t>
            </a:fld>
            <a:endParaRPr lang="en-US"/>
          </a:p>
        </p:txBody>
      </p:sp>
      <p:sp>
        <p:nvSpPr>
          <p:cNvPr id="246787" name="Rectangle 2"/>
          <p:cNvSpPr>
            <a:spLocks noGrp="1" noRot="1" noChangeAspect="1" noChangeArrowheads="1"/>
          </p:cNvSpPr>
          <p:nvPr>
            <p:ph type="sldImg"/>
          </p:nvPr>
        </p:nvSpPr>
        <p:spPr>
          <a:xfrm>
            <a:off x="381000" y="685800"/>
            <a:ext cx="6096000" cy="3429000"/>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05837974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7437A4E-F5A6-1340-BE81-421B94F7B16D}" type="slidenum">
              <a:rPr lang="en-US"/>
              <a:pPr/>
              <a:t>143</a:t>
            </a:fld>
            <a:endParaRPr lang="en-US"/>
          </a:p>
        </p:txBody>
      </p:sp>
      <p:sp>
        <p:nvSpPr>
          <p:cNvPr id="246787" name="Rectangle 2"/>
          <p:cNvSpPr>
            <a:spLocks noGrp="1" noRot="1" noChangeAspect="1" noChangeArrowheads="1"/>
          </p:cNvSpPr>
          <p:nvPr>
            <p:ph type="sldImg"/>
          </p:nvPr>
        </p:nvSpPr>
        <p:spPr>
          <a:xfrm>
            <a:off x="381000" y="685800"/>
            <a:ext cx="6096000" cy="3429000"/>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7437A4E-F5A6-1340-BE81-421B94F7B16D}" type="slidenum">
              <a:rPr lang="en-US"/>
              <a:pPr/>
              <a:t>144</a:t>
            </a:fld>
            <a:endParaRPr lang="en-US"/>
          </a:p>
        </p:txBody>
      </p:sp>
      <p:sp>
        <p:nvSpPr>
          <p:cNvPr id="246787" name="Rectangle 2"/>
          <p:cNvSpPr>
            <a:spLocks noGrp="1" noRot="1" noChangeAspect="1" noChangeArrowheads="1"/>
          </p:cNvSpPr>
          <p:nvPr>
            <p:ph type="sldImg"/>
          </p:nvPr>
        </p:nvSpPr>
        <p:spPr>
          <a:xfrm>
            <a:off x="381000" y="685800"/>
            <a:ext cx="6096000" cy="3429000"/>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05209168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7437A4E-F5A6-1340-BE81-421B94F7B16D}" type="slidenum">
              <a:rPr lang="en-US"/>
              <a:pPr/>
              <a:t>145</a:t>
            </a:fld>
            <a:endParaRPr lang="en-US"/>
          </a:p>
        </p:txBody>
      </p:sp>
      <p:sp>
        <p:nvSpPr>
          <p:cNvPr id="246787" name="Rectangle 2"/>
          <p:cNvSpPr>
            <a:spLocks noGrp="1" noRot="1" noChangeAspect="1" noChangeArrowheads="1"/>
          </p:cNvSpPr>
          <p:nvPr>
            <p:ph type="sldImg"/>
          </p:nvPr>
        </p:nvSpPr>
        <p:spPr>
          <a:xfrm>
            <a:off x="381000" y="685800"/>
            <a:ext cx="6096000" cy="3429000"/>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598901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7437A4E-F5A6-1340-BE81-421B94F7B16D}" type="slidenum">
              <a:rPr lang="en-US"/>
              <a:pPr/>
              <a:t>146</a:t>
            </a:fld>
            <a:endParaRPr lang="en-US"/>
          </a:p>
        </p:txBody>
      </p:sp>
      <p:sp>
        <p:nvSpPr>
          <p:cNvPr id="246787" name="Rectangle 2"/>
          <p:cNvSpPr>
            <a:spLocks noGrp="1" noRot="1" noChangeAspect="1" noChangeArrowheads="1"/>
          </p:cNvSpPr>
          <p:nvPr>
            <p:ph type="sldImg"/>
          </p:nvPr>
        </p:nvSpPr>
        <p:spPr>
          <a:xfrm>
            <a:off x="381000" y="685800"/>
            <a:ext cx="6096000" cy="3429000"/>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76221154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7437A4E-F5A6-1340-BE81-421B94F7B16D}" type="slidenum">
              <a:rPr lang="en-US"/>
              <a:pPr/>
              <a:t>147</a:t>
            </a:fld>
            <a:endParaRPr lang="en-US"/>
          </a:p>
        </p:txBody>
      </p:sp>
      <p:sp>
        <p:nvSpPr>
          <p:cNvPr id="246787" name="Rectangle 2"/>
          <p:cNvSpPr>
            <a:spLocks noGrp="1" noRot="1" noChangeAspect="1" noChangeArrowheads="1"/>
          </p:cNvSpPr>
          <p:nvPr>
            <p:ph type="sldImg"/>
          </p:nvPr>
        </p:nvSpPr>
        <p:spPr>
          <a:xfrm>
            <a:off x="381000" y="685800"/>
            <a:ext cx="6096000" cy="3429000"/>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60225048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7437A4E-F5A6-1340-BE81-421B94F7B16D}" type="slidenum">
              <a:rPr lang="en-US"/>
              <a:pPr/>
              <a:t>148</a:t>
            </a:fld>
            <a:endParaRPr lang="en-US"/>
          </a:p>
        </p:txBody>
      </p:sp>
      <p:sp>
        <p:nvSpPr>
          <p:cNvPr id="246787" name="Rectangle 2"/>
          <p:cNvSpPr>
            <a:spLocks noGrp="1" noRot="1" noChangeAspect="1" noChangeArrowheads="1"/>
          </p:cNvSpPr>
          <p:nvPr>
            <p:ph type="sldImg"/>
          </p:nvPr>
        </p:nvSpPr>
        <p:spPr>
          <a:xfrm>
            <a:off x="381000" y="685800"/>
            <a:ext cx="6096000" cy="3429000"/>
          </a:xfrm>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44200083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2DADB3D-EA2A-DE4E-AE68-FC72B5EADE75}" type="slidenum">
              <a:rPr lang="en-US" smtClean="0"/>
              <a:pPr>
                <a:defRPr/>
              </a:pPr>
              <a:t>150</a:t>
            </a:fld>
            <a:endParaRPr lang="en-US" dirty="0"/>
          </a:p>
        </p:txBody>
      </p:sp>
    </p:spTree>
    <p:extLst>
      <p:ext uri="{BB962C8B-B14F-4D97-AF65-F5344CB8AC3E}">
        <p14:creationId xmlns:p14="http://schemas.microsoft.com/office/powerpoint/2010/main" val="239464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15</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823365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16</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852930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17</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9418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FC7C1-6ABD-1D46-BC07-51E34BB08226}" type="slidenum">
              <a:rPr lang="en-US"/>
              <a:pPr/>
              <a:t>18</a:t>
            </a:fld>
            <a:endParaRPr lang="en-US"/>
          </a:p>
        </p:txBody>
      </p:sp>
      <p:sp>
        <p:nvSpPr>
          <p:cNvPr id="72909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2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1"/>
              <a:t>kínderʃpraxə,</a:t>
            </a:r>
            <a:r>
              <a:rPr lang="en-US" baseline="0" noProof="1"/>
              <a:t> afazí, unt algəmáinə láwtgəzɛtsə</a:t>
            </a:r>
            <a:endParaRPr lang="en-US" noProof="1"/>
          </a:p>
          <a:p>
            <a:endParaRPr lang="en-US" dirty="0"/>
          </a:p>
        </p:txBody>
      </p:sp>
    </p:spTree>
    <p:extLst>
      <p:ext uri="{BB962C8B-B14F-4D97-AF65-F5344CB8AC3E}">
        <p14:creationId xmlns:p14="http://schemas.microsoft.com/office/powerpoint/2010/main" val="2410877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5184A8-6D14-E141-86FF-1C2F070944C7}"/>
              </a:ext>
            </a:extLst>
          </p:cNvPr>
          <p:cNvSpPr>
            <a:spLocks noGrp="1" noChangeArrowheads="1"/>
          </p:cNvSpPr>
          <p:nvPr>
            <p:ph type="sldNum" sz="quarter" idx="5"/>
          </p:nvPr>
        </p:nvSpPr>
        <p:spPr>
          <a:ln/>
        </p:spPr>
        <p:txBody>
          <a:bodyPr/>
          <a:lstStyle/>
          <a:p>
            <a:fld id="{0C30CEAD-C46A-DB45-8620-6732CAF82667}" type="slidenum">
              <a:rPr lang="en-US" altLang="en-US"/>
              <a:pPr/>
              <a:t>19</a:t>
            </a:fld>
            <a:endParaRPr lang="en-US" altLang="en-US"/>
          </a:p>
        </p:txBody>
      </p:sp>
      <p:sp>
        <p:nvSpPr>
          <p:cNvPr id="454658" name="Rectangle 2">
            <a:extLst>
              <a:ext uri="{FF2B5EF4-FFF2-40B4-BE49-F238E27FC236}">
                <a16:creationId xmlns:a16="http://schemas.microsoft.com/office/drawing/2014/main" id="{871B6A08-81FF-3E43-B534-57F023842CCD}"/>
              </a:ext>
            </a:extLst>
          </p:cNvPr>
          <p:cNvSpPr>
            <a:spLocks noGrp="1" noRot="1" noChangeAspect="1" noChangeArrowheads="1" noTextEdit="1"/>
          </p:cNvSpPr>
          <p:nvPr>
            <p:ph type="sldImg"/>
          </p:nvPr>
        </p:nvSpPr>
        <p:spPr>
          <a:xfrm>
            <a:off x="381000" y="685800"/>
            <a:ext cx="6096000" cy="3429000"/>
          </a:xfrm>
          <a:ln/>
        </p:spPr>
      </p:sp>
      <p:sp>
        <p:nvSpPr>
          <p:cNvPr id="454659" name="Rectangle 3">
            <a:extLst>
              <a:ext uri="{FF2B5EF4-FFF2-40B4-BE49-F238E27FC236}">
                <a16:creationId xmlns:a16="http://schemas.microsoft.com/office/drawing/2014/main" id="{4937C818-99BC-1943-AE06-1C8D46EC1136}"/>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4975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2</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548332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7F7403-C67D-024B-A6A0-5C080A8FC83F}"/>
              </a:ext>
            </a:extLst>
          </p:cNvPr>
          <p:cNvSpPr>
            <a:spLocks noGrp="1" noChangeArrowheads="1"/>
          </p:cNvSpPr>
          <p:nvPr>
            <p:ph type="sldNum" sz="quarter" idx="5"/>
          </p:nvPr>
        </p:nvSpPr>
        <p:spPr>
          <a:ln/>
        </p:spPr>
        <p:txBody>
          <a:bodyPr/>
          <a:lstStyle/>
          <a:p>
            <a:fld id="{6B0F16AB-E237-954C-86B1-4F037B8F712C}" type="slidenum">
              <a:rPr lang="en-US" altLang="en-US"/>
              <a:pPr/>
              <a:t>20</a:t>
            </a:fld>
            <a:endParaRPr lang="en-US" altLang="en-US"/>
          </a:p>
        </p:txBody>
      </p:sp>
      <p:sp>
        <p:nvSpPr>
          <p:cNvPr id="653314" name="Rectangle 2">
            <a:extLst>
              <a:ext uri="{FF2B5EF4-FFF2-40B4-BE49-F238E27FC236}">
                <a16:creationId xmlns:a16="http://schemas.microsoft.com/office/drawing/2014/main" id="{1A9317DE-F75D-D740-BD6F-A76FF4F0B2FB}"/>
              </a:ext>
            </a:extLst>
          </p:cNvPr>
          <p:cNvSpPr>
            <a:spLocks noGrp="1" noRot="1" noChangeAspect="1" noChangeArrowheads="1" noTextEdit="1"/>
          </p:cNvSpPr>
          <p:nvPr>
            <p:ph type="sldImg"/>
          </p:nvPr>
        </p:nvSpPr>
        <p:spPr>
          <a:xfrm>
            <a:off x="381000" y="685800"/>
            <a:ext cx="6096000" cy="3429000"/>
          </a:xfrm>
          <a:ln/>
        </p:spPr>
      </p:sp>
      <p:sp>
        <p:nvSpPr>
          <p:cNvPr id="653315" name="Rectangle 3">
            <a:extLst>
              <a:ext uri="{FF2B5EF4-FFF2-40B4-BE49-F238E27FC236}">
                <a16:creationId xmlns:a16="http://schemas.microsoft.com/office/drawing/2014/main" id="{EC7264FA-D4E6-674F-B016-E68D4707AFB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4067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7F7403-C67D-024B-A6A0-5C080A8FC83F}"/>
              </a:ext>
            </a:extLst>
          </p:cNvPr>
          <p:cNvSpPr>
            <a:spLocks noGrp="1" noChangeArrowheads="1"/>
          </p:cNvSpPr>
          <p:nvPr>
            <p:ph type="sldNum" sz="quarter" idx="5"/>
          </p:nvPr>
        </p:nvSpPr>
        <p:spPr>
          <a:ln/>
        </p:spPr>
        <p:txBody>
          <a:bodyPr/>
          <a:lstStyle/>
          <a:p>
            <a:fld id="{6B0F16AB-E237-954C-86B1-4F037B8F712C}" type="slidenum">
              <a:rPr lang="en-US" altLang="en-US"/>
              <a:pPr/>
              <a:t>21</a:t>
            </a:fld>
            <a:endParaRPr lang="en-US" altLang="en-US"/>
          </a:p>
        </p:txBody>
      </p:sp>
      <p:sp>
        <p:nvSpPr>
          <p:cNvPr id="653314" name="Rectangle 2">
            <a:extLst>
              <a:ext uri="{FF2B5EF4-FFF2-40B4-BE49-F238E27FC236}">
                <a16:creationId xmlns:a16="http://schemas.microsoft.com/office/drawing/2014/main" id="{1A9317DE-F75D-D740-BD6F-A76FF4F0B2FB}"/>
              </a:ext>
            </a:extLst>
          </p:cNvPr>
          <p:cNvSpPr>
            <a:spLocks noGrp="1" noRot="1" noChangeAspect="1" noChangeArrowheads="1" noTextEdit="1"/>
          </p:cNvSpPr>
          <p:nvPr>
            <p:ph type="sldImg"/>
          </p:nvPr>
        </p:nvSpPr>
        <p:spPr>
          <a:xfrm>
            <a:off x="381000" y="685800"/>
            <a:ext cx="6096000" cy="3429000"/>
          </a:xfrm>
          <a:ln/>
        </p:spPr>
      </p:sp>
      <p:sp>
        <p:nvSpPr>
          <p:cNvPr id="653315" name="Rectangle 3">
            <a:extLst>
              <a:ext uri="{FF2B5EF4-FFF2-40B4-BE49-F238E27FC236}">
                <a16:creationId xmlns:a16="http://schemas.microsoft.com/office/drawing/2014/main" id="{EC7264FA-D4E6-674F-B016-E68D4707AFB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3130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2264C2A-3827-3F4F-B2DF-2DD242E732E5}" type="slidenum">
              <a:rPr lang="en-US"/>
              <a:pPr/>
              <a:t>22</a:t>
            </a:fld>
            <a:endParaRPr lang="en-US"/>
          </a:p>
        </p:txBody>
      </p:sp>
      <p:sp>
        <p:nvSpPr>
          <p:cNvPr id="64515" name="Rectangle 2"/>
          <p:cNvSpPr>
            <a:spLocks noGrp="1" noRot="1" noChangeAspect="1" noChangeArrowheads="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476065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2264C2A-3827-3F4F-B2DF-2DD242E732E5}" type="slidenum">
              <a:rPr lang="en-US"/>
              <a:pPr/>
              <a:t>23</a:t>
            </a:fld>
            <a:endParaRPr lang="en-US"/>
          </a:p>
        </p:txBody>
      </p:sp>
      <p:sp>
        <p:nvSpPr>
          <p:cNvPr id="64515" name="Rectangle 2"/>
          <p:cNvSpPr>
            <a:spLocks noGrp="1" noRot="1" noChangeAspect="1" noChangeArrowheads="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58718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2264C2A-3827-3F4F-B2DF-2DD242E732E5}" type="slidenum">
              <a:rPr lang="en-US"/>
              <a:pPr/>
              <a:t>24</a:t>
            </a:fld>
            <a:endParaRPr lang="en-US"/>
          </a:p>
        </p:txBody>
      </p:sp>
      <p:sp>
        <p:nvSpPr>
          <p:cNvPr id="64515" name="Rectangle 2"/>
          <p:cNvSpPr>
            <a:spLocks noGrp="1" noRot="1" noChangeAspect="1" noChangeArrowheads="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188165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AC919C1-7BDB-F54F-BFD1-FFB6541AFE1C}" type="slidenum">
              <a:rPr lang="en-US"/>
              <a:pPr/>
              <a:t>25</a:t>
            </a:fld>
            <a:endParaRPr lang="en-US"/>
          </a:p>
        </p:txBody>
      </p:sp>
      <p:sp>
        <p:nvSpPr>
          <p:cNvPr id="52227" name="Rectangle 2"/>
          <p:cNvSpPr>
            <a:spLocks noGrp="1" noRot="1" noChangeAspect="1" noChangeArrowheads="1"/>
          </p:cNvSpPr>
          <p:nvPr>
            <p:ph type="sldImg"/>
          </p:nvPr>
        </p:nvSpPr>
        <p:spPr>
          <a:xfrm>
            <a:off x="381000" y="685800"/>
            <a:ext cx="6096000" cy="3429000"/>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045555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541F6D-578B-FD44-AA35-C4B6A9840C06}"/>
              </a:ext>
            </a:extLst>
          </p:cNvPr>
          <p:cNvSpPr>
            <a:spLocks noGrp="1" noChangeArrowheads="1"/>
          </p:cNvSpPr>
          <p:nvPr>
            <p:ph type="sldNum" sz="quarter" idx="5"/>
          </p:nvPr>
        </p:nvSpPr>
        <p:spPr>
          <a:ln/>
        </p:spPr>
        <p:txBody>
          <a:bodyPr/>
          <a:lstStyle/>
          <a:p>
            <a:fld id="{4C91A648-3EB4-D942-84F4-9D0198AC82CB}" type="slidenum">
              <a:rPr lang="en-US" altLang="en-US"/>
              <a:pPr/>
              <a:t>26</a:t>
            </a:fld>
            <a:endParaRPr lang="en-US" altLang="en-US"/>
          </a:p>
        </p:txBody>
      </p:sp>
      <p:sp>
        <p:nvSpPr>
          <p:cNvPr id="526338" name="Rectangle 2">
            <a:extLst>
              <a:ext uri="{FF2B5EF4-FFF2-40B4-BE49-F238E27FC236}">
                <a16:creationId xmlns:a16="http://schemas.microsoft.com/office/drawing/2014/main" id="{83A17829-DBDB-CE45-BC76-D036128F7A67}"/>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26339" name="Rectangle 3">
            <a:extLst>
              <a:ext uri="{FF2B5EF4-FFF2-40B4-BE49-F238E27FC236}">
                <a16:creationId xmlns:a16="http://schemas.microsoft.com/office/drawing/2014/main" id="{BF14EA21-439C-E94A-A01F-54545CB4384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8599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541F6D-578B-FD44-AA35-C4B6A9840C06}"/>
              </a:ext>
            </a:extLst>
          </p:cNvPr>
          <p:cNvSpPr>
            <a:spLocks noGrp="1" noChangeArrowheads="1"/>
          </p:cNvSpPr>
          <p:nvPr>
            <p:ph type="sldNum" sz="quarter" idx="5"/>
          </p:nvPr>
        </p:nvSpPr>
        <p:spPr>
          <a:ln/>
        </p:spPr>
        <p:txBody>
          <a:bodyPr/>
          <a:lstStyle/>
          <a:p>
            <a:fld id="{4C91A648-3EB4-D942-84F4-9D0198AC82CB}" type="slidenum">
              <a:rPr lang="en-US" altLang="en-US"/>
              <a:pPr/>
              <a:t>27</a:t>
            </a:fld>
            <a:endParaRPr lang="en-US" altLang="en-US"/>
          </a:p>
        </p:txBody>
      </p:sp>
      <p:sp>
        <p:nvSpPr>
          <p:cNvPr id="526338" name="Rectangle 2">
            <a:extLst>
              <a:ext uri="{FF2B5EF4-FFF2-40B4-BE49-F238E27FC236}">
                <a16:creationId xmlns:a16="http://schemas.microsoft.com/office/drawing/2014/main" id="{83A17829-DBDB-CE45-BC76-D036128F7A67}"/>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26339" name="Rectangle 3">
            <a:extLst>
              <a:ext uri="{FF2B5EF4-FFF2-40B4-BE49-F238E27FC236}">
                <a16:creationId xmlns:a16="http://schemas.microsoft.com/office/drawing/2014/main" id="{BF14EA21-439C-E94A-A01F-54545CB4384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65500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541F6D-578B-FD44-AA35-C4B6A9840C06}"/>
              </a:ext>
            </a:extLst>
          </p:cNvPr>
          <p:cNvSpPr>
            <a:spLocks noGrp="1" noChangeArrowheads="1"/>
          </p:cNvSpPr>
          <p:nvPr>
            <p:ph type="sldNum" sz="quarter" idx="5"/>
          </p:nvPr>
        </p:nvSpPr>
        <p:spPr>
          <a:ln/>
        </p:spPr>
        <p:txBody>
          <a:bodyPr/>
          <a:lstStyle/>
          <a:p>
            <a:fld id="{4C91A648-3EB4-D942-84F4-9D0198AC82CB}" type="slidenum">
              <a:rPr lang="en-US" altLang="en-US"/>
              <a:pPr/>
              <a:t>28</a:t>
            </a:fld>
            <a:endParaRPr lang="en-US" altLang="en-US"/>
          </a:p>
        </p:txBody>
      </p:sp>
      <p:sp>
        <p:nvSpPr>
          <p:cNvPr id="526338" name="Rectangle 2">
            <a:extLst>
              <a:ext uri="{FF2B5EF4-FFF2-40B4-BE49-F238E27FC236}">
                <a16:creationId xmlns:a16="http://schemas.microsoft.com/office/drawing/2014/main" id="{83A17829-DBDB-CE45-BC76-D036128F7A67}"/>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26339" name="Rectangle 3">
            <a:extLst>
              <a:ext uri="{FF2B5EF4-FFF2-40B4-BE49-F238E27FC236}">
                <a16:creationId xmlns:a16="http://schemas.microsoft.com/office/drawing/2014/main" id="{BF14EA21-439C-E94A-A01F-54545CB4384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31291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541F6D-578B-FD44-AA35-C4B6A9840C06}"/>
              </a:ext>
            </a:extLst>
          </p:cNvPr>
          <p:cNvSpPr>
            <a:spLocks noGrp="1" noChangeArrowheads="1"/>
          </p:cNvSpPr>
          <p:nvPr>
            <p:ph type="sldNum" sz="quarter" idx="5"/>
          </p:nvPr>
        </p:nvSpPr>
        <p:spPr>
          <a:ln/>
        </p:spPr>
        <p:txBody>
          <a:bodyPr/>
          <a:lstStyle/>
          <a:p>
            <a:fld id="{4C91A648-3EB4-D942-84F4-9D0198AC82CB}" type="slidenum">
              <a:rPr lang="en-US" altLang="en-US"/>
              <a:pPr/>
              <a:t>29</a:t>
            </a:fld>
            <a:endParaRPr lang="en-US" altLang="en-US"/>
          </a:p>
        </p:txBody>
      </p:sp>
      <p:sp>
        <p:nvSpPr>
          <p:cNvPr id="526338" name="Rectangle 2">
            <a:extLst>
              <a:ext uri="{FF2B5EF4-FFF2-40B4-BE49-F238E27FC236}">
                <a16:creationId xmlns:a16="http://schemas.microsoft.com/office/drawing/2014/main" id="{83A17829-DBDB-CE45-BC76-D036128F7A67}"/>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26339" name="Rectangle 3">
            <a:extLst>
              <a:ext uri="{FF2B5EF4-FFF2-40B4-BE49-F238E27FC236}">
                <a16:creationId xmlns:a16="http://schemas.microsoft.com/office/drawing/2014/main" id="{BF14EA21-439C-E94A-A01F-54545CB4384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86112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6E76D0-C573-9349-BD13-A159389E6B0A}" type="slidenum">
              <a:rPr lang="en-US"/>
              <a:pPr/>
              <a:t>3</a:t>
            </a:fld>
            <a:endParaRPr lang="en-US"/>
          </a:p>
        </p:txBody>
      </p:sp>
      <p:sp>
        <p:nvSpPr>
          <p:cNvPr id="184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541F6D-578B-FD44-AA35-C4B6A9840C06}"/>
              </a:ext>
            </a:extLst>
          </p:cNvPr>
          <p:cNvSpPr>
            <a:spLocks noGrp="1" noChangeArrowheads="1"/>
          </p:cNvSpPr>
          <p:nvPr>
            <p:ph type="sldNum" sz="quarter" idx="5"/>
          </p:nvPr>
        </p:nvSpPr>
        <p:spPr>
          <a:ln/>
        </p:spPr>
        <p:txBody>
          <a:bodyPr/>
          <a:lstStyle/>
          <a:p>
            <a:fld id="{4C91A648-3EB4-D942-84F4-9D0198AC82CB}" type="slidenum">
              <a:rPr lang="en-US" altLang="en-US"/>
              <a:pPr/>
              <a:t>30</a:t>
            </a:fld>
            <a:endParaRPr lang="en-US" altLang="en-US"/>
          </a:p>
        </p:txBody>
      </p:sp>
      <p:sp>
        <p:nvSpPr>
          <p:cNvPr id="526338" name="Rectangle 2">
            <a:extLst>
              <a:ext uri="{FF2B5EF4-FFF2-40B4-BE49-F238E27FC236}">
                <a16:creationId xmlns:a16="http://schemas.microsoft.com/office/drawing/2014/main" id="{83A17829-DBDB-CE45-BC76-D036128F7A67}"/>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26339" name="Rectangle 3">
            <a:extLst>
              <a:ext uri="{FF2B5EF4-FFF2-40B4-BE49-F238E27FC236}">
                <a16:creationId xmlns:a16="http://schemas.microsoft.com/office/drawing/2014/main" id="{BF14EA21-439C-E94A-A01F-54545CB4384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626042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2264C2A-3827-3F4F-B2DF-2DD242E732E5}" type="slidenum">
              <a:rPr lang="en-US"/>
              <a:pPr/>
              <a:t>31</a:t>
            </a:fld>
            <a:endParaRPr lang="en-US"/>
          </a:p>
        </p:txBody>
      </p:sp>
      <p:sp>
        <p:nvSpPr>
          <p:cNvPr id="64515" name="Rectangle 2"/>
          <p:cNvSpPr>
            <a:spLocks noGrp="1" noRot="1" noChangeAspect="1" noChangeArrowheads="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18525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2264C2A-3827-3F4F-B2DF-2DD242E732E5}" type="slidenum">
              <a:rPr lang="en-US"/>
              <a:pPr/>
              <a:t>32</a:t>
            </a:fld>
            <a:endParaRPr lang="en-US"/>
          </a:p>
        </p:txBody>
      </p:sp>
      <p:sp>
        <p:nvSpPr>
          <p:cNvPr id="64515" name="Rectangle 2"/>
          <p:cNvSpPr>
            <a:spLocks noGrp="1" noRot="1" noChangeAspect="1" noChangeArrowheads="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554381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33</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647579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FC7C1-6ABD-1D46-BC07-51E34BB08226}" type="slidenum">
              <a:rPr lang="en-US"/>
              <a:pPr/>
              <a:t>34</a:t>
            </a:fld>
            <a:endParaRPr lang="en-US"/>
          </a:p>
        </p:txBody>
      </p:sp>
      <p:sp>
        <p:nvSpPr>
          <p:cNvPr id="72909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2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1"/>
              <a:t>kínderʃpraxə,</a:t>
            </a:r>
            <a:r>
              <a:rPr lang="en-US" baseline="0" noProof="1"/>
              <a:t> afazí, unt algəmáinə láwtgəzɛtsə</a:t>
            </a:r>
            <a:endParaRPr lang="en-US" noProof="1"/>
          </a:p>
          <a:p>
            <a:endParaRPr lang="en-US" dirty="0"/>
          </a:p>
        </p:txBody>
      </p:sp>
    </p:spTree>
    <p:extLst>
      <p:ext uri="{BB962C8B-B14F-4D97-AF65-F5344CB8AC3E}">
        <p14:creationId xmlns:p14="http://schemas.microsoft.com/office/powerpoint/2010/main" val="1948990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A15B08BC-2FA6-9C4E-AF78-43170088D9F2}" type="slidenum">
              <a:rPr lang="en-US"/>
              <a:pPr/>
              <a:t>35</a:t>
            </a:fld>
            <a:endParaRPr lang="en-US" dirty="0"/>
          </a:p>
        </p:txBody>
      </p:sp>
      <p:sp>
        <p:nvSpPr>
          <p:cNvPr id="313347" name="Rectangle 2"/>
          <p:cNvSpPr>
            <a:spLocks noGrp="1" noRot="1" noChangeAspect="1" noChangeArrowheads="1"/>
          </p:cNvSpPr>
          <p:nvPr>
            <p:ph type="sldImg"/>
          </p:nvPr>
        </p:nvSpPr>
        <p:spPr>
          <a:xfrm>
            <a:off x="381000" y="685800"/>
            <a:ext cx="6096000" cy="3429000"/>
          </a:xfrm>
          <a:solidFill>
            <a:srgbClr val="FFFFFF"/>
          </a:solidFill>
          <a:ln/>
        </p:spPr>
      </p:sp>
      <p:sp>
        <p:nvSpPr>
          <p:cNvPr id="313348"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995930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A15B08BC-2FA6-9C4E-AF78-43170088D9F2}" type="slidenum">
              <a:rPr lang="en-US"/>
              <a:pPr/>
              <a:t>36</a:t>
            </a:fld>
            <a:endParaRPr lang="en-US" dirty="0"/>
          </a:p>
        </p:txBody>
      </p:sp>
      <p:sp>
        <p:nvSpPr>
          <p:cNvPr id="313347" name="Rectangle 2"/>
          <p:cNvSpPr>
            <a:spLocks noGrp="1" noRot="1" noChangeAspect="1" noChangeArrowheads="1"/>
          </p:cNvSpPr>
          <p:nvPr>
            <p:ph type="sldImg"/>
          </p:nvPr>
        </p:nvSpPr>
        <p:spPr>
          <a:xfrm>
            <a:off x="381000" y="685800"/>
            <a:ext cx="6096000" cy="3429000"/>
          </a:xfrm>
          <a:solidFill>
            <a:srgbClr val="FFFFFF"/>
          </a:solidFill>
          <a:ln/>
        </p:spPr>
      </p:sp>
      <p:sp>
        <p:nvSpPr>
          <p:cNvPr id="313348"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136669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A15B08BC-2FA6-9C4E-AF78-43170088D9F2}" type="slidenum">
              <a:rPr lang="en-US"/>
              <a:pPr/>
              <a:t>37</a:t>
            </a:fld>
            <a:endParaRPr lang="en-US" dirty="0"/>
          </a:p>
        </p:txBody>
      </p:sp>
      <p:sp>
        <p:nvSpPr>
          <p:cNvPr id="313347" name="Rectangle 2"/>
          <p:cNvSpPr>
            <a:spLocks noGrp="1" noRot="1" noChangeAspect="1" noChangeArrowheads="1"/>
          </p:cNvSpPr>
          <p:nvPr>
            <p:ph type="sldImg"/>
          </p:nvPr>
        </p:nvSpPr>
        <p:spPr>
          <a:xfrm>
            <a:off x="381000" y="685800"/>
            <a:ext cx="6096000" cy="3429000"/>
          </a:xfrm>
          <a:solidFill>
            <a:srgbClr val="FFFFFF"/>
          </a:solidFill>
          <a:ln/>
        </p:spPr>
      </p:sp>
      <p:sp>
        <p:nvSpPr>
          <p:cNvPr id="313348"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279967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A15B08BC-2FA6-9C4E-AF78-43170088D9F2}" type="slidenum">
              <a:rPr lang="en-US"/>
              <a:pPr/>
              <a:t>38</a:t>
            </a:fld>
            <a:endParaRPr lang="en-US" dirty="0"/>
          </a:p>
        </p:txBody>
      </p:sp>
      <p:sp>
        <p:nvSpPr>
          <p:cNvPr id="313347" name="Rectangle 2"/>
          <p:cNvSpPr>
            <a:spLocks noGrp="1" noRot="1" noChangeAspect="1" noChangeArrowheads="1"/>
          </p:cNvSpPr>
          <p:nvPr>
            <p:ph type="sldImg"/>
          </p:nvPr>
        </p:nvSpPr>
        <p:spPr>
          <a:xfrm>
            <a:off x="381000" y="685800"/>
            <a:ext cx="6096000" cy="3429000"/>
          </a:xfrm>
          <a:solidFill>
            <a:srgbClr val="FFFFFF"/>
          </a:solidFill>
          <a:ln/>
        </p:spPr>
      </p:sp>
      <p:sp>
        <p:nvSpPr>
          <p:cNvPr id="313348"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690295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A15B08BC-2FA6-9C4E-AF78-43170088D9F2}" type="slidenum">
              <a:rPr lang="en-US"/>
              <a:pPr/>
              <a:t>39</a:t>
            </a:fld>
            <a:endParaRPr lang="en-US" dirty="0"/>
          </a:p>
        </p:txBody>
      </p:sp>
      <p:sp>
        <p:nvSpPr>
          <p:cNvPr id="313347" name="Rectangle 2"/>
          <p:cNvSpPr>
            <a:spLocks noGrp="1" noRot="1" noChangeAspect="1" noChangeArrowheads="1"/>
          </p:cNvSpPr>
          <p:nvPr>
            <p:ph type="sldImg"/>
          </p:nvPr>
        </p:nvSpPr>
        <p:spPr>
          <a:xfrm>
            <a:off x="381000" y="685800"/>
            <a:ext cx="6096000" cy="3429000"/>
          </a:xfrm>
          <a:solidFill>
            <a:srgbClr val="FFFFFF"/>
          </a:solidFill>
          <a:ln/>
        </p:spPr>
      </p:sp>
      <p:sp>
        <p:nvSpPr>
          <p:cNvPr id="313348"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90132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6E76D0-C573-9349-BD13-A159389E6B0A}" type="slidenum">
              <a:rPr lang="en-US"/>
              <a:pPr/>
              <a:t>4</a:t>
            </a:fld>
            <a:endParaRPr lang="en-US"/>
          </a:p>
        </p:txBody>
      </p:sp>
      <p:sp>
        <p:nvSpPr>
          <p:cNvPr id="184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32439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A15B08BC-2FA6-9C4E-AF78-43170088D9F2}" type="slidenum">
              <a:rPr lang="en-US"/>
              <a:pPr/>
              <a:t>40</a:t>
            </a:fld>
            <a:endParaRPr lang="en-US" dirty="0"/>
          </a:p>
        </p:txBody>
      </p:sp>
      <p:sp>
        <p:nvSpPr>
          <p:cNvPr id="313347" name="Rectangle 2"/>
          <p:cNvSpPr>
            <a:spLocks noGrp="1" noRot="1" noChangeAspect="1" noChangeArrowheads="1"/>
          </p:cNvSpPr>
          <p:nvPr>
            <p:ph type="sldImg"/>
          </p:nvPr>
        </p:nvSpPr>
        <p:spPr>
          <a:xfrm>
            <a:off x="381000" y="685800"/>
            <a:ext cx="6096000" cy="3429000"/>
          </a:xfrm>
          <a:solidFill>
            <a:srgbClr val="FFFFFF"/>
          </a:solidFill>
          <a:ln/>
        </p:spPr>
      </p:sp>
      <p:sp>
        <p:nvSpPr>
          <p:cNvPr id="313348"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741593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AF798BC-F7D5-BD4A-8F19-A585DF3A0F64}" type="slidenum">
              <a:rPr lang="en-US"/>
              <a:pPr/>
              <a:t>41</a:t>
            </a:fld>
            <a:endParaRPr lang="en-US"/>
          </a:p>
        </p:txBody>
      </p:sp>
      <p:sp>
        <p:nvSpPr>
          <p:cNvPr id="47107" name="Rectangle 2"/>
          <p:cNvSpPr>
            <a:spLocks noGrp="1" noRot="1" noChangeAspect="1" noChangeArrowheads="1"/>
          </p:cNvSpPr>
          <p:nvPr>
            <p:ph type="sldImg"/>
          </p:nvPr>
        </p:nvSpPr>
        <p:spPr>
          <a:xfrm>
            <a:off x="381000" y="685800"/>
            <a:ext cx="6096000" cy="342900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267190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42</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892213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80FC2C7-C992-C642-A327-258F56AF1EDF}" type="slidenum">
              <a:rPr lang="en-US"/>
              <a:pPr/>
              <a:t>45</a:t>
            </a:fld>
            <a:endParaRPr lang="en-US"/>
          </a:p>
        </p:txBody>
      </p:sp>
      <p:sp>
        <p:nvSpPr>
          <p:cNvPr id="123907" name="Rectangle 2"/>
          <p:cNvSpPr>
            <a:spLocks noGrp="1" noRot="1" noChangeAspect="1" noChangeArrowheads="1" noTextEdit="1"/>
          </p:cNvSpPr>
          <p:nvPr>
            <p:ph type="sldImg"/>
          </p:nvPr>
        </p:nvSpPr>
        <p:spPr>
          <a:xfrm>
            <a:off x="381000" y="685800"/>
            <a:ext cx="6096000" cy="3429000"/>
          </a:xfrm>
          <a:ln/>
        </p:spPr>
      </p:sp>
      <p:sp>
        <p:nvSpPr>
          <p:cNvPr id="123908" name="Rectangle 3"/>
          <p:cNvSpPr>
            <a:spLocks noGrp="1" noChangeArrowheads="1"/>
          </p:cNvSpPr>
          <p:nvPr>
            <p:ph type="body" idx="1"/>
          </p:nvPr>
        </p:nvSpPr>
        <p:spPr>
          <a:noFill/>
          <a:ln/>
        </p:spPr>
        <p:txBody>
          <a:bodyPr/>
          <a:lstStyle/>
          <a:p>
            <a:endParaRPr lang="en-US">
              <a:latin typeface="Times" charset="0"/>
            </a:endParaRPr>
          </a:p>
        </p:txBody>
      </p:sp>
    </p:spTree>
    <p:extLst>
      <p:ext uri="{BB962C8B-B14F-4D97-AF65-F5344CB8AC3E}">
        <p14:creationId xmlns:p14="http://schemas.microsoft.com/office/powerpoint/2010/main" val="3599532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80FC2C7-C992-C642-A327-258F56AF1EDF}" type="slidenum">
              <a:rPr lang="en-US"/>
              <a:pPr/>
              <a:t>46</a:t>
            </a:fld>
            <a:endParaRPr lang="en-US"/>
          </a:p>
        </p:txBody>
      </p:sp>
      <p:sp>
        <p:nvSpPr>
          <p:cNvPr id="123907" name="Rectangle 2"/>
          <p:cNvSpPr>
            <a:spLocks noGrp="1" noRot="1" noChangeAspect="1" noChangeArrowheads="1" noTextEdit="1"/>
          </p:cNvSpPr>
          <p:nvPr>
            <p:ph type="sldImg"/>
          </p:nvPr>
        </p:nvSpPr>
        <p:spPr>
          <a:xfrm>
            <a:off x="381000" y="685800"/>
            <a:ext cx="6096000" cy="3429000"/>
          </a:xfrm>
          <a:ln/>
        </p:spPr>
      </p:sp>
      <p:sp>
        <p:nvSpPr>
          <p:cNvPr id="123908" name="Rectangle 3"/>
          <p:cNvSpPr>
            <a:spLocks noGrp="1" noChangeArrowheads="1"/>
          </p:cNvSpPr>
          <p:nvPr>
            <p:ph type="body" idx="1"/>
          </p:nvPr>
        </p:nvSpPr>
        <p:spPr>
          <a:noFill/>
          <a:ln/>
        </p:spPr>
        <p:txBody>
          <a:bodyPr/>
          <a:lstStyle/>
          <a:p>
            <a:endParaRPr lang="en-US">
              <a:latin typeface="Times" charset="0"/>
            </a:endParaRPr>
          </a:p>
        </p:txBody>
      </p:sp>
    </p:spTree>
    <p:extLst>
      <p:ext uri="{BB962C8B-B14F-4D97-AF65-F5344CB8AC3E}">
        <p14:creationId xmlns:p14="http://schemas.microsoft.com/office/powerpoint/2010/main" val="2860734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80FC2C7-C992-C642-A327-258F56AF1EDF}" type="slidenum">
              <a:rPr lang="en-US"/>
              <a:pPr/>
              <a:t>47</a:t>
            </a:fld>
            <a:endParaRPr lang="en-US"/>
          </a:p>
        </p:txBody>
      </p:sp>
      <p:sp>
        <p:nvSpPr>
          <p:cNvPr id="123907" name="Rectangle 2"/>
          <p:cNvSpPr>
            <a:spLocks noGrp="1" noRot="1" noChangeAspect="1" noChangeArrowheads="1" noTextEdit="1"/>
          </p:cNvSpPr>
          <p:nvPr>
            <p:ph type="sldImg"/>
          </p:nvPr>
        </p:nvSpPr>
        <p:spPr>
          <a:xfrm>
            <a:off x="381000" y="685800"/>
            <a:ext cx="6096000" cy="3429000"/>
          </a:xfrm>
          <a:ln/>
        </p:spPr>
      </p:sp>
      <p:sp>
        <p:nvSpPr>
          <p:cNvPr id="123908" name="Rectangle 3"/>
          <p:cNvSpPr>
            <a:spLocks noGrp="1" noChangeArrowheads="1"/>
          </p:cNvSpPr>
          <p:nvPr>
            <p:ph type="body" idx="1"/>
          </p:nvPr>
        </p:nvSpPr>
        <p:spPr>
          <a:noFill/>
          <a:ln/>
        </p:spPr>
        <p:txBody>
          <a:bodyPr/>
          <a:lstStyle/>
          <a:p>
            <a:endParaRPr lang="en-US">
              <a:latin typeface="Times" charset="0"/>
            </a:endParaRPr>
          </a:p>
        </p:txBody>
      </p:sp>
    </p:spTree>
    <p:extLst>
      <p:ext uri="{BB962C8B-B14F-4D97-AF65-F5344CB8AC3E}">
        <p14:creationId xmlns:p14="http://schemas.microsoft.com/office/powerpoint/2010/main" val="2414071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80FC2C7-C992-C642-A327-258F56AF1EDF}" type="slidenum">
              <a:rPr lang="en-US"/>
              <a:pPr/>
              <a:t>48</a:t>
            </a:fld>
            <a:endParaRPr lang="en-US"/>
          </a:p>
        </p:txBody>
      </p:sp>
      <p:sp>
        <p:nvSpPr>
          <p:cNvPr id="123907" name="Rectangle 2"/>
          <p:cNvSpPr>
            <a:spLocks noGrp="1" noRot="1" noChangeAspect="1" noChangeArrowheads="1" noTextEdit="1"/>
          </p:cNvSpPr>
          <p:nvPr>
            <p:ph type="sldImg"/>
          </p:nvPr>
        </p:nvSpPr>
        <p:spPr>
          <a:xfrm>
            <a:off x="381000" y="685800"/>
            <a:ext cx="6096000" cy="3429000"/>
          </a:xfrm>
          <a:ln/>
        </p:spPr>
      </p:sp>
      <p:sp>
        <p:nvSpPr>
          <p:cNvPr id="123908" name="Rectangle 3"/>
          <p:cNvSpPr>
            <a:spLocks noGrp="1" noChangeArrowheads="1"/>
          </p:cNvSpPr>
          <p:nvPr>
            <p:ph type="body" idx="1"/>
          </p:nvPr>
        </p:nvSpPr>
        <p:spPr>
          <a:noFill/>
          <a:ln/>
        </p:spPr>
        <p:txBody>
          <a:bodyPr/>
          <a:lstStyle/>
          <a:p>
            <a:endParaRPr lang="en-US" dirty="0">
              <a:latin typeface="Times" charset="0"/>
            </a:endParaRPr>
          </a:p>
        </p:txBody>
      </p:sp>
    </p:spTree>
    <p:extLst>
      <p:ext uri="{BB962C8B-B14F-4D97-AF65-F5344CB8AC3E}">
        <p14:creationId xmlns:p14="http://schemas.microsoft.com/office/powerpoint/2010/main" val="4065598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80FC2C7-C992-C642-A327-258F56AF1EDF}" type="slidenum">
              <a:rPr lang="en-US"/>
              <a:pPr/>
              <a:t>49</a:t>
            </a:fld>
            <a:endParaRPr lang="en-US"/>
          </a:p>
        </p:txBody>
      </p:sp>
      <p:sp>
        <p:nvSpPr>
          <p:cNvPr id="123907" name="Rectangle 2"/>
          <p:cNvSpPr>
            <a:spLocks noGrp="1" noRot="1" noChangeAspect="1" noChangeArrowheads="1" noTextEdit="1"/>
          </p:cNvSpPr>
          <p:nvPr>
            <p:ph type="sldImg"/>
          </p:nvPr>
        </p:nvSpPr>
        <p:spPr>
          <a:xfrm>
            <a:off x="381000" y="685800"/>
            <a:ext cx="6096000" cy="3429000"/>
          </a:xfrm>
          <a:ln/>
        </p:spPr>
      </p:sp>
      <p:sp>
        <p:nvSpPr>
          <p:cNvPr id="123908" name="Rectangle 3"/>
          <p:cNvSpPr>
            <a:spLocks noGrp="1" noChangeArrowheads="1"/>
          </p:cNvSpPr>
          <p:nvPr>
            <p:ph type="body" idx="1"/>
          </p:nvPr>
        </p:nvSpPr>
        <p:spPr>
          <a:noFill/>
          <a:ln/>
        </p:spPr>
        <p:txBody>
          <a:bodyPr/>
          <a:lstStyle/>
          <a:p>
            <a:endParaRPr lang="en-US">
              <a:latin typeface="Times" charset="0"/>
            </a:endParaRPr>
          </a:p>
        </p:txBody>
      </p:sp>
    </p:spTree>
    <p:extLst>
      <p:ext uri="{BB962C8B-B14F-4D97-AF65-F5344CB8AC3E}">
        <p14:creationId xmlns:p14="http://schemas.microsoft.com/office/powerpoint/2010/main" val="30965110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80FC2C7-C992-C642-A327-258F56AF1EDF}" type="slidenum">
              <a:rPr lang="en-US"/>
              <a:pPr/>
              <a:t>50</a:t>
            </a:fld>
            <a:endParaRPr lang="en-US"/>
          </a:p>
        </p:txBody>
      </p:sp>
      <p:sp>
        <p:nvSpPr>
          <p:cNvPr id="123907" name="Rectangle 2"/>
          <p:cNvSpPr>
            <a:spLocks noGrp="1" noRot="1" noChangeAspect="1" noChangeArrowheads="1" noTextEdit="1"/>
          </p:cNvSpPr>
          <p:nvPr>
            <p:ph type="sldImg"/>
          </p:nvPr>
        </p:nvSpPr>
        <p:spPr>
          <a:xfrm>
            <a:off x="381000" y="685800"/>
            <a:ext cx="6096000" cy="3429000"/>
          </a:xfrm>
          <a:ln/>
        </p:spPr>
      </p:sp>
      <p:sp>
        <p:nvSpPr>
          <p:cNvPr id="123908" name="Rectangle 3"/>
          <p:cNvSpPr>
            <a:spLocks noGrp="1" noChangeArrowheads="1"/>
          </p:cNvSpPr>
          <p:nvPr>
            <p:ph type="body" idx="1"/>
          </p:nvPr>
        </p:nvSpPr>
        <p:spPr>
          <a:noFill/>
          <a:ln/>
        </p:spPr>
        <p:txBody>
          <a:bodyPr/>
          <a:lstStyle/>
          <a:p>
            <a:endParaRPr lang="en-US">
              <a:latin typeface="Times" charset="0"/>
            </a:endParaRPr>
          </a:p>
        </p:txBody>
      </p:sp>
    </p:spTree>
    <p:extLst>
      <p:ext uri="{BB962C8B-B14F-4D97-AF65-F5344CB8AC3E}">
        <p14:creationId xmlns:p14="http://schemas.microsoft.com/office/powerpoint/2010/main" val="2615954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80FC2C7-C992-C642-A327-258F56AF1EDF}" type="slidenum">
              <a:rPr lang="en-US"/>
              <a:pPr/>
              <a:t>51</a:t>
            </a:fld>
            <a:endParaRPr lang="en-US"/>
          </a:p>
        </p:txBody>
      </p:sp>
      <p:sp>
        <p:nvSpPr>
          <p:cNvPr id="123907" name="Rectangle 2"/>
          <p:cNvSpPr>
            <a:spLocks noGrp="1" noRot="1" noChangeAspect="1" noChangeArrowheads="1" noTextEdit="1"/>
          </p:cNvSpPr>
          <p:nvPr>
            <p:ph type="sldImg"/>
          </p:nvPr>
        </p:nvSpPr>
        <p:spPr>
          <a:xfrm>
            <a:off x="381000" y="685800"/>
            <a:ext cx="6096000" cy="3429000"/>
          </a:xfrm>
          <a:ln/>
        </p:spPr>
      </p:sp>
      <p:sp>
        <p:nvSpPr>
          <p:cNvPr id="123908" name="Rectangle 3"/>
          <p:cNvSpPr>
            <a:spLocks noGrp="1" noChangeArrowheads="1"/>
          </p:cNvSpPr>
          <p:nvPr>
            <p:ph type="body" idx="1"/>
          </p:nvPr>
        </p:nvSpPr>
        <p:spPr>
          <a:noFill/>
          <a:ln/>
        </p:spPr>
        <p:txBody>
          <a:bodyPr/>
          <a:lstStyle/>
          <a:p>
            <a:endParaRPr lang="en-US">
              <a:latin typeface="Times" charset="0"/>
            </a:endParaRPr>
          </a:p>
        </p:txBody>
      </p:sp>
    </p:spTree>
    <p:extLst>
      <p:ext uri="{BB962C8B-B14F-4D97-AF65-F5344CB8AC3E}">
        <p14:creationId xmlns:p14="http://schemas.microsoft.com/office/powerpoint/2010/main" val="153253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6E76D0-C573-9349-BD13-A159389E6B0A}" type="slidenum">
              <a:rPr lang="en-US"/>
              <a:pPr/>
              <a:t>5</a:t>
            </a:fld>
            <a:endParaRPr lang="en-US"/>
          </a:p>
        </p:txBody>
      </p:sp>
      <p:sp>
        <p:nvSpPr>
          <p:cNvPr id="184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618917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80FC2C7-C992-C642-A327-258F56AF1EDF}" type="slidenum">
              <a:rPr lang="en-US"/>
              <a:pPr/>
              <a:t>52</a:t>
            </a:fld>
            <a:endParaRPr lang="en-US"/>
          </a:p>
        </p:txBody>
      </p:sp>
      <p:sp>
        <p:nvSpPr>
          <p:cNvPr id="123907" name="Rectangle 2"/>
          <p:cNvSpPr>
            <a:spLocks noGrp="1" noRot="1" noChangeAspect="1" noChangeArrowheads="1" noTextEdit="1"/>
          </p:cNvSpPr>
          <p:nvPr>
            <p:ph type="sldImg"/>
          </p:nvPr>
        </p:nvSpPr>
        <p:spPr>
          <a:xfrm>
            <a:off x="381000" y="685800"/>
            <a:ext cx="6096000" cy="3429000"/>
          </a:xfrm>
          <a:ln/>
        </p:spPr>
      </p:sp>
      <p:sp>
        <p:nvSpPr>
          <p:cNvPr id="123908" name="Rectangle 3"/>
          <p:cNvSpPr>
            <a:spLocks noGrp="1" noChangeArrowheads="1"/>
          </p:cNvSpPr>
          <p:nvPr>
            <p:ph type="body" idx="1"/>
          </p:nvPr>
        </p:nvSpPr>
        <p:spPr>
          <a:noFill/>
          <a:ln/>
        </p:spPr>
        <p:txBody>
          <a:bodyPr/>
          <a:lstStyle/>
          <a:p>
            <a:endParaRPr lang="en-US">
              <a:latin typeface="Times" charset="0"/>
            </a:endParaRPr>
          </a:p>
        </p:txBody>
      </p:sp>
    </p:spTree>
    <p:extLst>
      <p:ext uri="{BB962C8B-B14F-4D97-AF65-F5344CB8AC3E}">
        <p14:creationId xmlns:p14="http://schemas.microsoft.com/office/powerpoint/2010/main" val="657943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2DADB3D-EA2A-DE4E-AE68-FC72B5EADE75}" type="slidenum">
              <a:rPr lang="en-US" smtClean="0"/>
              <a:pPr>
                <a:defRPr/>
              </a:pPr>
              <a:t>53</a:t>
            </a:fld>
            <a:endParaRPr lang="en-US" dirty="0"/>
          </a:p>
        </p:txBody>
      </p:sp>
    </p:spTree>
    <p:extLst>
      <p:ext uri="{BB962C8B-B14F-4D97-AF65-F5344CB8AC3E}">
        <p14:creationId xmlns:p14="http://schemas.microsoft.com/office/powerpoint/2010/main" val="3446093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54</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15150570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55</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4841994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56</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0864557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6E76D0-C573-9349-BD13-A159389E6B0A}" type="slidenum">
              <a:rPr lang="en-US"/>
              <a:pPr/>
              <a:t>57</a:t>
            </a:fld>
            <a:endParaRPr lang="en-US"/>
          </a:p>
        </p:txBody>
      </p:sp>
      <p:sp>
        <p:nvSpPr>
          <p:cNvPr id="184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3103987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58</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679477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AF798BC-F7D5-BD4A-8F19-A585DF3A0F64}" type="slidenum">
              <a:rPr lang="en-US"/>
              <a:pPr/>
              <a:t>59</a:t>
            </a:fld>
            <a:endParaRPr lang="en-US"/>
          </a:p>
        </p:txBody>
      </p:sp>
      <p:sp>
        <p:nvSpPr>
          <p:cNvPr id="47107" name="Rectangle 2"/>
          <p:cNvSpPr>
            <a:spLocks noGrp="1" noRot="1" noChangeAspect="1" noChangeArrowheads="1"/>
          </p:cNvSpPr>
          <p:nvPr>
            <p:ph type="sldImg"/>
          </p:nvPr>
        </p:nvSpPr>
        <p:spPr>
          <a:xfrm>
            <a:off x="381000" y="685800"/>
            <a:ext cx="6096000" cy="342900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8715867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AC919C1-7BDB-F54F-BFD1-FFB6541AFE1C}" type="slidenum">
              <a:rPr lang="en-US"/>
              <a:pPr/>
              <a:t>60</a:t>
            </a:fld>
            <a:endParaRPr lang="en-US"/>
          </a:p>
        </p:txBody>
      </p:sp>
      <p:sp>
        <p:nvSpPr>
          <p:cNvPr id="52227" name="Rectangle 2"/>
          <p:cNvSpPr>
            <a:spLocks noGrp="1" noRot="1" noChangeAspect="1" noChangeArrowheads="1"/>
          </p:cNvSpPr>
          <p:nvPr>
            <p:ph type="sldImg"/>
          </p:nvPr>
        </p:nvSpPr>
        <p:spPr>
          <a:xfrm>
            <a:off x="381000" y="685800"/>
            <a:ext cx="6096000" cy="3429000"/>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F80D9FB-1A3A-6747-A2F2-17539418E5B5}" type="slidenum">
              <a:rPr lang="en-US"/>
              <a:pPr/>
              <a:t>61</a:t>
            </a:fld>
            <a:endParaRPr lang="en-US"/>
          </a:p>
        </p:txBody>
      </p:sp>
      <p:sp>
        <p:nvSpPr>
          <p:cNvPr id="2048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6</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9432263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F80D9FB-1A3A-6747-A2F2-17539418E5B5}" type="slidenum">
              <a:rPr lang="en-US"/>
              <a:pPr/>
              <a:t>62</a:t>
            </a:fld>
            <a:endParaRPr lang="en-US"/>
          </a:p>
        </p:txBody>
      </p:sp>
      <p:sp>
        <p:nvSpPr>
          <p:cNvPr id="2048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08711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F80D9FB-1A3A-6747-A2F2-17539418E5B5}" type="slidenum">
              <a:rPr lang="en-US"/>
              <a:pPr/>
              <a:t>63</a:t>
            </a:fld>
            <a:endParaRPr lang="en-US"/>
          </a:p>
        </p:txBody>
      </p:sp>
      <p:sp>
        <p:nvSpPr>
          <p:cNvPr id="2048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FC7C1-6ABD-1D46-BC07-51E34BB08226}" type="slidenum">
              <a:rPr lang="en-US"/>
              <a:pPr/>
              <a:t>64</a:t>
            </a:fld>
            <a:endParaRPr lang="en-US"/>
          </a:p>
        </p:txBody>
      </p:sp>
      <p:sp>
        <p:nvSpPr>
          <p:cNvPr id="72909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2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5E7567B-D2EC-E542-8B54-6B30EC5B99A6}" type="slidenum">
              <a:rPr lang="en-US"/>
              <a:pPr/>
              <a:t>65</a:t>
            </a:fld>
            <a:endParaRPr lang="en-US"/>
          </a:p>
        </p:txBody>
      </p:sp>
      <p:sp>
        <p:nvSpPr>
          <p:cNvPr id="2867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59979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5E7567B-D2EC-E542-8B54-6B30EC5B99A6}" type="slidenum">
              <a:rPr lang="en-US"/>
              <a:pPr/>
              <a:t>66</a:t>
            </a:fld>
            <a:endParaRPr lang="en-US"/>
          </a:p>
        </p:txBody>
      </p:sp>
      <p:sp>
        <p:nvSpPr>
          <p:cNvPr id="2867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4649485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5E7567B-D2EC-E542-8B54-6B30EC5B99A6}" type="slidenum">
              <a:rPr lang="en-US"/>
              <a:pPr/>
              <a:t>67</a:t>
            </a:fld>
            <a:endParaRPr lang="en-US"/>
          </a:p>
        </p:txBody>
      </p:sp>
      <p:sp>
        <p:nvSpPr>
          <p:cNvPr id="2867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AF798BC-F7D5-BD4A-8F19-A585DF3A0F64}" type="slidenum">
              <a:rPr lang="en-US"/>
              <a:pPr/>
              <a:t>68</a:t>
            </a:fld>
            <a:endParaRPr lang="en-US"/>
          </a:p>
        </p:txBody>
      </p:sp>
      <p:sp>
        <p:nvSpPr>
          <p:cNvPr id="47107" name="Rectangle 2"/>
          <p:cNvSpPr>
            <a:spLocks noGrp="1" noRot="1" noChangeAspect="1" noChangeArrowheads="1"/>
          </p:cNvSpPr>
          <p:nvPr>
            <p:ph type="sldImg"/>
          </p:nvPr>
        </p:nvSpPr>
        <p:spPr>
          <a:xfrm>
            <a:off x="381000" y="685800"/>
            <a:ext cx="6096000" cy="342900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AF798BC-F7D5-BD4A-8F19-A585DF3A0F64}" type="slidenum">
              <a:rPr lang="en-US"/>
              <a:pPr/>
              <a:t>69</a:t>
            </a:fld>
            <a:endParaRPr lang="en-US"/>
          </a:p>
        </p:txBody>
      </p:sp>
      <p:sp>
        <p:nvSpPr>
          <p:cNvPr id="47107" name="Rectangle 2"/>
          <p:cNvSpPr>
            <a:spLocks noGrp="1" noRot="1" noChangeAspect="1" noChangeArrowheads="1"/>
          </p:cNvSpPr>
          <p:nvPr>
            <p:ph type="sldImg"/>
          </p:nvPr>
        </p:nvSpPr>
        <p:spPr>
          <a:xfrm>
            <a:off x="381000" y="685800"/>
            <a:ext cx="6096000" cy="342900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0735812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AF798BC-F7D5-BD4A-8F19-A585DF3A0F64}" type="slidenum">
              <a:rPr lang="en-US"/>
              <a:pPr/>
              <a:t>70</a:t>
            </a:fld>
            <a:endParaRPr lang="en-US"/>
          </a:p>
        </p:txBody>
      </p:sp>
      <p:sp>
        <p:nvSpPr>
          <p:cNvPr id="47107" name="Rectangle 2"/>
          <p:cNvSpPr>
            <a:spLocks noGrp="1" noRot="1" noChangeAspect="1" noChangeArrowheads="1"/>
          </p:cNvSpPr>
          <p:nvPr>
            <p:ph type="sldImg"/>
          </p:nvPr>
        </p:nvSpPr>
        <p:spPr>
          <a:xfrm>
            <a:off x="381000" y="685800"/>
            <a:ext cx="6096000" cy="342900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2078563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AF798BC-F7D5-BD4A-8F19-A585DF3A0F64}" type="slidenum">
              <a:rPr lang="en-US"/>
              <a:pPr/>
              <a:t>71</a:t>
            </a:fld>
            <a:endParaRPr lang="en-US"/>
          </a:p>
        </p:txBody>
      </p:sp>
      <p:sp>
        <p:nvSpPr>
          <p:cNvPr id="47107" name="Rectangle 2"/>
          <p:cNvSpPr>
            <a:spLocks noGrp="1" noRot="1" noChangeAspect="1" noChangeArrowheads="1"/>
          </p:cNvSpPr>
          <p:nvPr>
            <p:ph type="sldImg"/>
          </p:nvPr>
        </p:nvSpPr>
        <p:spPr>
          <a:xfrm>
            <a:off x="381000" y="685800"/>
            <a:ext cx="6096000" cy="342900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73639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7</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3590208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72</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13102793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73</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19665443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74</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40030185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75</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42786537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76</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3232041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77</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25541277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78</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2338933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79</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1608838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6E76D0-C573-9349-BD13-A159389E6B0A}" type="slidenum">
              <a:rPr lang="en-US"/>
              <a:pPr/>
              <a:t>80</a:t>
            </a:fld>
            <a:endParaRPr lang="en-US"/>
          </a:p>
        </p:txBody>
      </p:sp>
      <p:sp>
        <p:nvSpPr>
          <p:cNvPr id="184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F1A14A9-29B3-274C-878D-6BB5D1EBCA8E}" type="slidenum">
              <a:rPr lang="en-US"/>
              <a:pPr/>
              <a:t>81</a:t>
            </a:fld>
            <a:endParaRPr lang="en-US"/>
          </a:p>
        </p:txBody>
      </p:sp>
      <p:sp>
        <p:nvSpPr>
          <p:cNvPr id="2457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54927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8</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23839281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F1A14A9-29B3-274C-878D-6BB5D1EBCA8E}" type="slidenum">
              <a:rPr lang="en-US"/>
              <a:pPr/>
              <a:t>82</a:t>
            </a:fld>
            <a:endParaRPr lang="en-US"/>
          </a:p>
        </p:txBody>
      </p:sp>
      <p:sp>
        <p:nvSpPr>
          <p:cNvPr id="2457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5012818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F1A14A9-29B3-274C-878D-6BB5D1EBCA8E}" type="slidenum">
              <a:rPr lang="en-US"/>
              <a:pPr/>
              <a:t>83</a:t>
            </a:fld>
            <a:endParaRPr lang="en-US"/>
          </a:p>
        </p:txBody>
      </p:sp>
      <p:sp>
        <p:nvSpPr>
          <p:cNvPr id="2457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r>
              <a:rPr lang="en-US" dirty="0"/>
              <a:t>binary logarithm or base 2 logarithm</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F1A14A9-29B3-274C-878D-6BB5D1EBCA8E}" type="slidenum">
              <a:rPr lang="en-US"/>
              <a:pPr/>
              <a:t>84</a:t>
            </a:fld>
            <a:endParaRPr lang="en-US"/>
          </a:p>
        </p:txBody>
      </p:sp>
      <p:sp>
        <p:nvSpPr>
          <p:cNvPr id="2457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9399418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F1A14A9-29B3-274C-878D-6BB5D1EBCA8E}" type="slidenum">
              <a:rPr lang="en-US"/>
              <a:pPr/>
              <a:t>85</a:t>
            </a:fld>
            <a:endParaRPr lang="en-US"/>
          </a:p>
        </p:txBody>
      </p:sp>
      <p:sp>
        <p:nvSpPr>
          <p:cNvPr id="2457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835282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AF798BC-F7D5-BD4A-8F19-A585DF3A0F64}" type="slidenum">
              <a:rPr lang="en-US"/>
              <a:pPr/>
              <a:t>86</a:t>
            </a:fld>
            <a:endParaRPr lang="en-US"/>
          </a:p>
        </p:txBody>
      </p:sp>
      <p:sp>
        <p:nvSpPr>
          <p:cNvPr id="47107" name="Rectangle 2"/>
          <p:cNvSpPr>
            <a:spLocks noGrp="1" noRot="1" noChangeAspect="1" noChangeArrowheads="1"/>
          </p:cNvSpPr>
          <p:nvPr>
            <p:ph type="sldImg"/>
          </p:nvPr>
        </p:nvSpPr>
        <p:spPr>
          <a:xfrm>
            <a:off x="381000" y="685800"/>
            <a:ext cx="6096000" cy="342900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87</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7989386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B2305E84-7CB4-AB4A-A7EB-BF0BC593C2CC}" type="slidenum">
              <a:rPr lang="en-US"/>
              <a:pPr/>
              <a:t>88</a:t>
            </a:fld>
            <a:endParaRPr lang="en-US" dirty="0"/>
          </a:p>
        </p:txBody>
      </p:sp>
      <p:sp>
        <p:nvSpPr>
          <p:cNvPr id="253955" name="Rectangle 2"/>
          <p:cNvSpPr>
            <a:spLocks noGrp="1" noRot="1" noChangeAspect="1" noChangeArrowheads="1"/>
          </p:cNvSpPr>
          <p:nvPr>
            <p:ph type="sldImg"/>
          </p:nvPr>
        </p:nvSpPr>
        <p:spPr>
          <a:xfrm>
            <a:off x="381000" y="685800"/>
            <a:ext cx="6096000" cy="3429000"/>
          </a:xfrm>
          <a:solidFill>
            <a:srgbClr val="FFFFFF"/>
          </a:solidFill>
          <a:ln/>
        </p:spPr>
      </p:sp>
      <p:sp>
        <p:nvSpPr>
          <p:cNvPr id="253956" name="Rectangle 3"/>
          <p:cNvSpPr>
            <a:spLocks noGrp="1" noChangeArrowheads="1"/>
          </p:cNvSpPr>
          <p:nvPr>
            <p:ph type="body" idx="1"/>
          </p:nvPr>
        </p:nvSpPr>
        <p:spPr>
          <a:solidFill>
            <a:srgbClr val="FFFFFF"/>
          </a:solidFill>
          <a:ln>
            <a:solidFill>
              <a:srgbClr val="000000"/>
            </a:solidFill>
          </a:ln>
        </p:spPr>
        <p:txBody>
          <a:bodyPr/>
          <a:lstStyle/>
          <a:p>
            <a:endParaRPr lang="en-US" dirty="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6390869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89</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28924089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90</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21130673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91</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750429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0096FB1-2F56-3F41-B758-619FF864D53C}" type="slidenum">
              <a:rPr lang="en-US"/>
              <a:pPr/>
              <a:t>9</a:t>
            </a:fld>
            <a:endParaRPr lang="en-US"/>
          </a:p>
        </p:txBody>
      </p:sp>
      <p:sp>
        <p:nvSpPr>
          <p:cNvPr id="26627" name="Rectangle 2"/>
          <p:cNvSpPr>
            <a:spLocks noGrp="1" noRot="1" noChangeAspect="1" noChangeArrowheads="1"/>
          </p:cNvSpPr>
          <p:nvPr>
            <p:ph type="sldImg"/>
          </p:nvPr>
        </p:nvSpPr>
        <p:spPr>
          <a:xfrm>
            <a:off x="381000" y="685800"/>
            <a:ext cx="6096000" cy="342900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220162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92</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37088884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93</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42648267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94</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7918647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95</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22848185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A554EB8-FC75-464F-93FF-1AB9B5E6F128}" type="slidenum">
              <a:rPr lang="en-US"/>
              <a:pPr/>
              <a:t>96</a:t>
            </a:fld>
            <a:endParaRPr lang="en-US"/>
          </a:p>
        </p:txBody>
      </p:sp>
      <p:sp>
        <p:nvSpPr>
          <p:cNvPr id="137219" name="Rectangle 2"/>
          <p:cNvSpPr>
            <a:spLocks noGrp="1" noRot="1" noChangeAspect="1" noChangeArrowheads="1"/>
          </p:cNvSpPr>
          <p:nvPr>
            <p:ph type="sldImg"/>
          </p:nvPr>
        </p:nvSpPr>
        <p:spPr>
          <a:xfrm>
            <a:off x="381000" y="685800"/>
            <a:ext cx="6096000" cy="3429000"/>
          </a:xfrm>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charset="0"/>
              </a:rPr>
              <a:t>[+F] ~ [–F] version delete one or the other.</a:t>
            </a:r>
          </a:p>
        </p:txBody>
      </p:sp>
    </p:spTree>
    <p:extLst>
      <p:ext uri="{BB962C8B-B14F-4D97-AF65-F5344CB8AC3E}">
        <p14:creationId xmlns:p14="http://schemas.microsoft.com/office/powerpoint/2010/main" val="41731577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B6B6B40-6A86-0F42-8F5A-B3905826D368}" type="slidenum">
              <a:rPr lang="en-US"/>
              <a:pPr/>
              <a:t>97</a:t>
            </a:fld>
            <a:endParaRPr lang="en-US"/>
          </a:p>
        </p:txBody>
      </p:sp>
      <p:sp>
        <p:nvSpPr>
          <p:cNvPr id="16387" name="Rectangle 2"/>
          <p:cNvSpPr>
            <a:spLocks noGrp="1" noRot="1" noChangeAspect="1" noChangeArrowheads="1"/>
          </p:cNvSpPr>
          <p:nvPr>
            <p:ph type="sldImg"/>
          </p:nvPr>
        </p:nvSpPr>
        <p:spPr>
          <a:xfrm>
            <a:off x="381000" y="685800"/>
            <a:ext cx="6096000" cy="342900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2812253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98</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3545994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99</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charset="0"/>
            </a:endParaRPr>
          </a:p>
        </p:txBody>
      </p:sp>
    </p:spTree>
    <p:extLst>
      <p:ext uri="{BB962C8B-B14F-4D97-AF65-F5344CB8AC3E}">
        <p14:creationId xmlns:p14="http://schemas.microsoft.com/office/powerpoint/2010/main" val="33087638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100</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353135249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68B3BEA-2C6F-5F45-8E1A-FAF84CBACDA5}" type="slidenum">
              <a:rPr lang="en-US"/>
              <a:pPr/>
              <a:t>101</a:t>
            </a:fld>
            <a:endParaRPr lang="en-US"/>
          </a:p>
        </p:txBody>
      </p:sp>
      <p:sp>
        <p:nvSpPr>
          <p:cNvPr id="163843" name="Rectangle 2"/>
          <p:cNvSpPr>
            <a:spLocks noGrp="1" noRot="1" noChangeAspect="1" noChangeArrowheads="1"/>
          </p:cNvSpPr>
          <p:nvPr>
            <p:ph type="sldImg"/>
          </p:nvPr>
        </p:nvSpPr>
        <p:spPr>
          <a:xfrm>
            <a:off x="381000" y="685800"/>
            <a:ext cx="6096000" cy="3429000"/>
          </a:xfrm>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ndParaRPr>
          </a:p>
        </p:txBody>
      </p:sp>
    </p:spTree>
    <p:extLst>
      <p:ext uri="{BB962C8B-B14F-4D97-AF65-F5344CB8AC3E}">
        <p14:creationId xmlns:p14="http://schemas.microsoft.com/office/powerpoint/2010/main" val="2198185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69"/>
            <a:ext cx="13818950" cy="1960033"/>
          </a:xfrm>
        </p:spPr>
        <p:txBody>
          <a:bodyPr/>
          <a:lstStyle/>
          <a:p>
            <a:r>
              <a:rPr lang="en-US" dirty="0"/>
              <a:t>Click to edit Master title style</a:t>
            </a:r>
          </a:p>
        </p:txBody>
      </p:sp>
      <p:sp>
        <p:nvSpPr>
          <p:cNvPr id="3" name="Subtitle 2"/>
          <p:cNvSpPr>
            <a:spLocks noGrp="1"/>
          </p:cNvSpPr>
          <p:nvPr>
            <p:ph type="subTitle" idx="1"/>
          </p:nvPr>
        </p:nvSpPr>
        <p:spPr>
          <a:xfrm>
            <a:off x="2438638" y="5181600"/>
            <a:ext cx="11380312" cy="233680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7C5E8-5DCB-F042-9DB5-70155CA6E6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D3F7CE-0B43-4F48-A7BE-317F971C4E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83532" y="812800"/>
            <a:ext cx="3454737" cy="7315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19" y="812800"/>
            <a:ext cx="10093253" cy="731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B73FAE-212B-C549-A2DF-DAF9B58E6E5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pa">
    <p:bg>
      <p:bgPr>
        <a:solidFill>
          <a:srgbClr val="EFEFEF"/>
        </a:solidFill>
        <a:effectLst/>
      </p:bgPr>
    </p:bg>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839BA1DF-EA8C-AD48-B72D-2335FF950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6255998" cy="9143999"/>
          </a:xfrm>
          <a:prstGeom prst="rect">
            <a:avLst/>
          </a:prstGeom>
        </p:spPr>
      </p:pic>
      <p:pic>
        <p:nvPicPr>
          <p:cNvPr id="12" name="Gráfico 11">
            <a:extLst>
              <a:ext uri="{FF2B5EF4-FFF2-40B4-BE49-F238E27FC236}">
                <a16:creationId xmlns:a16="http://schemas.microsoft.com/office/drawing/2014/main" id="{E27BB818-1331-AF4B-AD9C-AB37E05319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49627" y="8485717"/>
            <a:ext cx="2398522" cy="219583"/>
          </a:xfrm>
          <a:prstGeom prst="rect">
            <a:avLst/>
          </a:prstGeom>
        </p:spPr>
      </p:pic>
    </p:spTree>
    <p:extLst>
      <p:ext uri="{BB962C8B-B14F-4D97-AF65-F5344CB8AC3E}">
        <p14:creationId xmlns:p14="http://schemas.microsoft.com/office/powerpoint/2010/main" val="2787824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chamento">
    <p:bg>
      <p:bgPr>
        <a:solidFill>
          <a:srgbClr val="EFEFEF"/>
        </a:solidFill>
        <a:effectLst/>
      </p:bgPr>
    </p:bg>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1F526DEB-1592-7148-AB48-AA277F0A13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2860"/>
            <a:ext cx="16215360" cy="9121140"/>
          </a:xfrm>
          <a:prstGeom prst="rect">
            <a:avLst/>
          </a:prstGeom>
        </p:spPr>
      </p:pic>
      <p:pic>
        <p:nvPicPr>
          <p:cNvPr id="5" name="Gráfico 4">
            <a:extLst>
              <a:ext uri="{FF2B5EF4-FFF2-40B4-BE49-F238E27FC236}">
                <a16:creationId xmlns:a16="http://schemas.microsoft.com/office/drawing/2014/main" id="{7F897B49-B75B-AB4D-AFBA-541E14A270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09343" y="4471135"/>
            <a:ext cx="5438902" cy="760095"/>
          </a:xfrm>
          <a:prstGeom prst="rect">
            <a:avLst/>
          </a:prstGeom>
        </p:spPr>
      </p:pic>
      <p:pic>
        <p:nvPicPr>
          <p:cNvPr id="7" name="Gráfico 6">
            <a:extLst>
              <a:ext uri="{FF2B5EF4-FFF2-40B4-BE49-F238E27FC236}">
                <a16:creationId xmlns:a16="http://schemas.microsoft.com/office/drawing/2014/main" id="{330BB403-0ACC-B44D-85F5-40DD39C58E8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15334" y="8049126"/>
            <a:ext cx="2026920" cy="304038"/>
          </a:xfrm>
          <a:prstGeom prst="rect">
            <a:avLst/>
          </a:prstGeom>
        </p:spPr>
      </p:pic>
    </p:spTree>
    <p:extLst>
      <p:ext uri="{BB962C8B-B14F-4D97-AF65-F5344CB8AC3E}">
        <p14:creationId xmlns:p14="http://schemas.microsoft.com/office/powerpoint/2010/main" val="188007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96942E-8FDC-6F42-A467-8C9853BB1B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5875867"/>
            <a:ext cx="1381895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284237" y="3875620"/>
            <a:ext cx="13818950" cy="2000249"/>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5B0B0-EBE3-C54B-BC03-57A0A1A216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319" y="2641600"/>
            <a:ext cx="6773995"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4274" y="2641600"/>
            <a:ext cx="6773995"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9BA0A8-BD49-9843-BD3E-4B229AE48C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81" y="366184"/>
            <a:ext cx="14631829"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79" y="2046817"/>
            <a:ext cx="7183258" cy="853016"/>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12879" y="2899833"/>
            <a:ext cx="718325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258631" y="2046817"/>
            <a:ext cx="7186080" cy="853016"/>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258631" y="2899833"/>
            <a:ext cx="718608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1E2593-68CC-E54E-9EB7-C34F1A1D9D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7B9F9C-1115-EA4A-9AE0-B779257D73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73ED4BC-7939-794A-A660-7BC0AB59D9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82" y="364067"/>
            <a:ext cx="5348634" cy="15494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6356265" y="364069"/>
            <a:ext cx="908844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82" y="1913469"/>
            <a:ext cx="5348634" cy="6254751"/>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FC5112-9D7E-5D46-86E2-0A2CD92E23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1" y="6400801"/>
            <a:ext cx="9754553"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186601" y="817033"/>
            <a:ext cx="9754553" cy="54864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3186601" y="7156452"/>
            <a:ext cx="9754553" cy="1073149"/>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B167E8-2446-EA49-A738-19D5476A27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alpha val="25098"/>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319" y="812800"/>
            <a:ext cx="1381895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219319" y="2641600"/>
            <a:ext cx="1381895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1219319" y="8331200"/>
            <a:ext cx="3386998"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latin typeface="Cambria" panose="02040503050406030204" pitchFamily="18"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5554676" y="8331200"/>
            <a:ext cx="5148236"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Cambria" panose="02040503050406030204" pitchFamily="18"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11651271" y="8331200"/>
            <a:ext cx="3386998"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atin typeface="Cambria" panose="02040503050406030204" pitchFamily="18" charset="0"/>
              </a:defRPr>
            </a:lvl1pPr>
          </a:lstStyle>
          <a:p>
            <a:pPr>
              <a:defRPr/>
            </a:pPr>
            <a:fld id="{7EF39F2C-32C6-0D4F-B78E-F349D8F5838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b="0" i="0">
          <a:solidFill>
            <a:schemeClr val="tx2"/>
          </a:solidFill>
          <a:latin typeface="Cambria" panose="02040503050406030204" pitchFamily="18"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7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7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7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71" charset="0"/>
          <a:ea typeface="ＭＳ Ｐゴシック" charset="-128"/>
          <a:cs typeface="ＭＳ Ｐゴシック" charset="-128"/>
        </a:defRPr>
      </a:lvl5pPr>
      <a:lvl6pPr marL="457189" algn="ctr" rtl="0" eaLnBrk="0" fontAlgn="base" hangingPunct="0">
        <a:spcBef>
          <a:spcPct val="0"/>
        </a:spcBef>
        <a:spcAft>
          <a:spcPct val="0"/>
        </a:spcAft>
        <a:defRPr sz="4400">
          <a:solidFill>
            <a:schemeClr val="tx2"/>
          </a:solidFill>
          <a:latin typeface="Times" pitchFamily="71" charset="0"/>
        </a:defRPr>
      </a:lvl6pPr>
      <a:lvl7pPr marL="914378" algn="ctr" rtl="0" eaLnBrk="0" fontAlgn="base" hangingPunct="0">
        <a:spcBef>
          <a:spcPct val="0"/>
        </a:spcBef>
        <a:spcAft>
          <a:spcPct val="0"/>
        </a:spcAft>
        <a:defRPr sz="4400">
          <a:solidFill>
            <a:schemeClr val="tx2"/>
          </a:solidFill>
          <a:latin typeface="Times" pitchFamily="71" charset="0"/>
        </a:defRPr>
      </a:lvl7pPr>
      <a:lvl8pPr marL="1371566" algn="ctr" rtl="0" eaLnBrk="0" fontAlgn="base" hangingPunct="0">
        <a:spcBef>
          <a:spcPct val="0"/>
        </a:spcBef>
        <a:spcAft>
          <a:spcPct val="0"/>
        </a:spcAft>
        <a:defRPr sz="4400">
          <a:solidFill>
            <a:schemeClr val="tx2"/>
          </a:solidFill>
          <a:latin typeface="Times" pitchFamily="71" charset="0"/>
        </a:defRPr>
      </a:lvl8pPr>
      <a:lvl9pPr marL="1828754" algn="ctr" rtl="0" eaLnBrk="0" fontAlgn="base" hangingPunct="0">
        <a:spcBef>
          <a:spcPct val="0"/>
        </a:spcBef>
        <a:spcAft>
          <a:spcPct val="0"/>
        </a:spcAft>
        <a:defRPr sz="4400">
          <a:solidFill>
            <a:schemeClr val="tx2"/>
          </a:solidFill>
          <a:latin typeface="Times" pitchFamily="71" charset="0"/>
        </a:defRPr>
      </a:lvl9pPr>
    </p:titleStyle>
    <p:bodyStyle>
      <a:lvl1pPr marL="342892" indent="-342892" algn="l" rtl="0" eaLnBrk="0" fontAlgn="base" hangingPunct="0">
        <a:spcBef>
          <a:spcPct val="20000"/>
        </a:spcBef>
        <a:spcAft>
          <a:spcPct val="0"/>
        </a:spcAft>
        <a:buChar char="•"/>
        <a:defRPr sz="3200" b="0" i="0">
          <a:solidFill>
            <a:schemeClr val="tx1"/>
          </a:solidFill>
          <a:latin typeface="Cambria" panose="02040503050406030204" pitchFamily="18" charset="0"/>
          <a:ea typeface="ＭＳ Ｐゴシック" charset="-128"/>
          <a:cs typeface="ＭＳ Ｐゴシック" charset="-128"/>
        </a:defRPr>
      </a:lvl1pPr>
      <a:lvl2pPr marL="742931" indent="-285743" algn="l" rtl="0" eaLnBrk="0" fontAlgn="base" hangingPunct="0">
        <a:spcBef>
          <a:spcPct val="20000"/>
        </a:spcBef>
        <a:spcAft>
          <a:spcPct val="0"/>
        </a:spcAft>
        <a:buChar char="–"/>
        <a:defRPr sz="2800" b="0" i="0">
          <a:solidFill>
            <a:schemeClr val="tx1"/>
          </a:solidFill>
          <a:latin typeface="Cambria" panose="02040503050406030204" pitchFamily="18" charset="0"/>
          <a:ea typeface="ＭＳ Ｐゴシック" pitchFamily="71" charset="-128"/>
        </a:defRPr>
      </a:lvl2pPr>
      <a:lvl3pPr marL="1142972" indent="-228594" algn="l" rtl="0" eaLnBrk="0" fontAlgn="base" hangingPunct="0">
        <a:spcBef>
          <a:spcPct val="20000"/>
        </a:spcBef>
        <a:spcAft>
          <a:spcPct val="0"/>
        </a:spcAft>
        <a:buChar char="•"/>
        <a:defRPr sz="2400" b="0" i="0">
          <a:solidFill>
            <a:schemeClr val="tx1"/>
          </a:solidFill>
          <a:latin typeface="Cambria" panose="02040503050406030204" pitchFamily="18" charset="0"/>
          <a:ea typeface="ＭＳ Ｐゴシック" pitchFamily="71" charset="-128"/>
        </a:defRPr>
      </a:lvl3pPr>
      <a:lvl4pPr marL="1600160" indent="-228594" algn="l" rtl="0" eaLnBrk="0" fontAlgn="base" hangingPunct="0">
        <a:spcBef>
          <a:spcPct val="20000"/>
        </a:spcBef>
        <a:spcAft>
          <a:spcPct val="0"/>
        </a:spcAft>
        <a:buChar char="–"/>
        <a:defRPr sz="2000" b="0" i="0">
          <a:solidFill>
            <a:schemeClr val="tx1"/>
          </a:solidFill>
          <a:latin typeface="Cambria" panose="02040503050406030204" pitchFamily="18" charset="0"/>
          <a:ea typeface="ＭＳ Ｐゴシック" pitchFamily="71" charset="-128"/>
        </a:defRPr>
      </a:lvl4pPr>
      <a:lvl5pPr marL="2057348" indent="-228594" algn="l" rtl="0" eaLnBrk="0" fontAlgn="base" hangingPunct="0">
        <a:spcBef>
          <a:spcPct val="20000"/>
        </a:spcBef>
        <a:spcAft>
          <a:spcPct val="0"/>
        </a:spcAft>
        <a:buChar char="»"/>
        <a:defRPr sz="2000" b="0" i="0">
          <a:solidFill>
            <a:schemeClr val="tx1"/>
          </a:solidFill>
          <a:latin typeface="Cambria" panose="02040503050406030204" pitchFamily="18" charset="0"/>
          <a:ea typeface="ＭＳ Ｐゴシック" pitchFamily="71" charset="-128"/>
        </a:defRPr>
      </a:lvl5pPr>
      <a:lvl6pPr marL="2514537" indent="-228594" algn="l" rtl="0" eaLnBrk="0" fontAlgn="base" hangingPunct="0">
        <a:spcBef>
          <a:spcPct val="20000"/>
        </a:spcBef>
        <a:spcAft>
          <a:spcPct val="0"/>
        </a:spcAft>
        <a:buChar char="»"/>
        <a:defRPr sz="2000">
          <a:solidFill>
            <a:schemeClr val="tx1"/>
          </a:solidFill>
          <a:latin typeface="+mn-lt"/>
          <a:ea typeface="ＭＳ Ｐゴシック" pitchFamily="71" charset="-128"/>
        </a:defRPr>
      </a:lvl6pPr>
      <a:lvl7pPr marL="2971726" indent="-228594" algn="l" rtl="0" eaLnBrk="0" fontAlgn="base" hangingPunct="0">
        <a:spcBef>
          <a:spcPct val="20000"/>
        </a:spcBef>
        <a:spcAft>
          <a:spcPct val="0"/>
        </a:spcAft>
        <a:buChar char="»"/>
        <a:defRPr sz="2000">
          <a:solidFill>
            <a:schemeClr val="tx1"/>
          </a:solidFill>
          <a:latin typeface="+mn-lt"/>
          <a:ea typeface="ＭＳ Ｐゴシック" pitchFamily="71" charset="-128"/>
        </a:defRPr>
      </a:lvl7pPr>
      <a:lvl8pPr marL="3428915" indent="-228594" algn="l" rtl="0" eaLnBrk="0" fontAlgn="base" hangingPunct="0">
        <a:spcBef>
          <a:spcPct val="20000"/>
        </a:spcBef>
        <a:spcAft>
          <a:spcPct val="0"/>
        </a:spcAft>
        <a:buChar char="»"/>
        <a:defRPr sz="2000">
          <a:solidFill>
            <a:schemeClr val="tx1"/>
          </a:solidFill>
          <a:latin typeface="+mn-lt"/>
          <a:ea typeface="ＭＳ Ｐゴシック" pitchFamily="71" charset="-128"/>
        </a:defRPr>
      </a:lvl8pPr>
      <a:lvl9pPr marL="3886103" indent="-228594" algn="l" rtl="0" eaLnBrk="0" fontAlgn="base" hangingPunct="0">
        <a:spcBef>
          <a:spcPct val="20000"/>
        </a:spcBef>
        <a:spcAft>
          <a:spcPct val="0"/>
        </a:spcAft>
        <a:buChar char="»"/>
        <a:defRPr sz="2000">
          <a:solidFill>
            <a:schemeClr val="tx1"/>
          </a:solidFill>
          <a:latin typeface="+mn-lt"/>
          <a:ea typeface="ＭＳ Ｐゴシック" pitchFamily="7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29.jp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1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13.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5.jpe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BDD4384-02DC-5D47-9804-DDB474D1D1CF}"/>
              </a:ext>
            </a:extLst>
          </p:cNvPr>
          <p:cNvSpPr txBox="1"/>
          <p:nvPr/>
        </p:nvSpPr>
        <p:spPr>
          <a:xfrm>
            <a:off x="1164962" y="1490133"/>
            <a:ext cx="3621504" cy="646331"/>
          </a:xfrm>
          <a:prstGeom prst="rect">
            <a:avLst/>
          </a:prstGeom>
          <a:noFill/>
        </p:spPr>
        <p:txBody>
          <a:bodyPr wrap="none" rtlCol="0">
            <a:spAutoFit/>
          </a:bodyPr>
          <a:lstStyle/>
          <a:p>
            <a:r>
              <a:rPr lang="pt-BR" sz="3600" b="1" dirty="0">
                <a:latin typeface="Arial" panose="020B0604020202020204" pitchFamily="34" charset="0"/>
                <a:cs typeface="Arial" panose="020B0604020202020204" pitchFamily="34" charset="0"/>
              </a:rPr>
              <a:t>B. Elan Dresher</a:t>
            </a:r>
          </a:p>
        </p:txBody>
      </p:sp>
      <p:sp>
        <p:nvSpPr>
          <p:cNvPr id="6" name="CaixaDeTexto 5">
            <a:extLst>
              <a:ext uri="{FF2B5EF4-FFF2-40B4-BE49-F238E27FC236}">
                <a16:creationId xmlns:a16="http://schemas.microsoft.com/office/drawing/2014/main" id="{9A693511-6AC5-C743-AF4D-67F8700F5921}"/>
              </a:ext>
            </a:extLst>
          </p:cNvPr>
          <p:cNvSpPr txBox="1"/>
          <p:nvPr/>
        </p:nvSpPr>
        <p:spPr>
          <a:xfrm>
            <a:off x="1181895" y="2743202"/>
            <a:ext cx="8791838" cy="1865767"/>
          </a:xfrm>
          <a:prstGeom prst="rect">
            <a:avLst/>
          </a:prstGeom>
          <a:noFill/>
        </p:spPr>
        <p:txBody>
          <a:bodyPr wrap="square" rtlCol="0">
            <a:spAutoFit/>
          </a:bodyPr>
          <a:lstStyle/>
          <a:p>
            <a:pPr>
              <a:lnSpc>
                <a:spcPts val="7200"/>
              </a:lnSpc>
            </a:pPr>
            <a:r>
              <a:rPr lang="en-CA" sz="5400" dirty="0">
                <a:latin typeface="Arial" panose="020B0604020202020204" pitchFamily="34" charset="0"/>
                <a:cs typeface="Arial" panose="020B0604020202020204" pitchFamily="34" charset="0"/>
              </a:rPr>
              <a:t>Foundations of Contrastive </a:t>
            </a:r>
          </a:p>
          <a:p>
            <a:pPr>
              <a:lnSpc>
                <a:spcPts val="7200"/>
              </a:lnSpc>
            </a:pPr>
            <a:r>
              <a:rPr lang="en-CA" sz="5400" dirty="0">
                <a:latin typeface="Arial" panose="020B0604020202020204" pitchFamily="34" charset="0"/>
                <a:cs typeface="Arial" panose="020B0604020202020204" pitchFamily="34" charset="0"/>
              </a:rPr>
              <a:t>Hierarchy Theory</a:t>
            </a:r>
          </a:p>
        </p:txBody>
      </p:sp>
    </p:spTree>
    <p:extLst>
      <p:ext uri="{BB962C8B-B14F-4D97-AF65-F5344CB8AC3E}">
        <p14:creationId xmlns:p14="http://schemas.microsoft.com/office/powerpoint/2010/main" val="193393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p:cNvSpPr>
          <p:nvPr/>
        </p:nvSpPr>
        <p:spPr bwMode="auto">
          <a:xfrm>
            <a:off x="1166400" y="7159543"/>
            <a:ext cx="12060000" cy="1051555"/>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5604" name="Text Box 4"/>
          <p:cNvSpPr txBox="1">
            <a:spLocks noChangeArrowheads="1"/>
          </p:cNvSpPr>
          <p:nvPr/>
        </p:nvSpPr>
        <p:spPr bwMode="auto">
          <a:xfrm>
            <a:off x="1166400" y="2414507"/>
            <a:ext cx="14400000" cy="2062103"/>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These three differences, however, are not independent: recombining the various properties to create new vowels as shown would not result in a new word distinct from both </a:t>
            </a:r>
            <a:r>
              <a:rPr lang="en-US" sz="3200" i="1" dirty="0">
                <a:solidFill>
                  <a:srgbClr val="C00000"/>
                </a:solidFill>
                <a:latin typeface="Cambria" panose="02040503050406030204" pitchFamily="18" charset="0"/>
                <a:ea typeface="Palatino" charset="0"/>
                <a:cs typeface="Palatino" charset="0"/>
              </a:rPr>
              <a:t>bait</a:t>
            </a:r>
            <a:r>
              <a:rPr lang="en-US" sz="3200" dirty="0">
                <a:latin typeface="Cambria" panose="02040503050406030204" pitchFamily="18" charset="0"/>
                <a:ea typeface="Palatino" charset="0"/>
                <a:cs typeface="Palatino" charset="0"/>
              </a:rPr>
              <a:t> and </a:t>
            </a:r>
            <a:r>
              <a:rPr lang="en-US" sz="3200" i="1" dirty="0">
                <a:solidFill>
                  <a:srgbClr val="C00000"/>
                </a:solidFill>
                <a:latin typeface="Cambria" panose="02040503050406030204" pitchFamily="18" charset="0"/>
                <a:ea typeface="Palatino" charset="0"/>
                <a:cs typeface="Palatino" charset="0"/>
              </a:rPr>
              <a:t>bet</a:t>
            </a:r>
            <a:r>
              <a:rPr lang="en-US" sz="3200" dirty="0">
                <a:latin typeface="Cambria" panose="02040503050406030204" pitchFamily="18" charset="0"/>
                <a:ea typeface="Palatino" charset="0"/>
                <a:cs typeface="Palatino" charset="0"/>
              </a:rPr>
              <a:t>, but would be heard as some (perhaps odd-sounding) variant of one of these words.</a:t>
            </a:r>
            <a:endParaRPr lang="en-US" sz="3200" noProof="1">
              <a:latin typeface="Cambria" panose="02040503050406030204" pitchFamily="18" charset="0"/>
              <a:ea typeface="Palatino" charset="0"/>
              <a:cs typeface="Palatino" charset="0"/>
            </a:endParaRPr>
          </a:p>
        </p:txBody>
      </p:sp>
      <p:sp>
        <p:nvSpPr>
          <p:cNvPr id="12" name="Text Box 4"/>
          <p:cNvSpPr txBox="1">
            <a:spLocks noChangeArrowheads="1"/>
          </p:cNvSpPr>
          <p:nvPr/>
        </p:nvSpPr>
        <p:spPr bwMode="auto">
          <a:xfrm>
            <a:off x="1504058" y="7126233"/>
            <a:ext cx="800219"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bait</a:t>
            </a:r>
          </a:p>
        </p:txBody>
      </p:sp>
      <p:sp>
        <p:nvSpPr>
          <p:cNvPr id="15" name="Text Box 4"/>
          <p:cNvSpPr txBox="1">
            <a:spLocks noChangeArrowheads="1"/>
          </p:cNvSpPr>
          <p:nvPr/>
        </p:nvSpPr>
        <p:spPr bwMode="auto">
          <a:xfrm>
            <a:off x="1506638" y="7659633"/>
            <a:ext cx="68640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bet</a:t>
            </a:r>
          </a:p>
        </p:txBody>
      </p:sp>
      <p:grpSp>
        <p:nvGrpSpPr>
          <p:cNvPr id="8" name="Group 7">
            <a:extLst>
              <a:ext uri="{FF2B5EF4-FFF2-40B4-BE49-F238E27FC236}">
                <a16:creationId xmlns:a16="http://schemas.microsoft.com/office/drawing/2014/main" id="{AC56C32C-93E8-824A-B760-F2A0BCC0F075}"/>
              </a:ext>
            </a:extLst>
          </p:cNvPr>
          <p:cNvGrpSpPr/>
          <p:nvPr/>
        </p:nvGrpSpPr>
        <p:grpSpPr>
          <a:xfrm>
            <a:off x="6109121" y="6579513"/>
            <a:ext cx="867545" cy="1664895"/>
            <a:chOff x="7333062" y="6579513"/>
            <a:chExt cx="867545" cy="1664895"/>
          </a:xfrm>
        </p:grpSpPr>
        <p:sp>
          <p:nvSpPr>
            <p:cNvPr id="19" name="Rectangle 18"/>
            <p:cNvSpPr/>
            <p:nvPr/>
          </p:nvSpPr>
          <p:spPr>
            <a:xfrm>
              <a:off x="7333062" y="6579513"/>
              <a:ext cx="867545"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IPA </a:t>
              </a:r>
            </a:p>
          </p:txBody>
        </p:sp>
        <p:sp>
          <p:nvSpPr>
            <p:cNvPr id="13" name="Text Box 4"/>
            <p:cNvSpPr txBox="1">
              <a:spLocks noChangeArrowheads="1"/>
            </p:cNvSpPr>
            <p:nvPr/>
          </p:nvSpPr>
          <p:spPr bwMode="auto">
            <a:xfrm>
              <a:off x="7333062" y="7126233"/>
              <a:ext cx="86754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eːj</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16" name="Text Box 4"/>
            <p:cNvSpPr txBox="1">
              <a:spLocks noChangeArrowheads="1"/>
            </p:cNvSpPr>
            <p:nvPr/>
          </p:nvSpPr>
          <p:spPr bwMode="auto">
            <a:xfrm>
              <a:off x="7333062" y="7659633"/>
              <a:ext cx="630301"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a:t>
              </a:r>
            </a:p>
          </p:txBody>
        </p:sp>
      </p:grpSp>
      <p:sp>
        <p:nvSpPr>
          <p:cNvPr id="26" name="Text Box 7"/>
          <p:cNvSpPr txBox="1">
            <a:spLocks noChangeArrowheads="1"/>
          </p:cNvSpPr>
          <p:nvPr/>
        </p:nvSpPr>
        <p:spPr bwMode="auto">
          <a:xfrm>
            <a:off x="1166400" y="4743231"/>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Sweet (1877: 104) writes: “we may lay down as a general rule that only those distinctions of sounds require to be symbolized in any one language which are independently significant.”</a:t>
            </a:r>
            <a:endParaRPr lang="en-US" sz="3200" noProof="1">
              <a:latin typeface="Cambria" panose="02040503050406030204" pitchFamily="18" charset="0"/>
              <a:ea typeface="Palatino" charset="0"/>
              <a:cs typeface="Palatino" charset="0"/>
            </a:endParaRPr>
          </a:p>
        </p:txBody>
      </p:sp>
      <p:sp>
        <p:nvSpPr>
          <p:cNvPr id="27" name="Text Box 5"/>
          <p:cNvSpPr txBox="1">
            <a:spLocks noChangeArrowheads="1"/>
          </p:cNvSpPr>
          <p:nvPr/>
        </p:nvSpPr>
        <p:spPr bwMode="auto">
          <a:xfrm>
            <a:off x="1166400" y="1440000"/>
            <a:ext cx="7022949"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Contrast and Broad Transcription</a:t>
            </a:r>
          </a:p>
        </p:txBody>
      </p:sp>
      <p:sp>
        <p:nvSpPr>
          <p:cNvPr id="32" name="Text Box 4"/>
          <p:cNvSpPr txBox="1">
            <a:spLocks noChangeArrowheads="1"/>
          </p:cNvSpPr>
          <p:nvPr/>
        </p:nvSpPr>
        <p:spPr bwMode="auto">
          <a:xfrm>
            <a:off x="2872210" y="7126233"/>
            <a:ext cx="252203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long, tense, +j</a:t>
            </a:r>
          </a:p>
        </p:txBody>
      </p:sp>
      <p:sp>
        <p:nvSpPr>
          <p:cNvPr id="33" name="Text Box 4"/>
          <p:cNvSpPr txBox="1">
            <a:spLocks noChangeArrowheads="1"/>
          </p:cNvSpPr>
          <p:nvPr/>
        </p:nvSpPr>
        <p:spPr bwMode="auto">
          <a:xfrm>
            <a:off x="2872210" y="7659633"/>
            <a:ext cx="239302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short, lax, +Ø</a:t>
            </a:r>
          </a:p>
        </p:txBody>
      </p:sp>
      <p:sp>
        <p:nvSpPr>
          <p:cNvPr id="35" name="Rectangle 34"/>
          <p:cNvSpPr/>
          <p:nvPr/>
        </p:nvSpPr>
        <p:spPr>
          <a:xfrm>
            <a:off x="2872210" y="6579513"/>
            <a:ext cx="2166169"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Differences</a:t>
            </a:r>
          </a:p>
        </p:txBody>
      </p:sp>
      <p:sp>
        <p:nvSpPr>
          <p:cNvPr id="29" name="Rectangle 28"/>
          <p:cNvSpPr/>
          <p:nvPr/>
        </p:nvSpPr>
        <p:spPr>
          <a:xfrm>
            <a:off x="8141476" y="6579513"/>
            <a:ext cx="4436086"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Non-contrasting vowels </a:t>
            </a:r>
          </a:p>
        </p:txBody>
      </p:sp>
      <p:sp>
        <p:nvSpPr>
          <p:cNvPr id="30" name="Text Box 4"/>
          <p:cNvSpPr txBox="1">
            <a:spLocks noChangeArrowheads="1"/>
          </p:cNvSpPr>
          <p:nvPr/>
        </p:nvSpPr>
        <p:spPr bwMode="auto">
          <a:xfrm>
            <a:off x="8141476" y="7392933"/>
            <a:ext cx="4596130"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eː</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ej</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e</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ɛː</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ɛj</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ɛːj</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23" name="Slide Number Placeholder 8">
            <a:extLst>
              <a:ext uri="{FF2B5EF4-FFF2-40B4-BE49-F238E27FC236}">
                <a16:creationId xmlns:a16="http://schemas.microsoft.com/office/drawing/2014/main" id="{89E4B854-2C5F-2C4D-9CB5-795B189B8EF3}"/>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10</a:t>
            </a:fld>
            <a:endParaRPr lang="en-US" sz="1600" dirty="0"/>
          </a:p>
        </p:txBody>
      </p:sp>
    </p:spTree>
    <p:custDataLst>
      <p:tags r:id="rId1"/>
    </p:custDataLst>
    <p:extLst>
      <p:ext uri="{BB962C8B-B14F-4D97-AF65-F5344CB8AC3E}">
        <p14:creationId xmlns:p14="http://schemas.microsoft.com/office/powerpoint/2010/main" val="227539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2307599" y="5826125"/>
            <a:ext cx="5040000" cy="2057400"/>
          </a:xfrm>
          <a:prstGeom prst="rect">
            <a:avLst/>
          </a:prstGeom>
          <a:solidFill>
            <a:schemeClr val="bg1"/>
          </a:solidFill>
          <a:ln w="9525" cap="flat" cmpd="sng" algn="ctr">
            <a:solidFill>
              <a:schemeClr val="tx1"/>
            </a:solidFill>
            <a:prstDash val="solid"/>
            <a:round/>
            <a:headEnd type="none" w="med" len="med"/>
            <a:tailEnd type="none" w="med" len="med"/>
          </a:ln>
          <a:effectLst/>
        </p:spPr>
      </p:sp>
      <p:sp>
        <p:nvSpPr>
          <p:cNvPr id="48" name="Rectangle 47"/>
          <p:cNvSpPr/>
          <p:nvPr/>
        </p:nvSpPr>
        <p:spPr bwMode="auto">
          <a:xfrm>
            <a:off x="7328694" y="5826128"/>
            <a:ext cx="5257800" cy="2057398"/>
          </a:xfrm>
          <a:prstGeom prst="rect">
            <a:avLst/>
          </a:prstGeom>
          <a:solidFill>
            <a:srgbClr val="FFFFA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162827" name="Line 28"/>
          <p:cNvSpPr>
            <a:spLocks noChangeShapeType="1"/>
          </p:cNvSpPr>
          <p:nvPr/>
        </p:nvSpPr>
        <p:spPr bwMode="auto">
          <a:xfrm>
            <a:off x="3675859" y="5826127"/>
            <a:ext cx="8912225"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sp>
        <p:nvSpPr>
          <p:cNvPr id="9" name="Text Box 4"/>
          <p:cNvSpPr txBox="1">
            <a:spLocks noChangeArrowheads="1"/>
          </p:cNvSpPr>
          <p:nvPr/>
        </p:nvSpPr>
        <p:spPr bwMode="auto">
          <a:xfrm>
            <a:off x="1166400" y="2491673"/>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Antonsen proposes the feature specifications below for the short vowel system (1972: 133):</a:t>
            </a:r>
            <a:endParaRPr lang="en-US" sz="3200" noProof="1">
              <a:latin typeface="Cambria" panose="02040503050406030204" pitchFamily="18" charset="0"/>
              <a:ea typeface="Palatino" charset="0"/>
              <a:cs typeface="Palatino" charset="0"/>
            </a:endParaRPr>
          </a:p>
        </p:txBody>
      </p:sp>
      <p:grpSp>
        <p:nvGrpSpPr>
          <p:cNvPr id="2" name="Group 21"/>
          <p:cNvGrpSpPr/>
          <p:nvPr/>
        </p:nvGrpSpPr>
        <p:grpSpPr>
          <a:xfrm>
            <a:off x="8827673" y="5943603"/>
            <a:ext cx="3772763" cy="584775"/>
            <a:chOff x="5270877" y="4800600"/>
            <a:chExt cx="3772763" cy="584775"/>
          </a:xfrm>
        </p:grpSpPr>
        <p:sp>
          <p:nvSpPr>
            <p:cNvPr id="23" name="Text Box 13"/>
            <p:cNvSpPr txBox="1">
              <a:spLocks noChangeArrowheads="1"/>
            </p:cNvSpPr>
            <p:nvPr/>
          </p:nvSpPr>
          <p:spPr bwMode="auto">
            <a:xfrm>
              <a:off x="5270877"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a:t>
              </a:r>
            </a:p>
          </p:txBody>
        </p:sp>
        <p:sp>
          <p:nvSpPr>
            <p:cNvPr id="24" name="Text Box 13"/>
            <p:cNvSpPr txBox="1">
              <a:spLocks noChangeArrowheads="1"/>
            </p:cNvSpPr>
            <p:nvPr/>
          </p:nvSpPr>
          <p:spPr bwMode="auto">
            <a:xfrm>
              <a:off x="6270258" y="4800600"/>
              <a:ext cx="822661"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u</a:t>
              </a:r>
              <a:r>
                <a:rPr lang="en-US" sz="3200" dirty="0">
                  <a:solidFill>
                    <a:srgbClr val="000090"/>
                  </a:solidFill>
                  <a:latin typeface="Times New Roman"/>
                  <a:ea typeface="Doulos SIL" charset="-52"/>
                  <a:cs typeface="Times New Roman"/>
                </a:rPr>
                <a:t>/</a:t>
              </a:r>
            </a:p>
          </p:txBody>
        </p:sp>
        <p:sp>
          <p:nvSpPr>
            <p:cNvPr id="25" name="Text Box 13"/>
            <p:cNvSpPr txBox="1">
              <a:spLocks noChangeArrowheads="1"/>
            </p:cNvSpPr>
            <p:nvPr/>
          </p:nvSpPr>
          <p:spPr bwMode="auto">
            <a:xfrm>
              <a:off x="7295287" y="4800600"/>
              <a:ext cx="73129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*/i/</a:t>
              </a:r>
            </a:p>
          </p:txBody>
        </p:sp>
        <p:sp>
          <p:nvSpPr>
            <p:cNvPr id="26" name="Text Box 13"/>
            <p:cNvSpPr txBox="1">
              <a:spLocks noChangeArrowheads="1"/>
            </p:cNvSpPr>
            <p:nvPr/>
          </p:nvSpPr>
          <p:spPr bwMode="auto">
            <a:xfrm>
              <a:off x="8243421"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e</a:t>
              </a:r>
              <a:r>
                <a:rPr lang="en-US" sz="3200" dirty="0">
                  <a:solidFill>
                    <a:srgbClr val="000090"/>
                  </a:solidFill>
                  <a:latin typeface="Times New Roman"/>
                  <a:ea typeface="Doulos SIL" charset="-52"/>
                  <a:cs typeface="Times New Roman"/>
                </a:rPr>
                <a:t>/</a:t>
              </a:r>
            </a:p>
          </p:txBody>
        </p:sp>
      </p:grpSp>
      <p:grpSp>
        <p:nvGrpSpPr>
          <p:cNvPr id="3" name="Group 26"/>
          <p:cNvGrpSpPr/>
          <p:nvPr/>
        </p:nvGrpSpPr>
        <p:grpSpPr>
          <a:xfrm>
            <a:off x="7442995" y="6412015"/>
            <a:ext cx="4978896" cy="584775"/>
            <a:chOff x="3886200" y="5334000"/>
            <a:chExt cx="4978896" cy="584775"/>
          </a:xfrm>
        </p:grpSpPr>
        <p:sp>
          <p:nvSpPr>
            <p:cNvPr id="28" name="Text Box 13"/>
            <p:cNvSpPr txBox="1">
              <a:spLocks noChangeArrowheads="1"/>
            </p:cNvSpPr>
            <p:nvPr/>
          </p:nvSpPr>
          <p:spPr bwMode="auto">
            <a:xfrm>
              <a:off x="3886200" y="5334000"/>
              <a:ext cx="93647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Low</a:t>
              </a:r>
            </a:p>
          </p:txBody>
        </p:sp>
        <p:sp>
          <p:nvSpPr>
            <p:cNvPr id="29" name="Text Box 13"/>
            <p:cNvSpPr txBox="1">
              <a:spLocks noChangeArrowheads="1"/>
            </p:cNvSpPr>
            <p:nvPr/>
          </p:nvSpPr>
          <p:spPr bwMode="auto">
            <a:xfrm>
              <a:off x="5471059" y="5334000"/>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0" name="Text Box 13"/>
            <p:cNvSpPr txBox="1">
              <a:spLocks noChangeArrowheads="1"/>
            </p:cNvSpPr>
            <p:nvPr/>
          </p:nvSpPr>
          <p:spPr bwMode="auto">
            <a:xfrm>
              <a:off x="6506530"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1" name="Text Box 13"/>
            <p:cNvSpPr txBox="1">
              <a:spLocks noChangeArrowheads="1"/>
            </p:cNvSpPr>
            <p:nvPr/>
          </p:nvSpPr>
          <p:spPr bwMode="auto">
            <a:xfrm>
              <a:off x="7487502"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2" name="Text Box 13"/>
            <p:cNvSpPr txBox="1">
              <a:spLocks noChangeArrowheads="1"/>
            </p:cNvSpPr>
            <p:nvPr/>
          </p:nvSpPr>
          <p:spPr bwMode="auto">
            <a:xfrm>
              <a:off x="8475246"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4" name="Group 32"/>
          <p:cNvGrpSpPr/>
          <p:nvPr/>
        </p:nvGrpSpPr>
        <p:grpSpPr>
          <a:xfrm>
            <a:off x="7442995" y="6880427"/>
            <a:ext cx="4978896" cy="584775"/>
            <a:chOff x="3886200" y="5786735"/>
            <a:chExt cx="4978896" cy="584775"/>
          </a:xfrm>
        </p:grpSpPr>
        <p:sp>
          <p:nvSpPr>
            <p:cNvPr id="34" name="Text Box 13"/>
            <p:cNvSpPr txBox="1">
              <a:spLocks noChangeArrowheads="1"/>
            </p:cNvSpPr>
            <p:nvPr/>
          </p:nvSpPr>
          <p:spPr bwMode="auto">
            <a:xfrm>
              <a:off x="3886200" y="5786735"/>
              <a:ext cx="1667444"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Rounded</a:t>
              </a:r>
            </a:p>
          </p:txBody>
        </p:sp>
        <p:sp>
          <p:nvSpPr>
            <p:cNvPr id="35" name="Text Box 13"/>
            <p:cNvSpPr txBox="1">
              <a:spLocks noChangeArrowheads="1"/>
            </p:cNvSpPr>
            <p:nvPr/>
          </p:nvSpPr>
          <p:spPr bwMode="auto">
            <a:xfrm>
              <a:off x="6496687" y="57867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6" name="Text Box 13"/>
            <p:cNvSpPr txBox="1">
              <a:spLocks noChangeArrowheads="1"/>
            </p:cNvSpPr>
            <p:nvPr/>
          </p:nvSpPr>
          <p:spPr bwMode="auto">
            <a:xfrm>
              <a:off x="7487502"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7" name="Text Box 13"/>
            <p:cNvSpPr txBox="1">
              <a:spLocks noChangeArrowheads="1"/>
            </p:cNvSpPr>
            <p:nvPr/>
          </p:nvSpPr>
          <p:spPr bwMode="auto">
            <a:xfrm>
              <a:off x="8475246"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5" name="Group 37"/>
          <p:cNvGrpSpPr/>
          <p:nvPr/>
        </p:nvGrpSpPr>
        <p:grpSpPr>
          <a:xfrm>
            <a:off x="7442995" y="7348838"/>
            <a:ext cx="4978896" cy="584775"/>
            <a:chOff x="3886200" y="6205835"/>
            <a:chExt cx="4978896" cy="584775"/>
          </a:xfrm>
        </p:grpSpPr>
        <p:sp>
          <p:nvSpPr>
            <p:cNvPr id="39" name="Text Box 13"/>
            <p:cNvSpPr txBox="1">
              <a:spLocks noChangeArrowheads="1"/>
            </p:cNvSpPr>
            <p:nvPr/>
          </p:nvSpPr>
          <p:spPr bwMode="auto">
            <a:xfrm>
              <a:off x="3886200" y="6205835"/>
              <a:ext cx="1005403"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High</a:t>
              </a:r>
            </a:p>
          </p:txBody>
        </p:sp>
        <p:sp>
          <p:nvSpPr>
            <p:cNvPr id="40" name="Text Box 13"/>
            <p:cNvSpPr txBox="1">
              <a:spLocks noChangeArrowheads="1"/>
            </p:cNvSpPr>
            <p:nvPr/>
          </p:nvSpPr>
          <p:spPr bwMode="auto">
            <a:xfrm>
              <a:off x="7477659" y="62058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41" name="Text Box 13"/>
            <p:cNvSpPr txBox="1">
              <a:spLocks noChangeArrowheads="1"/>
            </p:cNvSpPr>
            <p:nvPr/>
          </p:nvSpPr>
          <p:spPr bwMode="auto">
            <a:xfrm>
              <a:off x="8475246" y="62058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cxnSp>
        <p:nvCxnSpPr>
          <p:cNvPr id="43" name="Straight Arrow Connector 42"/>
          <p:cNvCxnSpPr/>
          <p:nvPr/>
        </p:nvCxnSpPr>
        <p:spPr bwMode="auto">
          <a:xfrm rot="5400000">
            <a:off x="6299993" y="6854827"/>
            <a:ext cx="2057400" cy="0"/>
          </a:xfrm>
          <a:prstGeom prst="straightConnector1">
            <a:avLst/>
          </a:prstGeom>
          <a:solidFill>
            <a:schemeClr val="accent1"/>
          </a:solidFill>
          <a:ln w="19050" cap="flat" cmpd="sng" algn="ctr">
            <a:solidFill>
              <a:srgbClr val="FF0000"/>
            </a:solidFill>
            <a:prstDash val="solid"/>
            <a:round/>
            <a:headEnd type="none" w="med" len="med"/>
            <a:tailEnd type="none" w="med" len="med"/>
          </a:ln>
          <a:effectLst/>
        </p:spPr>
      </p:cxnSp>
      <p:sp>
        <p:nvSpPr>
          <p:cNvPr id="47" name="Text Box 4"/>
          <p:cNvSpPr txBox="1">
            <a:spLocks noChangeArrowheads="1"/>
          </p:cNvSpPr>
          <p:nvPr/>
        </p:nvSpPr>
        <p:spPr bwMode="auto">
          <a:xfrm>
            <a:off x="1166400" y="3912678"/>
            <a:ext cx="1440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Notice that they show a pattern of underspecification that is characteristic of a branching tree: the first feature applies to all the phonemes, and the scopes of the remaining features get progressively smaller.</a:t>
            </a:r>
            <a:endParaRPr lang="en-US" sz="3200" noProof="1">
              <a:latin typeface="Cambria" panose="02040503050406030204" pitchFamily="18" charset="0"/>
              <a:ea typeface="Palatino" charset="0"/>
              <a:cs typeface="Palatino" charset="0"/>
            </a:endParaRPr>
          </a:p>
        </p:txBody>
      </p:sp>
      <p:sp>
        <p:nvSpPr>
          <p:cNvPr id="42" name="Text Box 5">
            <a:extLst>
              <a:ext uri="{FF2B5EF4-FFF2-40B4-BE49-F238E27FC236}">
                <a16:creationId xmlns:a16="http://schemas.microsoft.com/office/drawing/2014/main" id="{0BC5CFAF-449D-CA4E-8041-E5938F31BE2A}"/>
              </a:ext>
            </a:extLst>
          </p:cNvPr>
          <p:cNvSpPr txBox="1">
            <a:spLocks noChangeArrowheads="1"/>
          </p:cNvSpPr>
          <p:nvPr/>
        </p:nvSpPr>
        <p:spPr bwMode="auto">
          <a:xfrm>
            <a:off x="1166400" y="1440000"/>
            <a:ext cx="7886518"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Contrastive Features</a:t>
            </a:r>
          </a:p>
        </p:txBody>
      </p:sp>
      <p:sp>
        <p:nvSpPr>
          <p:cNvPr id="53" name="Text Box 11">
            <a:extLst>
              <a:ext uri="{FF2B5EF4-FFF2-40B4-BE49-F238E27FC236}">
                <a16:creationId xmlns:a16="http://schemas.microsoft.com/office/drawing/2014/main" id="{3264A538-5628-DD43-B84F-8C798D8699A9}"/>
              </a:ext>
            </a:extLst>
          </p:cNvPr>
          <p:cNvSpPr txBox="1">
            <a:spLocks noChangeArrowheads="1"/>
          </p:cNvSpPr>
          <p:nvPr/>
        </p:nvSpPr>
        <p:spPr bwMode="auto">
          <a:xfrm>
            <a:off x="2872210" y="5938196"/>
            <a:ext cx="29848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i</a:t>
            </a:r>
          </a:p>
        </p:txBody>
      </p:sp>
      <p:sp>
        <p:nvSpPr>
          <p:cNvPr id="54" name="Text Box 12">
            <a:extLst>
              <a:ext uri="{FF2B5EF4-FFF2-40B4-BE49-F238E27FC236}">
                <a16:creationId xmlns:a16="http://schemas.microsoft.com/office/drawing/2014/main" id="{9FFC72EA-AC13-6A41-BC5A-B0DB6A369E72}"/>
              </a:ext>
            </a:extLst>
          </p:cNvPr>
          <p:cNvSpPr txBox="1">
            <a:spLocks noChangeArrowheads="1"/>
          </p:cNvSpPr>
          <p:nvPr/>
        </p:nvSpPr>
        <p:spPr bwMode="auto">
          <a:xfrm>
            <a:off x="6316792" y="5938196"/>
            <a:ext cx="410690"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u</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55" name="Text Box 22">
            <a:extLst>
              <a:ext uri="{FF2B5EF4-FFF2-40B4-BE49-F238E27FC236}">
                <a16:creationId xmlns:a16="http://schemas.microsoft.com/office/drawing/2014/main" id="{62A357A4-45CE-6E4D-8A0E-2634AEDB58A9}"/>
              </a:ext>
            </a:extLst>
          </p:cNvPr>
          <p:cNvSpPr txBox="1">
            <a:spLocks noChangeArrowheads="1"/>
          </p:cNvSpPr>
          <p:nvPr/>
        </p:nvSpPr>
        <p:spPr bwMode="auto">
          <a:xfrm>
            <a:off x="3279256" y="66239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e</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56" name="Text Box 13">
            <a:extLst>
              <a:ext uri="{FF2B5EF4-FFF2-40B4-BE49-F238E27FC236}">
                <a16:creationId xmlns:a16="http://schemas.microsoft.com/office/drawing/2014/main" id="{1D5419C9-4028-D24B-A02E-E8CB21CA4576}"/>
              </a:ext>
            </a:extLst>
          </p:cNvPr>
          <p:cNvSpPr txBox="1">
            <a:spLocks noChangeArrowheads="1"/>
          </p:cNvSpPr>
          <p:nvPr/>
        </p:nvSpPr>
        <p:spPr bwMode="auto">
          <a:xfrm>
            <a:off x="4456386" y="73097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a</a:t>
            </a:r>
          </a:p>
        </p:txBody>
      </p:sp>
      <p:sp>
        <p:nvSpPr>
          <p:cNvPr id="57" name="Slide Number Placeholder 8">
            <a:extLst>
              <a:ext uri="{FF2B5EF4-FFF2-40B4-BE49-F238E27FC236}">
                <a16:creationId xmlns:a16="http://schemas.microsoft.com/office/drawing/2014/main" id="{7665163E-1F5F-894F-9B88-47F94B089668}"/>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100</a:t>
            </a:fld>
            <a:endParaRPr lang="en-US" sz="1600" dirty="0"/>
          </a:p>
        </p:txBody>
      </p:sp>
    </p:spTree>
    <p:extLst>
      <p:ext uri="{BB962C8B-B14F-4D97-AF65-F5344CB8AC3E}">
        <p14:creationId xmlns:p14="http://schemas.microsoft.com/office/powerpoint/2010/main" val="100757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373ED9EC-BFD9-BB42-A05C-7D3E642E834B}"/>
              </a:ext>
            </a:extLst>
          </p:cNvPr>
          <p:cNvSpPr/>
          <p:nvPr/>
        </p:nvSpPr>
        <p:spPr bwMode="auto">
          <a:xfrm>
            <a:off x="2307599" y="5826125"/>
            <a:ext cx="5040000" cy="2057400"/>
          </a:xfrm>
          <a:prstGeom prst="rect">
            <a:avLst/>
          </a:prstGeom>
          <a:solidFill>
            <a:schemeClr val="bg1"/>
          </a:solidFill>
          <a:ln w="9525" cap="flat" cmpd="sng" algn="ctr">
            <a:solidFill>
              <a:schemeClr val="tx1"/>
            </a:solidFill>
            <a:prstDash val="solid"/>
            <a:round/>
            <a:headEnd type="none" w="med" len="med"/>
            <a:tailEnd type="none" w="med" len="med"/>
          </a:ln>
          <a:effectLst/>
        </p:spPr>
      </p:sp>
      <p:sp>
        <p:nvSpPr>
          <p:cNvPr id="50" name="Rectangle 49"/>
          <p:cNvSpPr/>
          <p:nvPr/>
        </p:nvSpPr>
        <p:spPr bwMode="auto">
          <a:xfrm>
            <a:off x="7328694" y="5826128"/>
            <a:ext cx="5257800" cy="2057398"/>
          </a:xfrm>
          <a:prstGeom prst="rect">
            <a:avLst/>
          </a:prstGeom>
          <a:solidFill>
            <a:srgbClr val="FFFFA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162827" name="Line 28"/>
          <p:cNvSpPr>
            <a:spLocks noChangeShapeType="1"/>
          </p:cNvSpPr>
          <p:nvPr/>
        </p:nvSpPr>
        <p:spPr bwMode="auto">
          <a:xfrm>
            <a:off x="3675859" y="5826127"/>
            <a:ext cx="8912225"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sp>
        <p:nvSpPr>
          <p:cNvPr id="9" name="Text Box 4"/>
          <p:cNvSpPr txBox="1">
            <a:spLocks noChangeArrowheads="1"/>
          </p:cNvSpPr>
          <p:nvPr/>
        </p:nvSpPr>
        <p:spPr bwMode="auto">
          <a:xfrm>
            <a:off x="1166399" y="2491674"/>
            <a:ext cx="1440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Antonsen (1972: 132–133) supports these feature specifications by citing patterns of phonological activity (neutralizations, harmony, and distribution of allophones) and loan word adaptation from Latin. </a:t>
            </a:r>
            <a:endParaRPr lang="en-US" sz="3200" noProof="1">
              <a:latin typeface="Cambria" panose="02040503050406030204" pitchFamily="18" charset="0"/>
              <a:ea typeface="Palatino" charset="0"/>
              <a:cs typeface="Palatino" charset="0"/>
            </a:endParaRPr>
          </a:p>
        </p:txBody>
      </p:sp>
      <p:sp>
        <p:nvSpPr>
          <p:cNvPr id="10" name="Text Box 4"/>
          <p:cNvSpPr txBox="1">
            <a:spLocks noChangeArrowheads="1"/>
          </p:cNvSpPr>
          <p:nvPr/>
        </p:nvSpPr>
        <p:spPr bwMode="auto">
          <a:xfrm>
            <a:off x="1166400" y="4405122"/>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Thus, based on the evidence from the descendant dialects, he assumes that */a/ had allophones *[</a:t>
            </a:r>
            <a:r>
              <a:rPr lang="en-US" sz="3200" dirty="0">
                <a:latin typeface="Times New Roman" panose="02020603050405020304" pitchFamily="18" charset="0"/>
                <a:ea typeface="Palatino" charset="0"/>
                <a:cs typeface="Times New Roman" panose="02020603050405020304" pitchFamily="18" charset="0"/>
              </a:rPr>
              <a:t>a, </a:t>
            </a:r>
            <a:r>
              <a:rPr lang="en-US" sz="3200" dirty="0" err="1">
                <a:latin typeface="Times New Roman" panose="02020603050405020304" pitchFamily="18" charset="0"/>
                <a:ea typeface="Palatino" charset="0"/>
                <a:cs typeface="Times New Roman" panose="02020603050405020304" pitchFamily="18" charset="0"/>
              </a:rPr>
              <a:t>æ</a:t>
            </a:r>
            <a:r>
              <a:rPr lang="en-US" sz="3200" dirty="0">
                <a:latin typeface="Times New Roman" panose="02020603050405020304" pitchFamily="18" charset="0"/>
                <a:ea typeface="Palatino" charset="0"/>
                <a:cs typeface="Times New Roman" panose="02020603050405020304" pitchFamily="18" charset="0"/>
              </a:rPr>
              <a:t>, </a:t>
            </a:r>
            <a:r>
              <a:rPr lang="en-US" sz="3200" dirty="0" err="1">
                <a:latin typeface="Times New Roman" panose="02020603050405020304" pitchFamily="18" charset="0"/>
                <a:ea typeface="Palatino" charset="0"/>
                <a:cs typeface="Times New Roman" panose="02020603050405020304" pitchFamily="18" charset="0"/>
              </a:rPr>
              <a:t>ə</a:t>
            </a:r>
            <a:r>
              <a:rPr lang="en-US" sz="3200" dirty="0">
                <a:latin typeface="Times New Roman" panose="02020603050405020304" pitchFamily="18" charset="0"/>
                <a:ea typeface="Palatino" charset="0"/>
                <a:cs typeface="Times New Roman" panose="02020603050405020304" pitchFamily="18" charset="0"/>
              </a:rPr>
              <a:t>, </a:t>
            </a:r>
            <a:r>
              <a:rPr lang="en-US" sz="3200" dirty="0" err="1">
                <a:latin typeface="Times New Roman" panose="02020603050405020304" pitchFamily="18" charset="0"/>
                <a:ea typeface="Palatino" charset="0"/>
                <a:cs typeface="Times New Roman" panose="02020603050405020304" pitchFamily="18" charset="0"/>
              </a:rPr>
              <a:t>ɒ</a:t>
            </a:r>
            <a:r>
              <a:rPr lang="en-US" sz="3200" dirty="0">
                <a:latin typeface="Cambria" panose="02040503050406030204" pitchFamily="18" charset="0"/>
                <a:ea typeface="Palatino" charset="0"/>
                <a:cs typeface="Palatino" charset="0"/>
              </a:rPr>
              <a:t>], which all have in common that they are [+low].</a:t>
            </a:r>
            <a:endParaRPr lang="en-US" sz="3200" noProof="1">
              <a:latin typeface="Cambria" panose="02040503050406030204" pitchFamily="18" charset="0"/>
              <a:ea typeface="Palatino" charset="0"/>
              <a:cs typeface="Palatino" charset="0"/>
            </a:endParaRPr>
          </a:p>
        </p:txBody>
      </p:sp>
      <p:cxnSp>
        <p:nvCxnSpPr>
          <p:cNvPr id="20" name="Straight Arrow Connector 19"/>
          <p:cNvCxnSpPr/>
          <p:nvPr/>
        </p:nvCxnSpPr>
        <p:spPr bwMode="auto">
          <a:xfrm rot="5400000">
            <a:off x="6299993" y="6854827"/>
            <a:ext cx="2057400" cy="0"/>
          </a:xfrm>
          <a:prstGeom prst="straightConnector1">
            <a:avLst/>
          </a:prstGeom>
          <a:solidFill>
            <a:schemeClr val="accent1"/>
          </a:solidFill>
          <a:ln w="19050" cap="flat" cmpd="sng" algn="ctr">
            <a:solidFill>
              <a:srgbClr val="FF0000"/>
            </a:solidFill>
            <a:prstDash val="solid"/>
            <a:round/>
            <a:headEnd type="none" w="med" len="med"/>
            <a:tailEnd type="none" w="med" len="med"/>
          </a:ln>
          <a:effectLst/>
        </p:spPr>
      </p:cxnSp>
      <p:grpSp>
        <p:nvGrpSpPr>
          <p:cNvPr id="39" name="Group 38"/>
          <p:cNvGrpSpPr/>
          <p:nvPr/>
        </p:nvGrpSpPr>
        <p:grpSpPr>
          <a:xfrm>
            <a:off x="8827673" y="5943603"/>
            <a:ext cx="3772763" cy="584775"/>
            <a:chOff x="5270877" y="4800600"/>
            <a:chExt cx="3772763" cy="584775"/>
          </a:xfrm>
        </p:grpSpPr>
        <p:sp>
          <p:nvSpPr>
            <p:cNvPr id="24" name="Text Box 13"/>
            <p:cNvSpPr txBox="1">
              <a:spLocks noChangeArrowheads="1"/>
            </p:cNvSpPr>
            <p:nvPr/>
          </p:nvSpPr>
          <p:spPr bwMode="auto">
            <a:xfrm>
              <a:off x="5270877"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a:t>
              </a:r>
            </a:p>
          </p:txBody>
        </p:sp>
        <p:sp>
          <p:nvSpPr>
            <p:cNvPr id="25" name="Text Box 13"/>
            <p:cNvSpPr txBox="1">
              <a:spLocks noChangeArrowheads="1"/>
            </p:cNvSpPr>
            <p:nvPr/>
          </p:nvSpPr>
          <p:spPr bwMode="auto">
            <a:xfrm>
              <a:off x="6270258" y="4800600"/>
              <a:ext cx="822661"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u</a:t>
              </a:r>
              <a:r>
                <a:rPr lang="en-US" sz="3200" dirty="0">
                  <a:solidFill>
                    <a:srgbClr val="000090"/>
                  </a:solidFill>
                  <a:latin typeface="Times New Roman"/>
                  <a:ea typeface="Doulos SIL" charset="-52"/>
                  <a:cs typeface="Times New Roman"/>
                </a:rPr>
                <a:t>/</a:t>
              </a:r>
            </a:p>
          </p:txBody>
        </p:sp>
        <p:sp>
          <p:nvSpPr>
            <p:cNvPr id="26" name="Text Box 13"/>
            <p:cNvSpPr txBox="1">
              <a:spLocks noChangeArrowheads="1"/>
            </p:cNvSpPr>
            <p:nvPr/>
          </p:nvSpPr>
          <p:spPr bwMode="auto">
            <a:xfrm>
              <a:off x="7295287" y="4800600"/>
              <a:ext cx="73129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*/i/</a:t>
              </a:r>
            </a:p>
          </p:txBody>
        </p:sp>
        <p:sp>
          <p:nvSpPr>
            <p:cNvPr id="27" name="Text Box 13"/>
            <p:cNvSpPr txBox="1">
              <a:spLocks noChangeArrowheads="1"/>
            </p:cNvSpPr>
            <p:nvPr/>
          </p:nvSpPr>
          <p:spPr bwMode="auto">
            <a:xfrm>
              <a:off x="8243421"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e</a:t>
              </a:r>
              <a:r>
                <a:rPr lang="en-US" sz="3200" dirty="0">
                  <a:solidFill>
                    <a:srgbClr val="000090"/>
                  </a:solidFill>
                  <a:latin typeface="Times New Roman"/>
                  <a:ea typeface="Doulos SIL" charset="-52"/>
                  <a:cs typeface="Times New Roman"/>
                </a:rPr>
                <a:t>/</a:t>
              </a:r>
            </a:p>
          </p:txBody>
        </p:sp>
      </p:grpSp>
      <p:grpSp>
        <p:nvGrpSpPr>
          <p:cNvPr id="40" name="Group 39"/>
          <p:cNvGrpSpPr/>
          <p:nvPr/>
        </p:nvGrpSpPr>
        <p:grpSpPr>
          <a:xfrm>
            <a:off x="7442995" y="6412015"/>
            <a:ext cx="4978896" cy="584775"/>
            <a:chOff x="3886200" y="5334000"/>
            <a:chExt cx="4978896" cy="584775"/>
          </a:xfrm>
        </p:grpSpPr>
        <p:sp>
          <p:nvSpPr>
            <p:cNvPr id="21" name="Text Box 13"/>
            <p:cNvSpPr txBox="1">
              <a:spLocks noChangeArrowheads="1"/>
            </p:cNvSpPr>
            <p:nvPr/>
          </p:nvSpPr>
          <p:spPr bwMode="auto">
            <a:xfrm>
              <a:off x="3886200" y="5334000"/>
              <a:ext cx="93647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Low</a:t>
              </a:r>
            </a:p>
          </p:txBody>
        </p:sp>
        <p:sp>
          <p:nvSpPr>
            <p:cNvPr id="28" name="Text Box 13"/>
            <p:cNvSpPr txBox="1">
              <a:spLocks noChangeArrowheads="1"/>
            </p:cNvSpPr>
            <p:nvPr/>
          </p:nvSpPr>
          <p:spPr bwMode="auto">
            <a:xfrm>
              <a:off x="5471059" y="5334000"/>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29" name="Text Box 13"/>
            <p:cNvSpPr txBox="1">
              <a:spLocks noChangeArrowheads="1"/>
            </p:cNvSpPr>
            <p:nvPr/>
          </p:nvSpPr>
          <p:spPr bwMode="auto">
            <a:xfrm>
              <a:off x="6506530"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0" name="Text Box 13"/>
            <p:cNvSpPr txBox="1">
              <a:spLocks noChangeArrowheads="1"/>
            </p:cNvSpPr>
            <p:nvPr/>
          </p:nvSpPr>
          <p:spPr bwMode="auto">
            <a:xfrm>
              <a:off x="7487502"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1" name="Text Box 13"/>
            <p:cNvSpPr txBox="1">
              <a:spLocks noChangeArrowheads="1"/>
            </p:cNvSpPr>
            <p:nvPr/>
          </p:nvSpPr>
          <p:spPr bwMode="auto">
            <a:xfrm>
              <a:off x="8475246"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41" name="Group 40"/>
          <p:cNvGrpSpPr/>
          <p:nvPr/>
        </p:nvGrpSpPr>
        <p:grpSpPr>
          <a:xfrm>
            <a:off x="7442995" y="6880427"/>
            <a:ext cx="4978896" cy="584775"/>
            <a:chOff x="3886200" y="5786735"/>
            <a:chExt cx="4978896" cy="584775"/>
          </a:xfrm>
        </p:grpSpPr>
        <p:sp>
          <p:nvSpPr>
            <p:cNvPr id="22" name="Text Box 13"/>
            <p:cNvSpPr txBox="1">
              <a:spLocks noChangeArrowheads="1"/>
            </p:cNvSpPr>
            <p:nvPr/>
          </p:nvSpPr>
          <p:spPr bwMode="auto">
            <a:xfrm>
              <a:off x="3886200" y="5786735"/>
              <a:ext cx="1667444"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Rounded</a:t>
              </a:r>
            </a:p>
          </p:txBody>
        </p:sp>
        <p:sp>
          <p:nvSpPr>
            <p:cNvPr id="33" name="Text Box 13"/>
            <p:cNvSpPr txBox="1">
              <a:spLocks noChangeArrowheads="1"/>
            </p:cNvSpPr>
            <p:nvPr/>
          </p:nvSpPr>
          <p:spPr bwMode="auto">
            <a:xfrm>
              <a:off x="6496687" y="57867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4" name="Text Box 13"/>
            <p:cNvSpPr txBox="1">
              <a:spLocks noChangeArrowheads="1"/>
            </p:cNvSpPr>
            <p:nvPr/>
          </p:nvSpPr>
          <p:spPr bwMode="auto">
            <a:xfrm>
              <a:off x="7487502"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5" name="Text Box 13"/>
            <p:cNvSpPr txBox="1">
              <a:spLocks noChangeArrowheads="1"/>
            </p:cNvSpPr>
            <p:nvPr/>
          </p:nvSpPr>
          <p:spPr bwMode="auto">
            <a:xfrm>
              <a:off x="8475246"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42" name="Group 41"/>
          <p:cNvGrpSpPr/>
          <p:nvPr/>
        </p:nvGrpSpPr>
        <p:grpSpPr>
          <a:xfrm>
            <a:off x="7442995" y="7348838"/>
            <a:ext cx="4978896" cy="584775"/>
            <a:chOff x="3886200" y="6205835"/>
            <a:chExt cx="4978896" cy="584775"/>
          </a:xfrm>
        </p:grpSpPr>
        <p:sp>
          <p:nvSpPr>
            <p:cNvPr id="23" name="Text Box 13"/>
            <p:cNvSpPr txBox="1">
              <a:spLocks noChangeArrowheads="1"/>
            </p:cNvSpPr>
            <p:nvPr/>
          </p:nvSpPr>
          <p:spPr bwMode="auto">
            <a:xfrm>
              <a:off x="3886200" y="6205835"/>
              <a:ext cx="1005403"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High</a:t>
              </a:r>
            </a:p>
          </p:txBody>
        </p:sp>
        <p:sp>
          <p:nvSpPr>
            <p:cNvPr id="37" name="Text Box 13"/>
            <p:cNvSpPr txBox="1">
              <a:spLocks noChangeArrowheads="1"/>
            </p:cNvSpPr>
            <p:nvPr/>
          </p:nvSpPr>
          <p:spPr bwMode="auto">
            <a:xfrm>
              <a:off x="7477659" y="62058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8" name="Text Box 13"/>
            <p:cNvSpPr txBox="1">
              <a:spLocks noChangeArrowheads="1"/>
            </p:cNvSpPr>
            <p:nvPr/>
          </p:nvSpPr>
          <p:spPr bwMode="auto">
            <a:xfrm>
              <a:off x="8475246" y="62058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sp>
        <p:nvSpPr>
          <p:cNvPr id="44" name="Rounded Rectangle 43"/>
          <p:cNvSpPr/>
          <p:nvPr/>
        </p:nvSpPr>
        <p:spPr bwMode="auto">
          <a:xfrm rot="5400000">
            <a:off x="9701562" y="4151376"/>
            <a:ext cx="457200" cy="5029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dirty="0">
              <a:latin typeface="Times" pitchFamily="71" charset="0"/>
            </a:endParaRPr>
          </a:p>
        </p:txBody>
      </p:sp>
      <p:cxnSp>
        <p:nvCxnSpPr>
          <p:cNvPr id="47" name="Straight Arrow Connector 46"/>
          <p:cNvCxnSpPr>
            <a:cxnSpLocks/>
          </p:cNvCxnSpPr>
          <p:nvPr/>
        </p:nvCxnSpPr>
        <p:spPr bwMode="auto">
          <a:xfrm rot="10800000">
            <a:off x="2307600" y="7239000"/>
            <a:ext cx="5040000"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48" name="Text Box 13"/>
          <p:cNvSpPr txBox="1">
            <a:spLocks noChangeArrowheads="1"/>
          </p:cNvSpPr>
          <p:nvPr/>
        </p:nvSpPr>
        <p:spPr bwMode="auto">
          <a:xfrm>
            <a:off x="4921200" y="7309796"/>
            <a:ext cx="1234633" cy="553998"/>
          </a:xfrm>
          <a:prstGeom prst="rect">
            <a:avLst/>
          </a:prstGeom>
          <a:noFill/>
          <a:ln w="9525">
            <a:noFill/>
            <a:miter lim="800000"/>
            <a:headEnd/>
            <a:tailEnd/>
          </a:ln>
        </p:spPr>
        <p:txBody>
          <a:bodyPr wrap="none">
            <a:prstTxWarp prst="textNoShape">
              <a:avLst/>
            </a:prstTxWarp>
            <a:spAutoFit/>
          </a:bodyPr>
          <a:lstStyle/>
          <a:p>
            <a:pPr algn="l"/>
            <a:r>
              <a:rPr lang="en-US" sz="3000" dirty="0">
                <a:solidFill>
                  <a:srgbClr val="000090"/>
                </a:solidFill>
                <a:latin typeface="Times New Roman"/>
                <a:ea typeface="Doulos SIL" charset="-52"/>
                <a:cs typeface="Times New Roman"/>
              </a:rPr>
              <a:t>[+low]</a:t>
            </a:r>
          </a:p>
        </p:txBody>
      </p:sp>
      <p:sp>
        <p:nvSpPr>
          <p:cNvPr id="52" name="Text Box 5">
            <a:extLst>
              <a:ext uri="{FF2B5EF4-FFF2-40B4-BE49-F238E27FC236}">
                <a16:creationId xmlns:a16="http://schemas.microsoft.com/office/drawing/2014/main" id="{05F40A7C-8BC6-0047-9332-02DAED8B1920}"/>
              </a:ext>
            </a:extLst>
          </p:cNvPr>
          <p:cNvSpPr txBox="1">
            <a:spLocks noChangeArrowheads="1"/>
          </p:cNvSpPr>
          <p:nvPr/>
        </p:nvSpPr>
        <p:spPr bwMode="auto">
          <a:xfrm>
            <a:off x="1166400" y="1440000"/>
            <a:ext cx="7886518"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Contrastive Features</a:t>
            </a:r>
          </a:p>
        </p:txBody>
      </p:sp>
      <p:sp>
        <p:nvSpPr>
          <p:cNvPr id="58" name="Text Box 11">
            <a:extLst>
              <a:ext uri="{FF2B5EF4-FFF2-40B4-BE49-F238E27FC236}">
                <a16:creationId xmlns:a16="http://schemas.microsoft.com/office/drawing/2014/main" id="{445451AB-8ED4-AE4E-9B60-5BCC9EE3EF95}"/>
              </a:ext>
            </a:extLst>
          </p:cNvPr>
          <p:cNvSpPr txBox="1">
            <a:spLocks noChangeArrowheads="1"/>
          </p:cNvSpPr>
          <p:nvPr/>
        </p:nvSpPr>
        <p:spPr bwMode="auto">
          <a:xfrm>
            <a:off x="2872210" y="5938196"/>
            <a:ext cx="29848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i</a:t>
            </a:r>
          </a:p>
        </p:txBody>
      </p:sp>
      <p:sp>
        <p:nvSpPr>
          <p:cNvPr id="59" name="Text Box 12">
            <a:extLst>
              <a:ext uri="{FF2B5EF4-FFF2-40B4-BE49-F238E27FC236}">
                <a16:creationId xmlns:a16="http://schemas.microsoft.com/office/drawing/2014/main" id="{1C91AFAD-219E-BE45-AF7B-A59DF46F90EA}"/>
              </a:ext>
            </a:extLst>
          </p:cNvPr>
          <p:cNvSpPr txBox="1">
            <a:spLocks noChangeArrowheads="1"/>
          </p:cNvSpPr>
          <p:nvPr/>
        </p:nvSpPr>
        <p:spPr bwMode="auto">
          <a:xfrm>
            <a:off x="6316792" y="5938196"/>
            <a:ext cx="410690"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u</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60" name="Text Box 22">
            <a:extLst>
              <a:ext uri="{FF2B5EF4-FFF2-40B4-BE49-F238E27FC236}">
                <a16:creationId xmlns:a16="http://schemas.microsoft.com/office/drawing/2014/main" id="{D49D4E85-E6E1-CB41-8BC1-5A628538BE18}"/>
              </a:ext>
            </a:extLst>
          </p:cNvPr>
          <p:cNvSpPr txBox="1">
            <a:spLocks noChangeArrowheads="1"/>
          </p:cNvSpPr>
          <p:nvPr/>
        </p:nvSpPr>
        <p:spPr bwMode="auto">
          <a:xfrm>
            <a:off x="3279256" y="66239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e</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61" name="Text Box 13">
            <a:extLst>
              <a:ext uri="{FF2B5EF4-FFF2-40B4-BE49-F238E27FC236}">
                <a16:creationId xmlns:a16="http://schemas.microsoft.com/office/drawing/2014/main" id="{39E8633F-7CCB-024A-ABFE-081547DE328A}"/>
              </a:ext>
            </a:extLst>
          </p:cNvPr>
          <p:cNvSpPr txBox="1">
            <a:spLocks noChangeArrowheads="1"/>
          </p:cNvSpPr>
          <p:nvPr/>
        </p:nvSpPr>
        <p:spPr bwMode="auto">
          <a:xfrm>
            <a:off x="4456386" y="73097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a</a:t>
            </a:r>
          </a:p>
        </p:txBody>
      </p:sp>
      <p:sp>
        <p:nvSpPr>
          <p:cNvPr id="63" name="Slide Number Placeholder 8">
            <a:extLst>
              <a:ext uri="{FF2B5EF4-FFF2-40B4-BE49-F238E27FC236}">
                <a16:creationId xmlns:a16="http://schemas.microsoft.com/office/drawing/2014/main" id="{272A382A-C451-194A-9BB6-AC70F6B14501}"/>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101</a:t>
            </a:fld>
            <a:endParaRPr lang="en-US" sz="1600" dirty="0"/>
          </a:p>
        </p:txBody>
      </p:sp>
    </p:spTree>
    <p:extLst>
      <p:ext uri="{BB962C8B-B14F-4D97-AF65-F5344CB8AC3E}">
        <p14:creationId xmlns:p14="http://schemas.microsoft.com/office/powerpoint/2010/main" val="141792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1000"/>
                                        <p:tgtEl>
                                          <p:spTgt spid="44"/>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2000"/>
                                        <p:tgtEl>
                                          <p:spTgt spid="4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4" grpId="0" animBg="1"/>
      <p:bldP spid="4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8F85ACFF-987C-2D48-A167-EF263BE2D8C1}"/>
              </a:ext>
            </a:extLst>
          </p:cNvPr>
          <p:cNvSpPr/>
          <p:nvPr/>
        </p:nvSpPr>
        <p:spPr bwMode="auto">
          <a:xfrm>
            <a:off x="2307599" y="5826125"/>
            <a:ext cx="5040000" cy="2057400"/>
          </a:xfrm>
          <a:prstGeom prst="rect">
            <a:avLst/>
          </a:prstGeom>
          <a:solidFill>
            <a:schemeClr val="bg1"/>
          </a:solidFill>
          <a:ln w="9525" cap="flat" cmpd="sng" algn="ctr">
            <a:solidFill>
              <a:schemeClr val="tx1"/>
            </a:solidFill>
            <a:prstDash val="solid"/>
            <a:round/>
            <a:headEnd type="none" w="med" len="med"/>
            <a:tailEnd type="none" w="med" len="med"/>
          </a:ln>
          <a:effectLst/>
        </p:spPr>
      </p:sp>
      <p:sp>
        <p:nvSpPr>
          <p:cNvPr id="46" name="Rectangle 45"/>
          <p:cNvSpPr/>
          <p:nvPr/>
        </p:nvSpPr>
        <p:spPr bwMode="auto">
          <a:xfrm>
            <a:off x="7328694" y="5826128"/>
            <a:ext cx="5257800" cy="2057398"/>
          </a:xfrm>
          <a:prstGeom prst="rect">
            <a:avLst/>
          </a:prstGeom>
          <a:solidFill>
            <a:srgbClr val="FFFFA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162827" name="Line 28"/>
          <p:cNvSpPr>
            <a:spLocks noChangeShapeType="1"/>
          </p:cNvSpPr>
          <p:nvPr/>
        </p:nvSpPr>
        <p:spPr bwMode="auto">
          <a:xfrm>
            <a:off x="3675859" y="5826127"/>
            <a:ext cx="8912225"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sp>
        <p:nvSpPr>
          <p:cNvPr id="9" name="Text Box 4"/>
          <p:cNvSpPr txBox="1">
            <a:spLocks noChangeArrowheads="1"/>
          </p:cNvSpPr>
          <p:nvPr/>
        </p:nvSpPr>
        <p:spPr bwMode="auto">
          <a:xfrm>
            <a:off x="1166399" y="2491673"/>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panose="02040503050406030204" pitchFamily="18" charset="0"/>
                <a:ea typeface="Palatino" charset="0"/>
                <a:cs typeface="Palatino" charset="0"/>
              </a:rPr>
              <a:t>Further, there is evidence that */i/ and */u/ had lowered allophones before */a/, again suggesting that */a/ had a [+low] feature that could affect vowel height.</a:t>
            </a:r>
          </a:p>
        </p:txBody>
      </p:sp>
      <p:sp>
        <p:nvSpPr>
          <p:cNvPr id="10" name="Text Box 4"/>
          <p:cNvSpPr txBox="1">
            <a:spLocks noChangeArrowheads="1"/>
          </p:cNvSpPr>
          <p:nvPr/>
        </p:nvSpPr>
        <p:spPr bwMode="auto">
          <a:xfrm>
            <a:off x="1166400" y="3912678"/>
            <a:ext cx="1440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And there is no evidence that */a/ had any other active features (that is, features that played a role in the phonology by affecting neighbouring segments, or that grouped */a/ with other segments as a natural class).</a:t>
            </a:r>
            <a:endParaRPr lang="en-US" sz="3200" noProof="1">
              <a:latin typeface="Cambria" panose="02040503050406030204" pitchFamily="18" charset="0"/>
              <a:ea typeface="Palatino" charset="0"/>
              <a:cs typeface="Palatino" charset="0"/>
            </a:endParaRPr>
          </a:p>
        </p:txBody>
      </p:sp>
      <p:cxnSp>
        <p:nvCxnSpPr>
          <p:cNvPr id="20" name="Straight Arrow Connector 19"/>
          <p:cNvCxnSpPr/>
          <p:nvPr/>
        </p:nvCxnSpPr>
        <p:spPr bwMode="auto">
          <a:xfrm rot="5400000">
            <a:off x="6299993" y="6854827"/>
            <a:ext cx="2057400" cy="0"/>
          </a:xfrm>
          <a:prstGeom prst="straightConnector1">
            <a:avLst/>
          </a:prstGeom>
          <a:solidFill>
            <a:schemeClr val="accent1"/>
          </a:solidFill>
          <a:ln w="19050" cap="flat" cmpd="sng" algn="ctr">
            <a:solidFill>
              <a:srgbClr val="FF0000"/>
            </a:solidFill>
            <a:prstDash val="solid"/>
            <a:round/>
            <a:headEnd type="none" w="med" len="med"/>
            <a:tailEnd type="none" w="med" len="med"/>
          </a:ln>
          <a:effectLst/>
        </p:spPr>
      </p:cxnSp>
      <p:grpSp>
        <p:nvGrpSpPr>
          <p:cNvPr id="3" name="Group 38"/>
          <p:cNvGrpSpPr/>
          <p:nvPr/>
        </p:nvGrpSpPr>
        <p:grpSpPr>
          <a:xfrm>
            <a:off x="8827673" y="5943603"/>
            <a:ext cx="3772763" cy="584775"/>
            <a:chOff x="5270877" y="4800600"/>
            <a:chExt cx="3772763" cy="584775"/>
          </a:xfrm>
        </p:grpSpPr>
        <p:sp>
          <p:nvSpPr>
            <p:cNvPr id="24" name="Text Box 13"/>
            <p:cNvSpPr txBox="1">
              <a:spLocks noChangeArrowheads="1"/>
            </p:cNvSpPr>
            <p:nvPr/>
          </p:nvSpPr>
          <p:spPr bwMode="auto">
            <a:xfrm>
              <a:off x="5270877"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a:t>
              </a:r>
            </a:p>
          </p:txBody>
        </p:sp>
        <p:sp>
          <p:nvSpPr>
            <p:cNvPr id="25" name="Text Box 13"/>
            <p:cNvSpPr txBox="1">
              <a:spLocks noChangeArrowheads="1"/>
            </p:cNvSpPr>
            <p:nvPr/>
          </p:nvSpPr>
          <p:spPr bwMode="auto">
            <a:xfrm>
              <a:off x="6270258" y="4800600"/>
              <a:ext cx="822661"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u</a:t>
              </a:r>
              <a:r>
                <a:rPr lang="en-US" sz="3200" dirty="0">
                  <a:solidFill>
                    <a:srgbClr val="000090"/>
                  </a:solidFill>
                  <a:latin typeface="Times New Roman"/>
                  <a:ea typeface="Doulos SIL" charset="-52"/>
                  <a:cs typeface="Times New Roman"/>
                </a:rPr>
                <a:t>/</a:t>
              </a:r>
            </a:p>
          </p:txBody>
        </p:sp>
        <p:sp>
          <p:nvSpPr>
            <p:cNvPr id="26" name="Text Box 13"/>
            <p:cNvSpPr txBox="1">
              <a:spLocks noChangeArrowheads="1"/>
            </p:cNvSpPr>
            <p:nvPr/>
          </p:nvSpPr>
          <p:spPr bwMode="auto">
            <a:xfrm>
              <a:off x="7295287" y="4800600"/>
              <a:ext cx="73129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*/i/</a:t>
              </a:r>
            </a:p>
          </p:txBody>
        </p:sp>
        <p:sp>
          <p:nvSpPr>
            <p:cNvPr id="27" name="Text Box 13"/>
            <p:cNvSpPr txBox="1">
              <a:spLocks noChangeArrowheads="1"/>
            </p:cNvSpPr>
            <p:nvPr/>
          </p:nvSpPr>
          <p:spPr bwMode="auto">
            <a:xfrm>
              <a:off x="8243421"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e</a:t>
              </a:r>
              <a:r>
                <a:rPr lang="en-US" sz="3200" dirty="0">
                  <a:solidFill>
                    <a:srgbClr val="000090"/>
                  </a:solidFill>
                  <a:latin typeface="Times New Roman"/>
                  <a:ea typeface="Doulos SIL" charset="-52"/>
                  <a:cs typeface="Times New Roman"/>
                </a:rPr>
                <a:t>/</a:t>
              </a:r>
            </a:p>
          </p:txBody>
        </p:sp>
      </p:grpSp>
      <p:grpSp>
        <p:nvGrpSpPr>
          <p:cNvPr id="4" name="Group 39"/>
          <p:cNvGrpSpPr/>
          <p:nvPr/>
        </p:nvGrpSpPr>
        <p:grpSpPr>
          <a:xfrm>
            <a:off x="7442995" y="6412015"/>
            <a:ext cx="4978896" cy="584775"/>
            <a:chOff x="3886200" y="5334000"/>
            <a:chExt cx="4978896" cy="584775"/>
          </a:xfrm>
        </p:grpSpPr>
        <p:sp>
          <p:nvSpPr>
            <p:cNvPr id="21" name="Text Box 13"/>
            <p:cNvSpPr txBox="1">
              <a:spLocks noChangeArrowheads="1"/>
            </p:cNvSpPr>
            <p:nvPr/>
          </p:nvSpPr>
          <p:spPr bwMode="auto">
            <a:xfrm>
              <a:off x="3886200" y="5334000"/>
              <a:ext cx="93647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Low</a:t>
              </a:r>
            </a:p>
          </p:txBody>
        </p:sp>
        <p:sp>
          <p:nvSpPr>
            <p:cNvPr id="28" name="Text Box 13"/>
            <p:cNvSpPr txBox="1">
              <a:spLocks noChangeArrowheads="1"/>
            </p:cNvSpPr>
            <p:nvPr/>
          </p:nvSpPr>
          <p:spPr bwMode="auto">
            <a:xfrm>
              <a:off x="5471059" y="5334000"/>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29" name="Text Box 13"/>
            <p:cNvSpPr txBox="1">
              <a:spLocks noChangeArrowheads="1"/>
            </p:cNvSpPr>
            <p:nvPr/>
          </p:nvSpPr>
          <p:spPr bwMode="auto">
            <a:xfrm>
              <a:off x="6506530"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0" name="Text Box 13"/>
            <p:cNvSpPr txBox="1">
              <a:spLocks noChangeArrowheads="1"/>
            </p:cNvSpPr>
            <p:nvPr/>
          </p:nvSpPr>
          <p:spPr bwMode="auto">
            <a:xfrm>
              <a:off x="7487502"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1" name="Text Box 13"/>
            <p:cNvSpPr txBox="1">
              <a:spLocks noChangeArrowheads="1"/>
            </p:cNvSpPr>
            <p:nvPr/>
          </p:nvSpPr>
          <p:spPr bwMode="auto">
            <a:xfrm>
              <a:off x="8475246"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5" name="Group 40"/>
          <p:cNvGrpSpPr/>
          <p:nvPr/>
        </p:nvGrpSpPr>
        <p:grpSpPr>
          <a:xfrm>
            <a:off x="7442995" y="6880427"/>
            <a:ext cx="4978896" cy="584775"/>
            <a:chOff x="3886200" y="5786735"/>
            <a:chExt cx="4978896" cy="584775"/>
          </a:xfrm>
        </p:grpSpPr>
        <p:sp>
          <p:nvSpPr>
            <p:cNvPr id="22" name="Text Box 13"/>
            <p:cNvSpPr txBox="1">
              <a:spLocks noChangeArrowheads="1"/>
            </p:cNvSpPr>
            <p:nvPr/>
          </p:nvSpPr>
          <p:spPr bwMode="auto">
            <a:xfrm>
              <a:off x="3886200" y="5786735"/>
              <a:ext cx="1667444"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Rounded</a:t>
              </a:r>
            </a:p>
          </p:txBody>
        </p:sp>
        <p:sp>
          <p:nvSpPr>
            <p:cNvPr id="33" name="Text Box 13"/>
            <p:cNvSpPr txBox="1">
              <a:spLocks noChangeArrowheads="1"/>
            </p:cNvSpPr>
            <p:nvPr/>
          </p:nvSpPr>
          <p:spPr bwMode="auto">
            <a:xfrm>
              <a:off x="6496687" y="57867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4" name="Text Box 13"/>
            <p:cNvSpPr txBox="1">
              <a:spLocks noChangeArrowheads="1"/>
            </p:cNvSpPr>
            <p:nvPr/>
          </p:nvSpPr>
          <p:spPr bwMode="auto">
            <a:xfrm>
              <a:off x="7487502"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5" name="Text Box 13"/>
            <p:cNvSpPr txBox="1">
              <a:spLocks noChangeArrowheads="1"/>
            </p:cNvSpPr>
            <p:nvPr/>
          </p:nvSpPr>
          <p:spPr bwMode="auto">
            <a:xfrm>
              <a:off x="8475246"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6" name="Group 41"/>
          <p:cNvGrpSpPr/>
          <p:nvPr/>
        </p:nvGrpSpPr>
        <p:grpSpPr>
          <a:xfrm>
            <a:off x="7442995" y="7348838"/>
            <a:ext cx="4978896" cy="584775"/>
            <a:chOff x="3886200" y="6205835"/>
            <a:chExt cx="4978896" cy="584775"/>
          </a:xfrm>
        </p:grpSpPr>
        <p:sp>
          <p:nvSpPr>
            <p:cNvPr id="23" name="Text Box 13"/>
            <p:cNvSpPr txBox="1">
              <a:spLocks noChangeArrowheads="1"/>
            </p:cNvSpPr>
            <p:nvPr/>
          </p:nvSpPr>
          <p:spPr bwMode="auto">
            <a:xfrm>
              <a:off x="3886200" y="6205835"/>
              <a:ext cx="1005403"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High</a:t>
              </a:r>
            </a:p>
          </p:txBody>
        </p:sp>
        <p:sp>
          <p:nvSpPr>
            <p:cNvPr id="37" name="Text Box 13"/>
            <p:cNvSpPr txBox="1">
              <a:spLocks noChangeArrowheads="1"/>
            </p:cNvSpPr>
            <p:nvPr/>
          </p:nvSpPr>
          <p:spPr bwMode="auto">
            <a:xfrm>
              <a:off x="7477659" y="62058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8" name="Text Box 13"/>
            <p:cNvSpPr txBox="1">
              <a:spLocks noChangeArrowheads="1"/>
            </p:cNvSpPr>
            <p:nvPr/>
          </p:nvSpPr>
          <p:spPr bwMode="auto">
            <a:xfrm>
              <a:off x="8475246" y="62058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sp>
        <p:nvSpPr>
          <p:cNvPr id="44" name="Rounded Rectangle 43"/>
          <p:cNvSpPr/>
          <p:nvPr/>
        </p:nvSpPr>
        <p:spPr bwMode="auto">
          <a:xfrm rot="5400000">
            <a:off x="9705118" y="4151376"/>
            <a:ext cx="454152" cy="5029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378"/>
            <a:endParaRPr lang="en-US" sz="3200" dirty="0">
              <a:latin typeface="Times" pitchFamily="71" charset="0"/>
            </a:endParaRPr>
          </a:p>
        </p:txBody>
      </p:sp>
      <p:sp>
        <p:nvSpPr>
          <p:cNvPr id="36" name="Text Box 5">
            <a:extLst>
              <a:ext uri="{FF2B5EF4-FFF2-40B4-BE49-F238E27FC236}">
                <a16:creationId xmlns:a16="http://schemas.microsoft.com/office/drawing/2014/main" id="{07FC5653-B7C0-A645-964C-A8A3FB74F012}"/>
              </a:ext>
            </a:extLst>
          </p:cNvPr>
          <p:cNvSpPr txBox="1">
            <a:spLocks noChangeArrowheads="1"/>
          </p:cNvSpPr>
          <p:nvPr/>
        </p:nvSpPr>
        <p:spPr bwMode="auto">
          <a:xfrm>
            <a:off x="1166400" y="1440000"/>
            <a:ext cx="7886518"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Contrastive Features</a:t>
            </a:r>
          </a:p>
        </p:txBody>
      </p:sp>
      <p:sp>
        <p:nvSpPr>
          <p:cNvPr id="54" name="Text Box 11">
            <a:extLst>
              <a:ext uri="{FF2B5EF4-FFF2-40B4-BE49-F238E27FC236}">
                <a16:creationId xmlns:a16="http://schemas.microsoft.com/office/drawing/2014/main" id="{4D51D698-5564-9D41-8DE8-E9F6E250B9EA}"/>
              </a:ext>
            </a:extLst>
          </p:cNvPr>
          <p:cNvSpPr txBox="1">
            <a:spLocks noChangeArrowheads="1"/>
          </p:cNvSpPr>
          <p:nvPr/>
        </p:nvSpPr>
        <p:spPr bwMode="auto">
          <a:xfrm>
            <a:off x="2872210" y="5938196"/>
            <a:ext cx="29848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i</a:t>
            </a:r>
          </a:p>
        </p:txBody>
      </p:sp>
      <p:sp>
        <p:nvSpPr>
          <p:cNvPr id="55" name="Text Box 12">
            <a:extLst>
              <a:ext uri="{FF2B5EF4-FFF2-40B4-BE49-F238E27FC236}">
                <a16:creationId xmlns:a16="http://schemas.microsoft.com/office/drawing/2014/main" id="{41ABE90F-1F5B-5F40-B4B5-70D2E03BA34A}"/>
              </a:ext>
            </a:extLst>
          </p:cNvPr>
          <p:cNvSpPr txBox="1">
            <a:spLocks noChangeArrowheads="1"/>
          </p:cNvSpPr>
          <p:nvPr/>
        </p:nvSpPr>
        <p:spPr bwMode="auto">
          <a:xfrm>
            <a:off x="6316792" y="5938196"/>
            <a:ext cx="410690"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u</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56" name="Text Box 22">
            <a:extLst>
              <a:ext uri="{FF2B5EF4-FFF2-40B4-BE49-F238E27FC236}">
                <a16:creationId xmlns:a16="http://schemas.microsoft.com/office/drawing/2014/main" id="{05FACF58-9ECA-7A4D-9916-5136528FD475}"/>
              </a:ext>
            </a:extLst>
          </p:cNvPr>
          <p:cNvSpPr txBox="1">
            <a:spLocks noChangeArrowheads="1"/>
          </p:cNvSpPr>
          <p:nvPr/>
        </p:nvSpPr>
        <p:spPr bwMode="auto">
          <a:xfrm>
            <a:off x="3279256" y="66239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e</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57" name="Text Box 13">
            <a:extLst>
              <a:ext uri="{FF2B5EF4-FFF2-40B4-BE49-F238E27FC236}">
                <a16:creationId xmlns:a16="http://schemas.microsoft.com/office/drawing/2014/main" id="{C356E07F-17CF-3C4D-A6F9-134CF9C8C35A}"/>
              </a:ext>
            </a:extLst>
          </p:cNvPr>
          <p:cNvSpPr txBox="1">
            <a:spLocks noChangeArrowheads="1"/>
          </p:cNvSpPr>
          <p:nvPr/>
        </p:nvSpPr>
        <p:spPr bwMode="auto">
          <a:xfrm>
            <a:off x="4456386" y="73097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a</a:t>
            </a:r>
          </a:p>
        </p:txBody>
      </p:sp>
      <p:sp>
        <p:nvSpPr>
          <p:cNvPr id="59" name="Slide Number Placeholder 8">
            <a:extLst>
              <a:ext uri="{FF2B5EF4-FFF2-40B4-BE49-F238E27FC236}">
                <a16:creationId xmlns:a16="http://schemas.microsoft.com/office/drawing/2014/main" id="{F94D572E-AC4B-B54B-AA95-D0F462C3CAB1}"/>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102</a:t>
            </a:fld>
            <a:endParaRPr lang="en-US" sz="1600" dirty="0"/>
          </a:p>
        </p:txBody>
      </p:sp>
      <p:sp>
        <p:nvSpPr>
          <p:cNvPr id="60" name="Text Box 13">
            <a:extLst>
              <a:ext uri="{FF2B5EF4-FFF2-40B4-BE49-F238E27FC236}">
                <a16:creationId xmlns:a16="http://schemas.microsoft.com/office/drawing/2014/main" id="{2974D9C2-F259-4143-B1A8-D21D230C6B79}"/>
              </a:ext>
            </a:extLst>
          </p:cNvPr>
          <p:cNvSpPr txBox="1">
            <a:spLocks noChangeArrowheads="1"/>
          </p:cNvSpPr>
          <p:nvPr/>
        </p:nvSpPr>
        <p:spPr bwMode="auto">
          <a:xfrm>
            <a:off x="4922440" y="7309796"/>
            <a:ext cx="1234633" cy="553998"/>
          </a:xfrm>
          <a:prstGeom prst="rect">
            <a:avLst/>
          </a:prstGeom>
          <a:noFill/>
          <a:ln w="9525">
            <a:noFill/>
            <a:miter lim="800000"/>
            <a:headEnd/>
            <a:tailEnd/>
          </a:ln>
        </p:spPr>
        <p:txBody>
          <a:bodyPr wrap="none">
            <a:prstTxWarp prst="textNoShape">
              <a:avLst/>
            </a:prstTxWarp>
            <a:spAutoFit/>
          </a:bodyPr>
          <a:lstStyle/>
          <a:p>
            <a:pPr algn="l"/>
            <a:r>
              <a:rPr lang="en-US" sz="3000" dirty="0">
                <a:solidFill>
                  <a:srgbClr val="000090"/>
                </a:solidFill>
                <a:latin typeface="Times New Roman"/>
                <a:ea typeface="Doulos SIL" charset="-52"/>
                <a:cs typeface="Times New Roman"/>
              </a:rPr>
              <a:t>[+low]</a:t>
            </a:r>
          </a:p>
        </p:txBody>
      </p:sp>
      <p:cxnSp>
        <p:nvCxnSpPr>
          <p:cNvPr id="61" name="Straight Arrow Connector 60">
            <a:extLst>
              <a:ext uri="{FF2B5EF4-FFF2-40B4-BE49-F238E27FC236}">
                <a16:creationId xmlns:a16="http://schemas.microsoft.com/office/drawing/2014/main" id="{F6F00C4D-0674-4D45-8EFC-C0538EB61287}"/>
              </a:ext>
            </a:extLst>
          </p:cNvPr>
          <p:cNvCxnSpPr>
            <a:cxnSpLocks/>
          </p:cNvCxnSpPr>
          <p:nvPr/>
        </p:nvCxnSpPr>
        <p:spPr bwMode="auto">
          <a:xfrm rot="10800000">
            <a:off x="2307507" y="7239000"/>
            <a:ext cx="5040000"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60701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E003B5F4-1539-DA4B-954F-666CB8FB4377}"/>
              </a:ext>
            </a:extLst>
          </p:cNvPr>
          <p:cNvSpPr/>
          <p:nvPr/>
        </p:nvSpPr>
        <p:spPr bwMode="auto">
          <a:xfrm>
            <a:off x="2307599" y="5826125"/>
            <a:ext cx="5040000" cy="2057400"/>
          </a:xfrm>
          <a:prstGeom prst="rect">
            <a:avLst/>
          </a:prstGeom>
          <a:solidFill>
            <a:schemeClr val="bg1"/>
          </a:solidFill>
          <a:ln w="9525" cap="flat" cmpd="sng" algn="ctr">
            <a:solidFill>
              <a:schemeClr val="tx1"/>
            </a:solidFill>
            <a:prstDash val="solid"/>
            <a:round/>
            <a:headEnd type="none" w="med" len="med"/>
            <a:tailEnd type="none" w="med" len="med"/>
          </a:ln>
          <a:effectLst/>
        </p:spPr>
      </p:sp>
      <p:sp>
        <p:nvSpPr>
          <p:cNvPr id="52" name="Rectangle 51"/>
          <p:cNvSpPr/>
          <p:nvPr/>
        </p:nvSpPr>
        <p:spPr bwMode="auto">
          <a:xfrm>
            <a:off x="7328694" y="5826128"/>
            <a:ext cx="5257800" cy="2057398"/>
          </a:xfrm>
          <a:prstGeom prst="rect">
            <a:avLst/>
          </a:prstGeom>
          <a:solidFill>
            <a:srgbClr val="FFFFA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162827" name="Line 28"/>
          <p:cNvSpPr>
            <a:spLocks noChangeShapeType="1"/>
          </p:cNvSpPr>
          <p:nvPr/>
        </p:nvSpPr>
        <p:spPr bwMode="auto">
          <a:xfrm>
            <a:off x="3675859" y="5826127"/>
            <a:ext cx="8912225"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sp>
        <p:nvSpPr>
          <p:cNvPr id="9" name="Text Box 4"/>
          <p:cNvSpPr txBox="1">
            <a:spLocks noChangeArrowheads="1"/>
          </p:cNvSpPr>
          <p:nvPr/>
        </p:nvSpPr>
        <p:spPr bwMode="auto">
          <a:xfrm>
            <a:off x="1166399" y="2505754"/>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As the feature that distinguishes */u/ from */i/ and */e/ Antonsen chooses [rounded].</a:t>
            </a:r>
            <a:endParaRPr lang="en-US" sz="3200" noProof="1">
              <a:latin typeface="Cambria" panose="02040503050406030204" pitchFamily="18" charset="0"/>
              <a:ea typeface="Palatino" charset="0"/>
              <a:cs typeface="Palatino" charset="0"/>
            </a:endParaRPr>
          </a:p>
        </p:txBody>
      </p:sp>
      <p:sp>
        <p:nvSpPr>
          <p:cNvPr id="10" name="Text Box 4"/>
          <p:cNvSpPr txBox="1">
            <a:spLocks noChangeArrowheads="1"/>
          </p:cNvSpPr>
          <p:nvPr/>
        </p:nvSpPr>
        <p:spPr bwMode="auto">
          <a:xfrm>
            <a:off x="1166400" y="3940840"/>
            <a:ext cx="14400000" cy="584775"/>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His reason is that all the allophones of */u/ were rounded.</a:t>
            </a:r>
            <a:endParaRPr lang="en-US" sz="3200" noProof="1">
              <a:latin typeface="Cambria" panose="02040503050406030204" pitchFamily="18" charset="0"/>
              <a:ea typeface="Palatino" charset="0"/>
              <a:cs typeface="Palatino" charset="0"/>
            </a:endParaRPr>
          </a:p>
        </p:txBody>
      </p:sp>
      <p:cxnSp>
        <p:nvCxnSpPr>
          <p:cNvPr id="20" name="Straight Arrow Connector 19"/>
          <p:cNvCxnSpPr/>
          <p:nvPr/>
        </p:nvCxnSpPr>
        <p:spPr bwMode="auto">
          <a:xfrm rot="5400000">
            <a:off x="6299993" y="6854827"/>
            <a:ext cx="2057400" cy="0"/>
          </a:xfrm>
          <a:prstGeom prst="straightConnector1">
            <a:avLst/>
          </a:prstGeom>
          <a:solidFill>
            <a:schemeClr val="accent1"/>
          </a:solidFill>
          <a:ln w="19050" cap="flat" cmpd="sng" algn="ctr">
            <a:solidFill>
              <a:srgbClr val="FF0000"/>
            </a:solidFill>
            <a:prstDash val="solid"/>
            <a:round/>
            <a:headEnd type="none" w="med" len="med"/>
            <a:tailEnd type="none" w="med" len="med"/>
          </a:ln>
          <a:effectLst/>
        </p:spPr>
      </p:cxnSp>
      <p:grpSp>
        <p:nvGrpSpPr>
          <p:cNvPr id="3" name="Group 38"/>
          <p:cNvGrpSpPr/>
          <p:nvPr/>
        </p:nvGrpSpPr>
        <p:grpSpPr>
          <a:xfrm>
            <a:off x="8827673" y="5943603"/>
            <a:ext cx="3772763" cy="584775"/>
            <a:chOff x="5270877" y="4800600"/>
            <a:chExt cx="3772763" cy="584775"/>
          </a:xfrm>
        </p:grpSpPr>
        <p:sp>
          <p:nvSpPr>
            <p:cNvPr id="24" name="Text Box 13"/>
            <p:cNvSpPr txBox="1">
              <a:spLocks noChangeArrowheads="1"/>
            </p:cNvSpPr>
            <p:nvPr/>
          </p:nvSpPr>
          <p:spPr bwMode="auto">
            <a:xfrm>
              <a:off x="5270877"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a:t>
              </a:r>
            </a:p>
          </p:txBody>
        </p:sp>
        <p:sp>
          <p:nvSpPr>
            <p:cNvPr id="25" name="Text Box 13"/>
            <p:cNvSpPr txBox="1">
              <a:spLocks noChangeArrowheads="1"/>
            </p:cNvSpPr>
            <p:nvPr/>
          </p:nvSpPr>
          <p:spPr bwMode="auto">
            <a:xfrm>
              <a:off x="6270258" y="4800600"/>
              <a:ext cx="822661"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u</a:t>
              </a:r>
              <a:r>
                <a:rPr lang="en-US" sz="3200" dirty="0">
                  <a:solidFill>
                    <a:srgbClr val="000090"/>
                  </a:solidFill>
                  <a:latin typeface="Times New Roman"/>
                  <a:ea typeface="Doulos SIL" charset="-52"/>
                  <a:cs typeface="Times New Roman"/>
                </a:rPr>
                <a:t>/</a:t>
              </a:r>
            </a:p>
          </p:txBody>
        </p:sp>
        <p:sp>
          <p:nvSpPr>
            <p:cNvPr id="26" name="Text Box 13"/>
            <p:cNvSpPr txBox="1">
              <a:spLocks noChangeArrowheads="1"/>
            </p:cNvSpPr>
            <p:nvPr/>
          </p:nvSpPr>
          <p:spPr bwMode="auto">
            <a:xfrm>
              <a:off x="7295287" y="4800600"/>
              <a:ext cx="73129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*/i/</a:t>
              </a:r>
            </a:p>
          </p:txBody>
        </p:sp>
        <p:sp>
          <p:nvSpPr>
            <p:cNvPr id="27" name="Text Box 13"/>
            <p:cNvSpPr txBox="1">
              <a:spLocks noChangeArrowheads="1"/>
            </p:cNvSpPr>
            <p:nvPr/>
          </p:nvSpPr>
          <p:spPr bwMode="auto">
            <a:xfrm>
              <a:off x="8243421"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e</a:t>
              </a:r>
              <a:r>
                <a:rPr lang="en-US" sz="3200" dirty="0">
                  <a:solidFill>
                    <a:srgbClr val="000090"/>
                  </a:solidFill>
                  <a:latin typeface="Times New Roman"/>
                  <a:ea typeface="Doulos SIL" charset="-52"/>
                  <a:cs typeface="Times New Roman"/>
                </a:rPr>
                <a:t>/</a:t>
              </a:r>
            </a:p>
          </p:txBody>
        </p:sp>
      </p:grpSp>
      <p:grpSp>
        <p:nvGrpSpPr>
          <p:cNvPr id="4" name="Group 39"/>
          <p:cNvGrpSpPr/>
          <p:nvPr/>
        </p:nvGrpSpPr>
        <p:grpSpPr>
          <a:xfrm>
            <a:off x="7442995" y="6412015"/>
            <a:ext cx="4978896" cy="584775"/>
            <a:chOff x="3886200" y="5334000"/>
            <a:chExt cx="4978896" cy="584775"/>
          </a:xfrm>
        </p:grpSpPr>
        <p:sp>
          <p:nvSpPr>
            <p:cNvPr id="21" name="Text Box 13"/>
            <p:cNvSpPr txBox="1">
              <a:spLocks noChangeArrowheads="1"/>
            </p:cNvSpPr>
            <p:nvPr/>
          </p:nvSpPr>
          <p:spPr bwMode="auto">
            <a:xfrm>
              <a:off x="3886200" y="5334000"/>
              <a:ext cx="93647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Low</a:t>
              </a:r>
            </a:p>
          </p:txBody>
        </p:sp>
        <p:sp>
          <p:nvSpPr>
            <p:cNvPr id="28" name="Text Box 13"/>
            <p:cNvSpPr txBox="1">
              <a:spLocks noChangeArrowheads="1"/>
            </p:cNvSpPr>
            <p:nvPr/>
          </p:nvSpPr>
          <p:spPr bwMode="auto">
            <a:xfrm>
              <a:off x="5471059" y="5334000"/>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29" name="Text Box 13"/>
            <p:cNvSpPr txBox="1">
              <a:spLocks noChangeArrowheads="1"/>
            </p:cNvSpPr>
            <p:nvPr/>
          </p:nvSpPr>
          <p:spPr bwMode="auto">
            <a:xfrm>
              <a:off x="6506530"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0" name="Text Box 13"/>
            <p:cNvSpPr txBox="1">
              <a:spLocks noChangeArrowheads="1"/>
            </p:cNvSpPr>
            <p:nvPr/>
          </p:nvSpPr>
          <p:spPr bwMode="auto">
            <a:xfrm>
              <a:off x="7487502"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1" name="Text Box 13"/>
            <p:cNvSpPr txBox="1">
              <a:spLocks noChangeArrowheads="1"/>
            </p:cNvSpPr>
            <p:nvPr/>
          </p:nvSpPr>
          <p:spPr bwMode="auto">
            <a:xfrm>
              <a:off x="8475246"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5" name="Group 40"/>
          <p:cNvGrpSpPr/>
          <p:nvPr/>
        </p:nvGrpSpPr>
        <p:grpSpPr>
          <a:xfrm>
            <a:off x="7442995" y="6880427"/>
            <a:ext cx="4978896" cy="584775"/>
            <a:chOff x="3886200" y="5786735"/>
            <a:chExt cx="4978896" cy="584775"/>
          </a:xfrm>
        </p:grpSpPr>
        <p:sp>
          <p:nvSpPr>
            <p:cNvPr id="22" name="Text Box 13"/>
            <p:cNvSpPr txBox="1">
              <a:spLocks noChangeArrowheads="1"/>
            </p:cNvSpPr>
            <p:nvPr/>
          </p:nvSpPr>
          <p:spPr bwMode="auto">
            <a:xfrm>
              <a:off x="3886200" y="5786735"/>
              <a:ext cx="1667444"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Rounded</a:t>
              </a:r>
            </a:p>
          </p:txBody>
        </p:sp>
        <p:sp>
          <p:nvSpPr>
            <p:cNvPr id="33" name="Text Box 13"/>
            <p:cNvSpPr txBox="1">
              <a:spLocks noChangeArrowheads="1"/>
            </p:cNvSpPr>
            <p:nvPr/>
          </p:nvSpPr>
          <p:spPr bwMode="auto">
            <a:xfrm>
              <a:off x="6496687" y="57867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4" name="Text Box 13"/>
            <p:cNvSpPr txBox="1">
              <a:spLocks noChangeArrowheads="1"/>
            </p:cNvSpPr>
            <p:nvPr/>
          </p:nvSpPr>
          <p:spPr bwMode="auto">
            <a:xfrm>
              <a:off x="7487502"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5" name="Text Box 13"/>
            <p:cNvSpPr txBox="1">
              <a:spLocks noChangeArrowheads="1"/>
            </p:cNvSpPr>
            <p:nvPr/>
          </p:nvSpPr>
          <p:spPr bwMode="auto">
            <a:xfrm>
              <a:off x="8475246"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6" name="Group 41"/>
          <p:cNvGrpSpPr/>
          <p:nvPr/>
        </p:nvGrpSpPr>
        <p:grpSpPr>
          <a:xfrm>
            <a:off x="7442995" y="7348838"/>
            <a:ext cx="4978896" cy="584775"/>
            <a:chOff x="3886200" y="6205835"/>
            <a:chExt cx="4978896" cy="584775"/>
          </a:xfrm>
        </p:grpSpPr>
        <p:sp>
          <p:nvSpPr>
            <p:cNvPr id="23" name="Text Box 13"/>
            <p:cNvSpPr txBox="1">
              <a:spLocks noChangeArrowheads="1"/>
            </p:cNvSpPr>
            <p:nvPr/>
          </p:nvSpPr>
          <p:spPr bwMode="auto">
            <a:xfrm>
              <a:off x="3886200" y="6205835"/>
              <a:ext cx="1005403"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High</a:t>
              </a:r>
            </a:p>
          </p:txBody>
        </p:sp>
        <p:sp>
          <p:nvSpPr>
            <p:cNvPr id="37" name="Text Box 13"/>
            <p:cNvSpPr txBox="1">
              <a:spLocks noChangeArrowheads="1"/>
            </p:cNvSpPr>
            <p:nvPr/>
          </p:nvSpPr>
          <p:spPr bwMode="auto">
            <a:xfrm>
              <a:off x="7477659" y="62058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8" name="Text Box 13"/>
            <p:cNvSpPr txBox="1">
              <a:spLocks noChangeArrowheads="1"/>
            </p:cNvSpPr>
            <p:nvPr/>
          </p:nvSpPr>
          <p:spPr bwMode="auto">
            <a:xfrm>
              <a:off x="8475246" y="62058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cxnSp>
        <p:nvCxnSpPr>
          <p:cNvPr id="45" name="Straight Connector 44"/>
          <p:cNvCxnSpPr/>
          <p:nvPr/>
        </p:nvCxnSpPr>
        <p:spPr bwMode="auto">
          <a:xfrm rot="16200000" flipH="1">
            <a:off x="4467600" y="6534787"/>
            <a:ext cx="141732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46" name="Text Box 13"/>
          <p:cNvSpPr txBox="1">
            <a:spLocks noChangeArrowheads="1"/>
          </p:cNvSpPr>
          <p:nvPr/>
        </p:nvSpPr>
        <p:spPr bwMode="auto">
          <a:xfrm>
            <a:off x="5230800" y="6508800"/>
            <a:ext cx="2015295" cy="553998"/>
          </a:xfrm>
          <a:prstGeom prst="rect">
            <a:avLst/>
          </a:prstGeom>
          <a:noFill/>
          <a:ln w="9525">
            <a:noFill/>
            <a:miter lim="800000"/>
            <a:headEnd/>
            <a:tailEnd/>
          </a:ln>
        </p:spPr>
        <p:txBody>
          <a:bodyPr wrap="none">
            <a:prstTxWarp prst="textNoShape">
              <a:avLst/>
            </a:prstTxWarp>
            <a:spAutoFit/>
          </a:bodyPr>
          <a:lstStyle/>
          <a:p>
            <a:pPr algn="l"/>
            <a:r>
              <a:rPr lang="en-US" sz="3000" dirty="0">
                <a:solidFill>
                  <a:srgbClr val="000090"/>
                </a:solidFill>
                <a:latin typeface="Times New Roman"/>
                <a:ea typeface="Doulos SIL" charset="-52"/>
                <a:cs typeface="Times New Roman"/>
              </a:rPr>
              <a:t>[+rounded] </a:t>
            </a:r>
          </a:p>
        </p:txBody>
      </p:sp>
      <p:sp>
        <p:nvSpPr>
          <p:cNvPr id="49" name="Rounded Rectangle 48"/>
          <p:cNvSpPr/>
          <p:nvPr/>
        </p:nvSpPr>
        <p:spPr bwMode="auto">
          <a:xfrm rot="5400000">
            <a:off x="9701562" y="4635499"/>
            <a:ext cx="457200" cy="5029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dirty="0">
              <a:latin typeface="Times" pitchFamily="71" charset="0"/>
            </a:endParaRPr>
          </a:p>
        </p:txBody>
      </p:sp>
      <p:sp>
        <p:nvSpPr>
          <p:cNvPr id="50" name="Text Box 4"/>
          <p:cNvSpPr txBox="1">
            <a:spLocks noChangeArrowheads="1"/>
          </p:cNvSpPr>
          <p:nvPr/>
        </p:nvSpPr>
        <p:spPr bwMode="auto">
          <a:xfrm>
            <a:off x="1166400" y="4883483"/>
            <a:ext cx="14400000" cy="584775"/>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We will return shortly to this specific aspect of the analysis.</a:t>
            </a:r>
            <a:endParaRPr lang="en-US" sz="3200" noProof="1">
              <a:latin typeface="Cambria" panose="02040503050406030204" pitchFamily="18" charset="0"/>
              <a:ea typeface="Palatino" charset="0"/>
              <a:cs typeface="Palatino" charset="0"/>
            </a:endParaRPr>
          </a:p>
        </p:txBody>
      </p:sp>
      <p:sp>
        <p:nvSpPr>
          <p:cNvPr id="39" name="Text Box 5">
            <a:extLst>
              <a:ext uri="{FF2B5EF4-FFF2-40B4-BE49-F238E27FC236}">
                <a16:creationId xmlns:a16="http://schemas.microsoft.com/office/drawing/2014/main" id="{D8A25626-7803-3643-85E0-958CDE7970DF}"/>
              </a:ext>
            </a:extLst>
          </p:cNvPr>
          <p:cNvSpPr txBox="1">
            <a:spLocks noChangeArrowheads="1"/>
          </p:cNvSpPr>
          <p:nvPr/>
        </p:nvSpPr>
        <p:spPr bwMode="auto">
          <a:xfrm>
            <a:off x="1166400" y="1440000"/>
            <a:ext cx="7886518"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Contrastive Features</a:t>
            </a:r>
          </a:p>
        </p:txBody>
      </p:sp>
      <p:sp>
        <p:nvSpPr>
          <p:cNvPr id="59" name="Text Box 11">
            <a:extLst>
              <a:ext uri="{FF2B5EF4-FFF2-40B4-BE49-F238E27FC236}">
                <a16:creationId xmlns:a16="http://schemas.microsoft.com/office/drawing/2014/main" id="{A352B0ED-D78B-AF4F-943D-85821EE38600}"/>
              </a:ext>
            </a:extLst>
          </p:cNvPr>
          <p:cNvSpPr txBox="1">
            <a:spLocks noChangeArrowheads="1"/>
          </p:cNvSpPr>
          <p:nvPr/>
        </p:nvSpPr>
        <p:spPr bwMode="auto">
          <a:xfrm>
            <a:off x="2872210" y="5938196"/>
            <a:ext cx="29848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i</a:t>
            </a:r>
          </a:p>
        </p:txBody>
      </p:sp>
      <p:sp>
        <p:nvSpPr>
          <p:cNvPr id="60" name="Text Box 12">
            <a:extLst>
              <a:ext uri="{FF2B5EF4-FFF2-40B4-BE49-F238E27FC236}">
                <a16:creationId xmlns:a16="http://schemas.microsoft.com/office/drawing/2014/main" id="{95007656-8947-4641-B499-39E7F2EA3A97}"/>
              </a:ext>
            </a:extLst>
          </p:cNvPr>
          <p:cNvSpPr txBox="1">
            <a:spLocks noChangeArrowheads="1"/>
          </p:cNvSpPr>
          <p:nvPr/>
        </p:nvSpPr>
        <p:spPr bwMode="auto">
          <a:xfrm>
            <a:off x="6316792" y="5938196"/>
            <a:ext cx="410690"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u</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61" name="Text Box 22">
            <a:extLst>
              <a:ext uri="{FF2B5EF4-FFF2-40B4-BE49-F238E27FC236}">
                <a16:creationId xmlns:a16="http://schemas.microsoft.com/office/drawing/2014/main" id="{57113969-A2E2-7246-85D5-843056CDCE8D}"/>
              </a:ext>
            </a:extLst>
          </p:cNvPr>
          <p:cNvSpPr txBox="1">
            <a:spLocks noChangeArrowheads="1"/>
          </p:cNvSpPr>
          <p:nvPr/>
        </p:nvSpPr>
        <p:spPr bwMode="auto">
          <a:xfrm>
            <a:off x="3279256" y="66239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e</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62" name="Text Box 13">
            <a:extLst>
              <a:ext uri="{FF2B5EF4-FFF2-40B4-BE49-F238E27FC236}">
                <a16:creationId xmlns:a16="http://schemas.microsoft.com/office/drawing/2014/main" id="{A348B70B-6CB2-1A4F-B47C-304DC15EFC23}"/>
              </a:ext>
            </a:extLst>
          </p:cNvPr>
          <p:cNvSpPr txBox="1">
            <a:spLocks noChangeArrowheads="1"/>
          </p:cNvSpPr>
          <p:nvPr/>
        </p:nvSpPr>
        <p:spPr bwMode="auto">
          <a:xfrm>
            <a:off x="4456386" y="73097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a</a:t>
            </a:r>
          </a:p>
        </p:txBody>
      </p:sp>
      <p:sp>
        <p:nvSpPr>
          <p:cNvPr id="64" name="Slide Number Placeholder 8">
            <a:extLst>
              <a:ext uri="{FF2B5EF4-FFF2-40B4-BE49-F238E27FC236}">
                <a16:creationId xmlns:a16="http://schemas.microsoft.com/office/drawing/2014/main" id="{F0A715C8-ED7A-4F4A-8C26-58F4EC7C6BF5}"/>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103</a:t>
            </a:fld>
            <a:endParaRPr lang="en-US" sz="1600" dirty="0"/>
          </a:p>
        </p:txBody>
      </p:sp>
      <p:sp>
        <p:nvSpPr>
          <p:cNvPr id="65" name="Text Box 13">
            <a:extLst>
              <a:ext uri="{FF2B5EF4-FFF2-40B4-BE49-F238E27FC236}">
                <a16:creationId xmlns:a16="http://schemas.microsoft.com/office/drawing/2014/main" id="{962C7977-34E7-DC40-8F66-7A513A5839CF}"/>
              </a:ext>
            </a:extLst>
          </p:cNvPr>
          <p:cNvSpPr txBox="1">
            <a:spLocks noChangeArrowheads="1"/>
          </p:cNvSpPr>
          <p:nvPr/>
        </p:nvSpPr>
        <p:spPr bwMode="auto">
          <a:xfrm>
            <a:off x="4922440" y="7309796"/>
            <a:ext cx="1234633" cy="553998"/>
          </a:xfrm>
          <a:prstGeom prst="rect">
            <a:avLst/>
          </a:prstGeom>
          <a:noFill/>
          <a:ln w="9525">
            <a:noFill/>
            <a:miter lim="800000"/>
            <a:headEnd/>
            <a:tailEnd/>
          </a:ln>
        </p:spPr>
        <p:txBody>
          <a:bodyPr wrap="none">
            <a:prstTxWarp prst="textNoShape">
              <a:avLst/>
            </a:prstTxWarp>
            <a:spAutoFit/>
          </a:bodyPr>
          <a:lstStyle/>
          <a:p>
            <a:pPr algn="l"/>
            <a:r>
              <a:rPr lang="en-US" sz="3000" dirty="0">
                <a:solidFill>
                  <a:srgbClr val="000090"/>
                </a:solidFill>
                <a:latin typeface="Times New Roman"/>
                <a:ea typeface="Doulos SIL" charset="-52"/>
                <a:cs typeface="Times New Roman"/>
              </a:rPr>
              <a:t>[+low]</a:t>
            </a:r>
          </a:p>
        </p:txBody>
      </p:sp>
      <p:cxnSp>
        <p:nvCxnSpPr>
          <p:cNvPr id="66" name="Straight Arrow Connector 65">
            <a:extLst>
              <a:ext uri="{FF2B5EF4-FFF2-40B4-BE49-F238E27FC236}">
                <a16:creationId xmlns:a16="http://schemas.microsoft.com/office/drawing/2014/main" id="{DD7AFCF7-9012-3041-BEC4-675A725E9F55}"/>
              </a:ext>
            </a:extLst>
          </p:cNvPr>
          <p:cNvCxnSpPr>
            <a:cxnSpLocks/>
          </p:cNvCxnSpPr>
          <p:nvPr/>
        </p:nvCxnSpPr>
        <p:spPr bwMode="auto">
          <a:xfrm rot="10800000">
            <a:off x="2307507" y="7239000"/>
            <a:ext cx="5040000"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19095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20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2000"/>
                                        <p:tgtEl>
                                          <p:spTgt spid="4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10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up)">
                                      <p:cBhvr>
                                        <p:cTn id="2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6" grpId="0"/>
      <p:bldP spid="49" grpId="0" animBg="1"/>
      <p:bldP spid="5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2307506" y="5826125"/>
            <a:ext cx="5040000" cy="2057400"/>
          </a:xfrm>
          <a:prstGeom prst="rect">
            <a:avLst/>
          </a:prstGeom>
          <a:solidFill>
            <a:schemeClr val="bg1"/>
          </a:solidFill>
          <a:ln w="9525" cap="flat" cmpd="sng" algn="ctr">
            <a:solidFill>
              <a:schemeClr val="tx1"/>
            </a:solidFill>
            <a:prstDash val="solid"/>
            <a:round/>
            <a:headEnd type="none" w="med" len="med"/>
            <a:tailEnd type="none" w="med" len="med"/>
          </a:ln>
          <a:effectLst/>
        </p:spPr>
      </p:sp>
      <p:sp>
        <p:nvSpPr>
          <p:cNvPr id="53" name="Rectangle 52"/>
          <p:cNvSpPr/>
          <p:nvPr/>
        </p:nvSpPr>
        <p:spPr bwMode="auto">
          <a:xfrm>
            <a:off x="7328694" y="5826128"/>
            <a:ext cx="5257800" cy="2057398"/>
          </a:xfrm>
          <a:prstGeom prst="rect">
            <a:avLst/>
          </a:prstGeom>
          <a:solidFill>
            <a:srgbClr val="FFFFA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162827" name="Line 28"/>
          <p:cNvSpPr>
            <a:spLocks noChangeShapeType="1"/>
          </p:cNvSpPr>
          <p:nvPr/>
        </p:nvSpPr>
        <p:spPr bwMode="auto">
          <a:xfrm>
            <a:off x="3675859" y="5826127"/>
            <a:ext cx="8912225"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sp>
        <p:nvSpPr>
          <p:cNvPr id="9" name="Text Box 4"/>
          <p:cNvSpPr txBox="1">
            <a:spLocks noChangeArrowheads="1"/>
          </p:cNvSpPr>
          <p:nvPr/>
        </p:nvSpPr>
        <p:spPr bwMode="auto">
          <a:xfrm>
            <a:off x="1166399" y="2259533"/>
            <a:ext cx="13644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Antonsen observes that the contrast between */i/ and */e/ was neutralized in environments that affected tongue height (before high front vowels, low vowels, and before nasal clusters).</a:t>
            </a:r>
            <a:endParaRPr lang="en-US" sz="3200" noProof="1">
              <a:latin typeface="Cambria" panose="02040503050406030204" pitchFamily="18" charset="0"/>
              <a:ea typeface="Palatino" charset="0"/>
              <a:cs typeface="Palatino" charset="0"/>
            </a:endParaRPr>
          </a:p>
        </p:txBody>
      </p:sp>
      <p:sp>
        <p:nvSpPr>
          <p:cNvPr id="10" name="Text Box 4"/>
          <p:cNvSpPr txBox="1">
            <a:spLocks noChangeArrowheads="1"/>
          </p:cNvSpPr>
          <p:nvPr/>
        </p:nvSpPr>
        <p:spPr bwMode="auto">
          <a:xfrm>
            <a:off x="1166400" y="3940840"/>
            <a:ext cx="14400000" cy="584775"/>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He argues that this supports distinguishing */i/ and */e/ by one feature, [high].</a:t>
            </a:r>
            <a:endParaRPr lang="en-US" sz="3200" noProof="1">
              <a:latin typeface="Cambria" panose="02040503050406030204" pitchFamily="18" charset="0"/>
              <a:ea typeface="Palatino" charset="0"/>
              <a:cs typeface="Palatino" charset="0"/>
            </a:endParaRPr>
          </a:p>
        </p:txBody>
      </p:sp>
      <p:cxnSp>
        <p:nvCxnSpPr>
          <p:cNvPr id="20" name="Straight Arrow Connector 19"/>
          <p:cNvCxnSpPr/>
          <p:nvPr/>
        </p:nvCxnSpPr>
        <p:spPr bwMode="auto">
          <a:xfrm rot="5400000">
            <a:off x="6299993" y="6854827"/>
            <a:ext cx="2057400" cy="0"/>
          </a:xfrm>
          <a:prstGeom prst="straightConnector1">
            <a:avLst/>
          </a:prstGeom>
          <a:solidFill>
            <a:schemeClr val="accent1"/>
          </a:solidFill>
          <a:ln w="19050" cap="flat" cmpd="sng" algn="ctr">
            <a:solidFill>
              <a:srgbClr val="FF0000"/>
            </a:solidFill>
            <a:prstDash val="solid"/>
            <a:round/>
            <a:headEnd type="none" w="med" len="med"/>
            <a:tailEnd type="none" w="med" len="med"/>
          </a:ln>
          <a:effectLst/>
        </p:spPr>
      </p:cxnSp>
      <p:grpSp>
        <p:nvGrpSpPr>
          <p:cNvPr id="3" name="Group 38"/>
          <p:cNvGrpSpPr/>
          <p:nvPr/>
        </p:nvGrpSpPr>
        <p:grpSpPr>
          <a:xfrm>
            <a:off x="8827673" y="5943603"/>
            <a:ext cx="3772763" cy="584775"/>
            <a:chOff x="5270877" y="4800600"/>
            <a:chExt cx="3772763" cy="584775"/>
          </a:xfrm>
        </p:grpSpPr>
        <p:sp>
          <p:nvSpPr>
            <p:cNvPr id="24" name="Text Box 13"/>
            <p:cNvSpPr txBox="1">
              <a:spLocks noChangeArrowheads="1"/>
            </p:cNvSpPr>
            <p:nvPr/>
          </p:nvSpPr>
          <p:spPr bwMode="auto">
            <a:xfrm>
              <a:off x="5270877"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a:t>
              </a:r>
            </a:p>
          </p:txBody>
        </p:sp>
        <p:sp>
          <p:nvSpPr>
            <p:cNvPr id="25" name="Text Box 13"/>
            <p:cNvSpPr txBox="1">
              <a:spLocks noChangeArrowheads="1"/>
            </p:cNvSpPr>
            <p:nvPr/>
          </p:nvSpPr>
          <p:spPr bwMode="auto">
            <a:xfrm>
              <a:off x="6270258" y="4800600"/>
              <a:ext cx="822661"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u</a:t>
              </a:r>
              <a:r>
                <a:rPr lang="en-US" sz="3200" dirty="0">
                  <a:solidFill>
                    <a:srgbClr val="000090"/>
                  </a:solidFill>
                  <a:latin typeface="Times New Roman"/>
                  <a:ea typeface="Doulos SIL" charset="-52"/>
                  <a:cs typeface="Times New Roman"/>
                </a:rPr>
                <a:t>/</a:t>
              </a:r>
            </a:p>
          </p:txBody>
        </p:sp>
        <p:sp>
          <p:nvSpPr>
            <p:cNvPr id="26" name="Text Box 13"/>
            <p:cNvSpPr txBox="1">
              <a:spLocks noChangeArrowheads="1"/>
            </p:cNvSpPr>
            <p:nvPr/>
          </p:nvSpPr>
          <p:spPr bwMode="auto">
            <a:xfrm>
              <a:off x="7295287" y="4800600"/>
              <a:ext cx="73129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*/i/</a:t>
              </a:r>
            </a:p>
          </p:txBody>
        </p:sp>
        <p:sp>
          <p:nvSpPr>
            <p:cNvPr id="27" name="Text Box 13"/>
            <p:cNvSpPr txBox="1">
              <a:spLocks noChangeArrowheads="1"/>
            </p:cNvSpPr>
            <p:nvPr/>
          </p:nvSpPr>
          <p:spPr bwMode="auto">
            <a:xfrm>
              <a:off x="8243421"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e</a:t>
              </a:r>
              <a:r>
                <a:rPr lang="en-US" sz="3200" dirty="0">
                  <a:solidFill>
                    <a:srgbClr val="000090"/>
                  </a:solidFill>
                  <a:latin typeface="Times New Roman"/>
                  <a:ea typeface="Doulos SIL" charset="-52"/>
                  <a:cs typeface="Times New Roman"/>
                </a:rPr>
                <a:t>/</a:t>
              </a:r>
            </a:p>
          </p:txBody>
        </p:sp>
      </p:grpSp>
      <p:grpSp>
        <p:nvGrpSpPr>
          <p:cNvPr id="4" name="Group 39"/>
          <p:cNvGrpSpPr/>
          <p:nvPr/>
        </p:nvGrpSpPr>
        <p:grpSpPr>
          <a:xfrm>
            <a:off x="7442995" y="6412015"/>
            <a:ext cx="4978896" cy="584775"/>
            <a:chOff x="3886200" y="5334000"/>
            <a:chExt cx="4978896" cy="584775"/>
          </a:xfrm>
        </p:grpSpPr>
        <p:sp>
          <p:nvSpPr>
            <p:cNvPr id="21" name="Text Box 13"/>
            <p:cNvSpPr txBox="1">
              <a:spLocks noChangeArrowheads="1"/>
            </p:cNvSpPr>
            <p:nvPr/>
          </p:nvSpPr>
          <p:spPr bwMode="auto">
            <a:xfrm>
              <a:off x="3886200" y="5334000"/>
              <a:ext cx="93647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Low</a:t>
              </a:r>
            </a:p>
          </p:txBody>
        </p:sp>
        <p:sp>
          <p:nvSpPr>
            <p:cNvPr id="28" name="Text Box 13"/>
            <p:cNvSpPr txBox="1">
              <a:spLocks noChangeArrowheads="1"/>
            </p:cNvSpPr>
            <p:nvPr/>
          </p:nvSpPr>
          <p:spPr bwMode="auto">
            <a:xfrm>
              <a:off x="5471059" y="5334000"/>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29" name="Text Box 13"/>
            <p:cNvSpPr txBox="1">
              <a:spLocks noChangeArrowheads="1"/>
            </p:cNvSpPr>
            <p:nvPr/>
          </p:nvSpPr>
          <p:spPr bwMode="auto">
            <a:xfrm>
              <a:off x="6506530"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0" name="Text Box 13"/>
            <p:cNvSpPr txBox="1">
              <a:spLocks noChangeArrowheads="1"/>
            </p:cNvSpPr>
            <p:nvPr/>
          </p:nvSpPr>
          <p:spPr bwMode="auto">
            <a:xfrm>
              <a:off x="7487502"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1" name="Text Box 13"/>
            <p:cNvSpPr txBox="1">
              <a:spLocks noChangeArrowheads="1"/>
            </p:cNvSpPr>
            <p:nvPr/>
          </p:nvSpPr>
          <p:spPr bwMode="auto">
            <a:xfrm>
              <a:off x="8475246"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5" name="Group 40"/>
          <p:cNvGrpSpPr/>
          <p:nvPr/>
        </p:nvGrpSpPr>
        <p:grpSpPr>
          <a:xfrm>
            <a:off x="7442995" y="6880427"/>
            <a:ext cx="4978896" cy="584775"/>
            <a:chOff x="3886200" y="5786735"/>
            <a:chExt cx="4978896" cy="584775"/>
          </a:xfrm>
        </p:grpSpPr>
        <p:sp>
          <p:nvSpPr>
            <p:cNvPr id="22" name="Text Box 13"/>
            <p:cNvSpPr txBox="1">
              <a:spLocks noChangeArrowheads="1"/>
            </p:cNvSpPr>
            <p:nvPr/>
          </p:nvSpPr>
          <p:spPr bwMode="auto">
            <a:xfrm>
              <a:off x="3886200" y="5786735"/>
              <a:ext cx="1667444"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Rounded</a:t>
              </a:r>
            </a:p>
          </p:txBody>
        </p:sp>
        <p:sp>
          <p:nvSpPr>
            <p:cNvPr id="33" name="Text Box 13"/>
            <p:cNvSpPr txBox="1">
              <a:spLocks noChangeArrowheads="1"/>
            </p:cNvSpPr>
            <p:nvPr/>
          </p:nvSpPr>
          <p:spPr bwMode="auto">
            <a:xfrm>
              <a:off x="6496687" y="57867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4" name="Text Box 13"/>
            <p:cNvSpPr txBox="1">
              <a:spLocks noChangeArrowheads="1"/>
            </p:cNvSpPr>
            <p:nvPr/>
          </p:nvSpPr>
          <p:spPr bwMode="auto">
            <a:xfrm>
              <a:off x="7487502"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5" name="Text Box 13"/>
            <p:cNvSpPr txBox="1">
              <a:spLocks noChangeArrowheads="1"/>
            </p:cNvSpPr>
            <p:nvPr/>
          </p:nvSpPr>
          <p:spPr bwMode="auto">
            <a:xfrm>
              <a:off x="8475246"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6" name="Group 41"/>
          <p:cNvGrpSpPr/>
          <p:nvPr/>
        </p:nvGrpSpPr>
        <p:grpSpPr>
          <a:xfrm>
            <a:off x="7442995" y="7348838"/>
            <a:ext cx="4978896" cy="584775"/>
            <a:chOff x="3886200" y="6205835"/>
            <a:chExt cx="4978896" cy="584775"/>
          </a:xfrm>
        </p:grpSpPr>
        <p:sp>
          <p:nvSpPr>
            <p:cNvPr id="23" name="Text Box 13"/>
            <p:cNvSpPr txBox="1">
              <a:spLocks noChangeArrowheads="1"/>
            </p:cNvSpPr>
            <p:nvPr/>
          </p:nvSpPr>
          <p:spPr bwMode="auto">
            <a:xfrm>
              <a:off x="3886200" y="6205835"/>
              <a:ext cx="1005403"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High</a:t>
              </a:r>
            </a:p>
          </p:txBody>
        </p:sp>
        <p:sp>
          <p:nvSpPr>
            <p:cNvPr id="37" name="Text Box 13"/>
            <p:cNvSpPr txBox="1">
              <a:spLocks noChangeArrowheads="1"/>
            </p:cNvSpPr>
            <p:nvPr/>
          </p:nvSpPr>
          <p:spPr bwMode="auto">
            <a:xfrm>
              <a:off x="7477659" y="62058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8" name="Text Box 13"/>
            <p:cNvSpPr txBox="1">
              <a:spLocks noChangeArrowheads="1"/>
            </p:cNvSpPr>
            <p:nvPr/>
          </p:nvSpPr>
          <p:spPr bwMode="auto">
            <a:xfrm>
              <a:off x="8475246" y="62058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sp>
        <p:nvSpPr>
          <p:cNvPr id="43" name="Text Box 4"/>
          <p:cNvSpPr txBox="1">
            <a:spLocks noChangeArrowheads="1"/>
          </p:cNvSpPr>
          <p:nvPr/>
        </p:nvSpPr>
        <p:spPr bwMode="auto">
          <a:xfrm>
            <a:off x="1166400" y="4637262"/>
            <a:ext cx="1458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He notes that the negative specifications of */e/ are consistent with it being “the only vowel which does not cause umlaut assimilations in a preceding root syllable”.</a:t>
            </a:r>
            <a:endParaRPr lang="en-US" sz="3200" noProof="1">
              <a:latin typeface="Cambria" panose="02040503050406030204" pitchFamily="18" charset="0"/>
              <a:ea typeface="Palatino" charset="0"/>
              <a:cs typeface="Palatino" charset="0"/>
            </a:endParaRPr>
          </a:p>
        </p:txBody>
      </p:sp>
      <p:cxnSp>
        <p:nvCxnSpPr>
          <p:cNvPr id="45" name="Straight Arrow Connector 44"/>
          <p:cNvCxnSpPr>
            <a:cxnSpLocks/>
          </p:cNvCxnSpPr>
          <p:nvPr/>
        </p:nvCxnSpPr>
        <p:spPr bwMode="auto">
          <a:xfrm rot="10800000">
            <a:off x="2307507" y="7239000"/>
            <a:ext cx="5040000"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46" name="Text Box 13"/>
          <p:cNvSpPr txBox="1">
            <a:spLocks noChangeArrowheads="1"/>
          </p:cNvSpPr>
          <p:nvPr/>
        </p:nvSpPr>
        <p:spPr bwMode="auto">
          <a:xfrm>
            <a:off x="4922440" y="7309796"/>
            <a:ext cx="1234633" cy="553998"/>
          </a:xfrm>
          <a:prstGeom prst="rect">
            <a:avLst/>
          </a:prstGeom>
          <a:noFill/>
          <a:ln w="9525">
            <a:noFill/>
            <a:miter lim="800000"/>
            <a:headEnd/>
            <a:tailEnd/>
          </a:ln>
        </p:spPr>
        <p:txBody>
          <a:bodyPr wrap="none">
            <a:prstTxWarp prst="textNoShape">
              <a:avLst/>
            </a:prstTxWarp>
            <a:spAutoFit/>
          </a:bodyPr>
          <a:lstStyle/>
          <a:p>
            <a:pPr algn="l"/>
            <a:r>
              <a:rPr lang="en-US" sz="3000" dirty="0">
                <a:solidFill>
                  <a:srgbClr val="000090"/>
                </a:solidFill>
                <a:latin typeface="Times New Roman"/>
                <a:ea typeface="Doulos SIL" charset="-52"/>
                <a:cs typeface="Times New Roman"/>
              </a:rPr>
              <a:t>[+low]</a:t>
            </a:r>
          </a:p>
        </p:txBody>
      </p:sp>
      <p:cxnSp>
        <p:nvCxnSpPr>
          <p:cNvPr id="47" name="Straight Arrow Connector 46"/>
          <p:cNvCxnSpPr>
            <a:cxnSpLocks/>
          </p:cNvCxnSpPr>
          <p:nvPr/>
        </p:nvCxnSpPr>
        <p:spPr bwMode="auto">
          <a:xfrm rot="10800000" flipH="1">
            <a:off x="2332466" y="6588224"/>
            <a:ext cx="2844000" cy="0"/>
          </a:xfrm>
          <a:prstGeom prst="straightConnector1">
            <a:avLst/>
          </a:prstGeom>
          <a:solidFill>
            <a:schemeClr val="accent1"/>
          </a:solidFill>
          <a:ln w="12700" cap="flat" cmpd="sng" algn="ctr">
            <a:solidFill>
              <a:srgbClr val="FF0000"/>
            </a:solidFill>
            <a:prstDash val="solid"/>
            <a:round/>
            <a:headEnd type="none" w="med" len="med"/>
            <a:tailEnd type="none" w="med" len="med"/>
          </a:ln>
          <a:effectLst/>
        </p:spPr>
      </p:cxnSp>
      <p:sp>
        <p:nvSpPr>
          <p:cNvPr id="48" name="Text Box 13"/>
          <p:cNvSpPr txBox="1">
            <a:spLocks noChangeArrowheads="1"/>
          </p:cNvSpPr>
          <p:nvPr/>
        </p:nvSpPr>
        <p:spPr bwMode="auto">
          <a:xfrm>
            <a:off x="3448274" y="5938196"/>
            <a:ext cx="1438214" cy="553998"/>
          </a:xfrm>
          <a:prstGeom prst="rect">
            <a:avLst/>
          </a:prstGeom>
          <a:noFill/>
          <a:ln w="9525">
            <a:noFill/>
            <a:miter lim="800000"/>
            <a:headEnd/>
            <a:tailEnd/>
          </a:ln>
        </p:spPr>
        <p:txBody>
          <a:bodyPr wrap="none">
            <a:prstTxWarp prst="textNoShape">
              <a:avLst/>
            </a:prstTxWarp>
            <a:spAutoFit/>
          </a:bodyPr>
          <a:lstStyle/>
          <a:p>
            <a:pPr algn="l"/>
            <a:r>
              <a:rPr lang="en-US" sz="3000" dirty="0">
                <a:solidFill>
                  <a:srgbClr val="000090"/>
                </a:solidFill>
                <a:latin typeface="Times New Roman"/>
                <a:ea typeface="Doulos SIL" charset="-52"/>
                <a:cs typeface="Times New Roman"/>
              </a:rPr>
              <a:t>[+high] </a:t>
            </a:r>
          </a:p>
        </p:txBody>
      </p:sp>
      <p:sp>
        <p:nvSpPr>
          <p:cNvPr id="49" name="Rounded Rectangle 48"/>
          <p:cNvSpPr/>
          <p:nvPr/>
        </p:nvSpPr>
        <p:spPr bwMode="auto">
          <a:xfrm rot="5400000">
            <a:off x="9701562" y="5105399"/>
            <a:ext cx="457200" cy="5029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dirty="0">
              <a:latin typeface="Times" pitchFamily="71" charset="0"/>
            </a:endParaRPr>
          </a:p>
        </p:txBody>
      </p:sp>
      <p:cxnSp>
        <p:nvCxnSpPr>
          <p:cNvPr id="50" name="Straight Connector 49"/>
          <p:cNvCxnSpPr>
            <a:cxnSpLocks/>
          </p:cNvCxnSpPr>
          <p:nvPr/>
        </p:nvCxnSpPr>
        <p:spPr bwMode="auto">
          <a:xfrm rot="16200000" flipH="1">
            <a:off x="4467806" y="6534787"/>
            <a:ext cx="141732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51" name="Text Box 13"/>
          <p:cNvSpPr txBox="1">
            <a:spLocks noChangeArrowheads="1"/>
          </p:cNvSpPr>
          <p:nvPr/>
        </p:nvSpPr>
        <p:spPr bwMode="auto">
          <a:xfrm>
            <a:off x="5231769" y="6507505"/>
            <a:ext cx="1919115" cy="553998"/>
          </a:xfrm>
          <a:prstGeom prst="rect">
            <a:avLst/>
          </a:prstGeom>
          <a:noFill/>
          <a:ln w="9525">
            <a:noFill/>
            <a:miter lim="800000"/>
            <a:headEnd/>
            <a:tailEnd/>
          </a:ln>
        </p:spPr>
        <p:txBody>
          <a:bodyPr wrap="none">
            <a:prstTxWarp prst="textNoShape">
              <a:avLst/>
            </a:prstTxWarp>
            <a:spAutoFit/>
          </a:bodyPr>
          <a:lstStyle/>
          <a:p>
            <a:pPr algn="l"/>
            <a:r>
              <a:rPr lang="en-US" sz="3000" dirty="0">
                <a:solidFill>
                  <a:srgbClr val="000090"/>
                </a:solidFill>
                <a:latin typeface="Times New Roman"/>
                <a:ea typeface="Doulos SIL" charset="-52"/>
                <a:cs typeface="Times New Roman"/>
              </a:rPr>
              <a:t>[+rounded]</a:t>
            </a:r>
          </a:p>
        </p:txBody>
      </p:sp>
      <p:sp>
        <p:nvSpPr>
          <p:cNvPr id="52" name="Text Box 11">
            <a:extLst>
              <a:ext uri="{FF2B5EF4-FFF2-40B4-BE49-F238E27FC236}">
                <a16:creationId xmlns:a16="http://schemas.microsoft.com/office/drawing/2014/main" id="{64FD9839-6AD2-AB40-847C-9FD42F73A10F}"/>
              </a:ext>
            </a:extLst>
          </p:cNvPr>
          <p:cNvSpPr txBox="1">
            <a:spLocks noChangeArrowheads="1"/>
          </p:cNvSpPr>
          <p:nvPr/>
        </p:nvSpPr>
        <p:spPr bwMode="auto">
          <a:xfrm>
            <a:off x="2872210" y="5938196"/>
            <a:ext cx="29848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i</a:t>
            </a:r>
          </a:p>
        </p:txBody>
      </p:sp>
      <p:sp>
        <p:nvSpPr>
          <p:cNvPr id="55" name="Text Box 12">
            <a:extLst>
              <a:ext uri="{FF2B5EF4-FFF2-40B4-BE49-F238E27FC236}">
                <a16:creationId xmlns:a16="http://schemas.microsoft.com/office/drawing/2014/main" id="{0CEC0778-EBBB-E149-AF2F-A1E2A89EF115}"/>
              </a:ext>
            </a:extLst>
          </p:cNvPr>
          <p:cNvSpPr txBox="1">
            <a:spLocks noChangeArrowheads="1"/>
          </p:cNvSpPr>
          <p:nvPr/>
        </p:nvSpPr>
        <p:spPr bwMode="auto">
          <a:xfrm>
            <a:off x="6316792" y="5938196"/>
            <a:ext cx="410690"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u</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56" name="Text Box 22">
            <a:extLst>
              <a:ext uri="{FF2B5EF4-FFF2-40B4-BE49-F238E27FC236}">
                <a16:creationId xmlns:a16="http://schemas.microsoft.com/office/drawing/2014/main" id="{618BA414-33AF-5842-8BA0-3713706D6E7D}"/>
              </a:ext>
            </a:extLst>
          </p:cNvPr>
          <p:cNvSpPr txBox="1">
            <a:spLocks noChangeArrowheads="1"/>
          </p:cNvSpPr>
          <p:nvPr/>
        </p:nvSpPr>
        <p:spPr bwMode="auto">
          <a:xfrm>
            <a:off x="3279256" y="66239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e</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57" name="Text Box 13">
            <a:extLst>
              <a:ext uri="{FF2B5EF4-FFF2-40B4-BE49-F238E27FC236}">
                <a16:creationId xmlns:a16="http://schemas.microsoft.com/office/drawing/2014/main" id="{2063A26C-0B7E-484D-86ED-24B0839B6480}"/>
              </a:ext>
            </a:extLst>
          </p:cNvPr>
          <p:cNvSpPr txBox="1">
            <a:spLocks noChangeArrowheads="1"/>
          </p:cNvSpPr>
          <p:nvPr/>
        </p:nvSpPr>
        <p:spPr bwMode="auto">
          <a:xfrm>
            <a:off x="4456386" y="73097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a</a:t>
            </a:r>
          </a:p>
        </p:txBody>
      </p:sp>
      <p:sp>
        <p:nvSpPr>
          <p:cNvPr id="41" name="Text Box 5">
            <a:extLst>
              <a:ext uri="{FF2B5EF4-FFF2-40B4-BE49-F238E27FC236}">
                <a16:creationId xmlns:a16="http://schemas.microsoft.com/office/drawing/2014/main" id="{4D2AAFAD-0287-A347-A553-DB3FCAFC4810}"/>
              </a:ext>
            </a:extLst>
          </p:cNvPr>
          <p:cNvSpPr txBox="1">
            <a:spLocks noChangeArrowheads="1"/>
          </p:cNvSpPr>
          <p:nvPr/>
        </p:nvSpPr>
        <p:spPr bwMode="auto">
          <a:xfrm>
            <a:off x="1166400" y="1440000"/>
            <a:ext cx="7886518"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Contrastive Features</a:t>
            </a:r>
          </a:p>
        </p:txBody>
      </p:sp>
      <p:sp>
        <p:nvSpPr>
          <p:cNvPr id="42" name="Slide Number Placeholder 8">
            <a:extLst>
              <a:ext uri="{FF2B5EF4-FFF2-40B4-BE49-F238E27FC236}">
                <a16:creationId xmlns:a16="http://schemas.microsoft.com/office/drawing/2014/main" id="{2779EEBE-8313-F84B-92BF-2D66D7DC3428}"/>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104</a:t>
            </a:fld>
            <a:endParaRPr lang="en-US" sz="1600" dirty="0"/>
          </a:p>
        </p:txBody>
      </p:sp>
    </p:spTree>
    <p:extLst>
      <p:ext uri="{BB962C8B-B14F-4D97-AF65-F5344CB8AC3E}">
        <p14:creationId xmlns:p14="http://schemas.microsoft.com/office/powerpoint/2010/main" val="196148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1000"/>
                                        <p:tgtEl>
                                          <p:spTgt spid="4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1000"/>
                                        <p:tgtEl>
                                          <p:spTgt spid="4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1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3" grpId="0"/>
      <p:bldP spid="48" grpId="0"/>
      <p:bldP spid="4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D44AF789-4E56-3F45-963A-3FC48E7C38ED}"/>
              </a:ext>
            </a:extLst>
          </p:cNvPr>
          <p:cNvSpPr/>
          <p:nvPr/>
        </p:nvSpPr>
        <p:spPr bwMode="auto">
          <a:xfrm>
            <a:off x="2307599" y="5826125"/>
            <a:ext cx="5040000" cy="2057400"/>
          </a:xfrm>
          <a:prstGeom prst="rect">
            <a:avLst/>
          </a:prstGeom>
          <a:solidFill>
            <a:schemeClr val="bg1"/>
          </a:solidFill>
          <a:ln w="9525" cap="flat" cmpd="sng" algn="ctr">
            <a:solidFill>
              <a:schemeClr val="tx1"/>
            </a:solidFill>
            <a:prstDash val="solid"/>
            <a:round/>
            <a:headEnd type="none" w="med" len="med"/>
            <a:tailEnd type="none" w="med" len="med"/>
          </a:ln>
          <a:effectLst/>
        </p:spPr>
      </p:sp>
      <p:sp>
        <p:nvSpPr>
          <p:cNvPr id="53" name="Rectangle 52"/>
          <p:cNvSpPr/>
          <p:nvPr/>
        </p:nvSpPr>
        <p:spPr bwMode="auto">
          <a:xfrm>
            <a:off x="7328694" y="5826128"/>
            <a:ext cx="5257800" cy="2057398"/>
          </a:xfrm>
          <a:prstGeom prst="rect">
            <a:avLst/>
          </a:prstGeom>
          <a:solidFill>
            <a:srgbClr val="FFFFA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162827" name="Line 28"/>
          <p:cNvSpPr>
            <a:spLocks noChangeShapeType="1"/>
          </p:cNvSpPr>
          <p:nvPr/>
        </p:nvSpPr>
        <p:spPr bwMode="auto">
          <a:xfrm>
            <a:off x="3675859" y="5826127"/>
            <a:ext cx="8912225"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sp>
        <p:nvSpPr>
          <p:cNvPr id="9" name="Text Box 4"/>
          <p:cNvSpPr txBox="1">
            <a:spLocks noChangeArrowheads="1"/>
          </p:cNvSpPr>
          <p:nvPr/>
        </p:nvSpPr>
        <p:spPr bwMode="auto">
          <a:xfrm>
            <a:off x="1166399" y="2491673"/>
            <a:ext cx="1440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As elegant as this analysis is, I will follow the majority, including Lass (1994), </a:t>
            </a:r>
            <a:r>
              <a:rPr lang="en-US" sz="3200" dirty="0" err="1">
                <a:latin typeface="Cambria" panose="02040503050406030204" pitchFamily="18" charset="0"/>
                <a:ea typeface="Palatino" charset="0"/>
                <a:cs typeface="Palatino" charset="0"/>
              </a:rPr>
              <a:t>Ringe</a:t>
            </a:r>
            <a:r>
              <a:rPr lang="en-US" sz="3200" dirty="0">
                <a:latin typeface="Cambria" panose="02040503050406030204" pitchFamily="18" charset="0"/>
                <a:ea typeface="Palatino" charset="0"/>
                <a:cs typeface="Palatino" charset="0"/>
              </a:rPr>
              <a:t> (2006: 148), and Purnell &amp; Raimy (2015), in assuming that the feature that distinguishes */</a:t>
            </a:r>
            <a:r>
              <a:rPr lang="en-US" sz="3200" dirty="0" err="1">
                <a:latin typeface="Cambria" panose="02040503050406030204" pitchFamily="18" charset="0"/>
                <a:ea typeface="Palatino" charset="0"/>
                <a:cs typeface="Palatino" charset="0"/>
              </a:rPr>
              <a:t>i</a:t>
            </a:r>
            <a:r>
              <a:rPr lang="en-US" sz="3200" dirty="0">
                <a:latin typeface="Cambria" panose="02040503050406030204" pitchFamily="18" charset="0"/>
                <a:ea typeface="Palatino" charset="0"/>
                <a:cs typeface="Palatino" charset="0"/>
              </a:rPr>
              <a:t>, e/ from */u/ is [front], not [rounded].</a:t>
            </a:r>
            <a:endParaRPr lang="en-US" sz="3200" noProof="1">
              <a:latin typeface="Cambria" panose="02040503050406030204" pitchFamily="18" charset="0"/>
              <a:ea typeface="Palatino" charset="0"/>
              <a:cs typeface="Palatino" charset="0"/>
            </a:endParaRPr>
          </a:p>
        </p:txBody>
      </p:sp>
      <p:sp>
        <p:nvSpPr>
          <p:cNvPr id="10" name="Text Box 4"/>
          <p:cNvSpPr txBox="1">
            <a:spLocks noChangeArrowheads="1"/>
          </p:cNvSpPr>
          <p:nvPr/>
        </p:nvSpPr>
        <p:spPr bwMode="auto">
          <a:xfrm>
            <a:off x="1166400" y="4405120"/>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The reason is that  */i/ could cause allophonic fronting of */u/, which suggests it had an active feature [+front]. </a:t>
            </a:r>
            <a:endParaRPr lang="en-US" sz="3200" noProof="1">
              <a:latin typeface="Cambria" panose="02040503050406030204" pitchFamily="18" charset="0"/>
              <a:ea typeface="Palatino" charset="0"/>
              <a:cs typeface="Palatino" charset="0"/>
            </a:endParaRPr>
          </a:p>
        </p:txBody>
      </p:sp>
      <p:cxnSp>
        <p:nvCxnSpPr>
          <p:cNvPr id="20" name="Straight Arrow Connector 19"/>
          <p:cNvCxnSpPr/>
          <p:nvPr/>
        </p:nvCxnSpPr>
        <p:spPr bwMode="auto">
          <a:xfrm rot="5400000">
            <a:off x="6299993" y="6854827"/>
            <a:ext cx="2057400" cy="0"/>
          </a:xfrm>
          <a:prstGeom prst="straightConnector1">
            <a:avLst/>
          </a:prstGeom>
          <a:solidFill>
            <a:schemeClr val="accent1"/>
          </a:solidFill>
          <a:ln w="19050" cap="flat" cmpd="sng" algn="ctr">
            <a:solidFill>
              <a:srgbClr val="FF0000"/>
            </a:solidFill>
            <a:prstDash val="solid"/>
            <a:round/>
            <a:headEnd type="none" w="med" len="med"/>
            <a:tailEnd type="none" w="med" len="med"/>
          </a:ln>
          <a:effectLst/>
        </p:spPr>
      </p:cxnSp>
      <p:grpSp>
        <p:nvGrpSpPr>
          <p:cNvPr id="3" name="Group 38"/>
          <p:cNvGrpSpPr/>
          <p:nvPr/>
        </p:nvGrpSpPr>
        <p:grpSpPr>
          <a:xfrm>
            <a:off x="8827673" y="5943603"/>
            <a:ext cx="3772763" cy="584775"/>
            <a:chOff x="5270877" y="4800600"/>
            <a:chExt cx="3772763" cy="584775"/>
          </a:xfrm>
        </p:grpSpPr>
        <p:sp>
          <p:nvSpPr>
            <p:cNvPr id="24" name="Text Box 13"/>
            <p:cNvSpPr txBox="1">
              <a:spLocks noChangeArrowheads="1"/>
            </p:cNvSpPr>
            <p:nvPr/>
          </p:nvSpPr>
          <p:spPr bwMode="auto">
            <a:xfrm>
              <a:off x="5270877"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a:t>
              </a:r>
            </a:p>
          </p:txBody>
        </p:sp>
        <p:sp>
          <p:nvSpPr>
            <p:cNvPr id="25" name="Text Box 13"/>
            <p:cNvSpPr txBox="1">
              <a:spLocks noChangeArrowheads="1"/>
            </p:cNvSpPr>
            <p:nvPr/>
          </p:nvSpPr>
          <p:spPr bwMode="auto">
            <a:xfrm>
              <a:off x="6270258" y="4800600"/>
              <a:ext cx="822661"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u</a:t>
              </a:r>
              <a:r>
                <a:rPr lang="en-US" sz="3200" dirty="0">
                  <a:solidFill>
                    <a:srgbClr val="000090"/>
                  </a:solidFill>
                  <a:latin typeface="Times New Roman"/>
                  <a:ea typeface="Doulos SIL" charset="-52"/>
                  <a:cs typeface="Times New Roman"/>
                </a:rPr>
                <a:t>/</a:t>
              </a:r>
            </a:p>
          </p:txBody>
        </p:sp>
        <p:sp>
          <p:nvSpPr>
            <p:cNvPr id="26" name="Text Box 13"/>
            <p:cNvSpPr txBox="1">
              <a:spLocks noChangeArrowheads="1"/>
            </p:cNvSpPr>
            <p:nvPr/>
          </p:nvSpPr>
          <p:spPr bwMode="auto">
            <a:xfrm>
              <a:off x="7295287" y="4800600"/>
              <a:ext cx="73129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*/i/</a:t>
              </a:r>
            </a:p>
          </p:txBody>
        </p:sp>
        <p:sp>
          <p:nvSpPr>
            <p:cNvPr id="27" name="Text Box 13"/>
            <p:cNvSpPr txBox="1">
              <a:spLocks noChangeArrowheads="1"/>
            </p:cNvSpPr>
            <p:nvPr/>
          </p:nvSpPr>
          <p:spPr bwMode="auto">
            <a:xfrm>
              <a:off x="8243421"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e</a:t>
              </a:r>
              <a:r>
                <a:rPr lang="en-US" sz="3200" dirty="0">
                  <a:solidFill>
                    <a:srgbClr val="000090"/>
                  </a:solidFill>
                  <a:latin typeface="Times New Roman"/>
                  <a:ea typeface="Doulos SIL" charset="-52"/>
                  <a:cs typeface="Times New Roman"/>
                </a:rPr>
                <a:t>/</a:t>
              </a:r>
            </a:p>
          </p:txBody>
        </p:sp>
      </p:grpSp>
      <p:grpSp>
        <p:nvGrpSpPr>
          <p:cNvPr id="4" name="Group 39"/>
          <p:cNvGrpSpPr/>
          <p:nvPr/>
        </p:nvGrpSpPr>
        <p:grpSpPr>
          <a:xfrm>
            <a:off x="7442995" y="6412015"/>
            <a:ext cx="4978896" cy="584775"/>
            <a:chOff x="3886200" y="5334000"/>
            <a:chExt cx="4978896" cy="584775"/>
          </a:xfrm>
        </p:grpSpPr>
        <p:sp>
          <p:nvSpPr>
            <p:cNvPr id="21" name="Text Box 13"/>
            <p:cNvSpPr txBox="1">
              <a:spLocks noChangeArrowheads="1"/>
            </p:cNvSpPr>
            <p:nvPr/>
          </p:nvSpPr>
          <p:spPr bwMode="auto">
            <a:xfrm>
              <a:off x="3886200" y="5334000"/>
              <a:ext cx="93647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Low</a:t>
              </a:r>
            </a:p>
          </p:txBody>
        </p:sp>
        <p:sp>
          <p:nvSpPr>
            <p:cNvPr id="28" name="Text Box 13"/>
            <p:cNvSpPr txBox="1">
              <a:spLocks noChangeArrowheads="1"/>
            </p:cNvSpPr>
            <p:nvPr/>
          </p:nvSpPr>
          <p:spPr bwMode="auto">
            <a:xfrm>
              <a:off x="5471059" y="5334000"/>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29" name="Text Box 13"/>
            <p:cNvSpPr txBox="1">
              <a:spLocks noChangeArrowheads="1"/>
            </p:cNvSpPr>
            <p:nvPr/>
          </p:nvSpPr>
          <p:spPr bwMode="auto">
            <a:xfrm>
              <a:off x="6506530"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0" name="Text Box 13"/>
            <p:cNvSpPr txBox="1">
              <a:spLocks noChangeArrowheads="1"/>
            </p:cNvSpPr>
            <p:nvPr/>
          </p:nvSpPr>
          <p:spPr bwMode="auto">
            <a:xfrm>
              <a:off x="7487502"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1" name="Text Box 13"/>
            <p:cNvSpPr txBox="1">
              <a:spLocks noChangeArrowheads="1"/>
            </p:cNvSpPr>
            <p:nvPr/>
          </p:nvSpPr>
          <p:spPr bwMode="auto">
            <a:xfrm>
              <a:off x="8475246"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5" name="Group 40"/>
          <p:cNvGrpSpPr/>
          <p:nvPr/>
        </p:nvGrpSpPr>
        <p:grpSpPr>
          <a:xfrm>
            <a:off x="7442995" y="6880427"/>
            <a:ext cx="5004545" cy="584775"/>
            <a:chOff x="3886200" y="5786735"/>
            <a:chExt cx="5004544" cy="584775"/>
          </a:xfrm>
        </p:grpSpPr>
        <p:sp>
          <p:nvSpPr>
            <p:cNvPr id="22" name="Text Box 13"/>
            <p:cNvSpPr txBox="1">
              <a:spLocks noChangeArrowheads="1"/>
            </p:cNvSpPr>
            <p:nvPr/>
          </p:nvSpPr>
          <p:spPr bwMode="auto">
            <a:xfrm>
              <a:off x="3886200" y="5786735"/>
              <a:ext cx="107273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Front</a:t>
              </a:r>
            </a:p>
          </p:txBody>
        </p:sp>
        <p:sp>
          <p:nvSpPr>
            <p:cNvPr id="33" name="Text Box 13"/>
            <p:cNvSpPr txBox="1">
              <a:spLocks noChangeArrowheads="1"/>
            </p:cNvSpPr>
            <p:nvPr/>
          </p:nvSpPr>
          <p:spPr bwMode="auto">
            <a:xfrm>
              <a:off x="6496687" y="57867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4" name="Text Box 13"/>
            <p:cNvSpPr txBox="1">
              <a:spLocks noChangeArrowheads="1"/>
            </p:cNvSpPr>
            <p:nvPr/>
          </p:nvSpPr>
          <p:spPr bwMode="auto">
            <a:xfrm>
              <a:off x="7487502" y="57867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5" name="Text Box 13"/>
            <p:cNvSpPr txBox="1">
              <a:spLocks noChangeArrowheads="1"/>
            </p:cNvSpPr>
            <p:nvPr/>
          </p:nvSpPr>
          <p:spPr bwMode="auto">
            <a:xfrm>
              <a:off x="8475246" y="57867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6" name="Group 41"/>
          <p:cNvGrpSpPr/>
          <p:nvPr/>
        </p:nvGrpSpPr>
        <p:grpSpPr>
          <a:xfrm>
            <a:off x="7442995" y="7348838"/>
            <a:ext cx="4978896" cy="584775"/>
            <a:chOff x="3886200" y="6205835"/>
            <a:chExt cx="4978896" cy="584775"/>
          </a:xfrm>
        </p:grpSpPr>
        <p:sp>
          <p:nvSpPr>
            <p:cNvPr id="23" name="Text Box 13"/>
            <p:cNvSpPr txBox="1">
              <a:spLocks noChangeArrowheads="1"/>
            </p:cNvSpPr>
            <p:nvPr/>
          </p:nvSpPr>
          <p:spPr bwMode="auto">
            <a:xfrm>
              <a:off x="3886200" y="6205835"/>
              <a:ext cx="1005403"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High</a:t>
              </a:r>
            </a:p>
          </p:txBody>
        </p:sp>
        <p:sp>
          <p:nvSpPr>
            <p:cNvPr id="37" name="Text Box 13"/>
            <p:cNvSpPr txBox="1">
              <a:spLocks noChangeArrowheads="1"/>
            </p:cNvSpPr>
            <p:nvPr/>
          </p:nvSpPr>
          <p:spPr bwMode="auto">
            <a:xfrm>
              <a:off x="7477659" y="62058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8" name="Text Box 13"/>
            <p:cNvSpPr txBox="1">
              <a:spLocks noChangeArrowheads="1"/>
            </p:cNvSpPr>
            <p:nvPr/>
          </p:nvSpPr>
          <p:spPr bwMode="auto">
            <a:xfrm>
              <a:off x="8475246" y="62058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sp>
        <p:nvSpPr>
          <p:cNvPr id="48" name="Text Box 13"/>
          <p:cNvSpPr txBox="1">
            <a:spLocks noChangeArrowheads="1"/>
          </p:cNvSpPr>
          <p:nvPr/>
        </p:nvSpPr>
        <p:spPr bwMode="auto">
          <a:xfrm>
            <a:off x="3448800" y="5938196"/>
            <a:ext cx="1342034" cy="553998"/>
          </a:xfrm>
          <a:prstGeom prst="rect">
            <a:avLst/>
          </a:prstGeom>
          <a:noFill/>
          <a:ln w="9525">
            <a:noFill/>
            <a:miter lim="800000"/>
            <a:headEnd/>
            <a:tailEnd/>
          </a:ln>
        </p:spPr>
        <p:txBody>
          <a:bodyPr wrap="none">
            <a:prstTxWarp prst="textNoShape">
              <a:avLst/>
            </a:prstTxWarp>
            <a:spAutoFit/>
          </a:bodyPr>
          <a:lstStyle/>
          <a:p>
            <a:pPr algn="l"/>
            <a:r>
              <a:rPr lang="en-US" sz="3000" dirty="0">
                <a:solidFill>
                  <a:srgbClr val="000090"/>
                </a:solidFill>
                <a:latin typeface="Times New Roman"/>
                <a:ea typeface="Doulos SIL" charset="-52"/>
                <a:cs typeface="Times New Roman"/>
              </a:rPr>
              <a:t>[+high]</a:t>
            </a:r>
          </a:p>
        </p:txBody>
      </p:sp>
      <p:sp>
        <p:nvSpPr>
          <p:cNvPr id="49" name="Rounded Rectangle 48"/>
          <p:cNvSpPr/>
          <p:nvPr/>
        </p:nvSpPr>
        <p:spPr bwMode="auto">
          <a:xfrm rot="5400000">
            <a:off x="9701562" y="4637111"/>
            <a:ext cx="457200" cy="5029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dirty="0">
              <a:latin typeface="Times" pitchFamily="71" charset="0"/>
            </a:endParaRPr>
          </a:p>
        </p:txBody>
      </p:sp>
      <p:sp>
        <p:nvSpPr>
          <p:cNvPr id="51" name="Text Box 13"/>
          <p:cNvSpPr txBox="1">
            <a:spLocks noChangeArrowheads="1"/>
          </p:cNvSpPr>
          <p:nvPr/>
        </p:nvSpPr>
        <p:spPr bwMode="auto">
          <a:xfrm>
            <a:off x="2364262" y="6300192"/>
            <a:ext cx="1221488" cy="461665"/>
          </a:xfrm>
          <a:prstGeom prst="rect">
            <a:avLst/>
          </a:prstGeom>
          <a:noFill/>
          <a:ln w="9525">
            <a:noFill/>
            <a:miter lim="800000"/>
            <a:headEnd/>
            <a:tailEnd/>
          </a:ln>
        </p:spPr>
        <p:txBody>
          <a:bodyPr wrap="none" lIns="0" tIns="0" rIns="0" bIns="0">
            <a:prstTxWarp prst="textNoShape">
              <a:avLst/>
            </a:prstTxWarp>
            <a:spAutoFit/>
          </a:bodyPr>
          <a:lstStyle/>
          <a:p>
            <a:pPr algn="l"/>
            <a:r>
              <a:rPr lang="en-US" sz="3000" dirty="0">
                <a:solidFill>
                  <a:srgbClr val="000090"/>
                </a:solidFill>
                <a:latin typeface="Times New Roman"/>
                <a:ea typeface="Doulos SIL" charset="-52"/>
                <a:cs typeface="Times New Roman"/>
              </a:rPr>
              <a:t>[+front]</a:t>
            </a:r>
          </a:p>
        </p:txBody>
      </p:sp>
      <p:sp>
        <p:nvSpPr>
          <p:cNvPr id="41" name="Text Box 5">
            <a:extLst>
              <a:ext uri="{FF2B5EF4-FFF2-40B4-BE49-F238E27FC236}">
                <a16:creationId xmlns:a16="http://schemas.microsoft.com/office/drawing/2014/main" id="{9F282FBA-2B9A-3949-84C4-F7153128E184}"/>
              </a:ext>
            </a:extLst>
          </p:cNvPr>
          <p:cNvSpPr txBox="1">
            <a:spLocks noChangeArrowheads="1"/>
          </p:cNvSpPr>
          <p:nvPr/>
        </p:nvSpPr>
        <p:spPr bwMode="auto">
          <a:xfrm>
            <a:off x="1166400" y="1440000"/>
            <a:ext cx="7886518"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Contrastive Features</a:t>
            </a:r>
          </a:p>
        </p:txBody>
      </p:sp>
      <p:sp>
        <p:nvSpPr>
          <p:cNvPr id="42" name="Text Box 11">
            <a:extLst>
              <a:ext uri="{FF2B5EF4-FFF2-40B4-BE49-F238E27FC236}">
                <a16:creationId xmlns:a16="http://schemas.microsoft.com/office/drawing/2014/main" id="{C06E9F45-0418-5D47-931F-F2FB77A6F6F8}"/>
              </a:ext>
            </a:extLst>
          </p:cNvPr>
          <p:cNvSpPr txBox="1">
            <a:spLocks noChangeArrowheads="1"/>
          </p:cNvSpPr>
          <p:nvPr/>
        </p:nvSpPr>
        <p:spPr bwMode="auto">
          <a:xfrm>
            <a:off x="2872210" y="5938196"/>
            <a:ext cx="29848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i</a:t>
            </a:r>
          </a:p>
        </p:txBody>
      </p:sp>
      <p:sp>
        <p:nvSpPr>
          <p:cNvPr id="43" name="Text Box 12">
            <a:extLst>
              <a:ext uri="{FF2B5EF4-FFF2-40B4-BE49-F238E27FC236}">
                <a16:creationId xmlns:a16="http://schemas.microsoft.com/office/drawing/2014/main" id="{0B4E0F53-1413-C243-834F-AD1B8235D485}"/>
              </a:ext>
            </a:extLst>
          </p:cNvPr>
          <p:cNvSpPr txBox="1">
            <a:spLocks noChangeArrowheads="1"/>
          </p:cNvSpPr>
          <p:nvPr/>
        </p:nvSpPr>
        <p:spPr bwMode="auto">
          <a:xfrm>
            <a:off x="6316792" y="5938196"/>
            <a:ext cx="410690"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u</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59" name="Text Box 22">
            <a:extLst>
              <a:ext uri="{FF2B5EF4-FFF2-40B4-BE49-F238E27FC236}">
                <a16:creationId xmlns:a16="http://schemas.microsoft.com/office/drawing/2014/main" id="{ADE0D0F0-B696-3B44-AE0C-D5B2CD01C3C5}"/>
              </a:ext>
            </a:extLst>
          </p:cNvPr>
          <p:cNvSpPr txBox="1">
            <a:spLocks noChangeArrowheads="1"/>
          </p:cNvSpPr>
          <p:nvPr/>
        </p:nvSpPr>
        <p:spPr bwMode="auto">
          <a:xfrm>
            <a:off x="3279256" y="66239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e</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60" name="Text Box 13">
            <a:extLst>
              <a:ext uri="{FF2B5EF4-FFF2-40B4-BE49-F238E27FC236}">
                <a16:creationId xmlns:a16="http://schemas.microsoft.com/office/drawing/2014/main" id="{5A56603B-2871-654A-B641-94728CEAE6F8}"/>
              </a:ext>
            </a:extLst>
          </p:cNvPr>
          <p:cNvSpPr txBox="1">
            <a:spLocks noChangeArrowheads="1"/>
          </p:cNvSpPr>
          <p:nvPr/>
        </p:nvSpPr>
        <p:spPr bwMode="auto">
          <a:xfrm>
            <a:off x="4456386" y="73097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a</a:t>
            </a:r>
          </a:p>
        </p:txBody>
      </p:sp>
      <p:sp>
        <p:nvSpPr>
          <p:cNvPr id="62" name="Slide Number Placeholder 8">
            <a:extLst>
              <a:ext uri="{FF2B5EF4-FFF2-40B4-BE49-F238E27FC236}">
                <a16:creationId xmlns:a16="http://schemas.microsoft.com/office/drawing/2014/main" id="{81881264-498C-C745-92FD-B9FDD93D28F2}"/>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105</a:t>
            </a:fld>
            <a:endParaRPr lang="en-US" sz="1600" dirty="0"/>
          </a:p>
        </p:txBody>
      </p:sp>
      <p:sp>
        <p:nvSpPr>
          <p:cNvPr id="63" name="Text Box 13">
            <a:extLst>
              <a:ext uri="{FF2B5EF4-FFF2-40B4-BE49-F238E27FC236}">
                <a16:creationId xmlns:a16="http://schemas.microsoft.com/office/drawing/2014/main" id="{792E10E6-EEF0-8F42-8C4C-E046E0C598EF}"/>
              </a:ext>
            </a:extLst>
          </p:cNvPr>
          <p:cNvSpPr txBox="1">
            <a:spLocks noChangeArrowheads="1"/>
          </p:cNvSpPr>
          <p:nvPr/>
        </p:nvSpPr>
        <p:spPr bwMode="auto">
          <a:xfrm>
            <a:off x="4922440" y="7309796"/>
            <a:ext cx="1234633" cy="553998"/>
          </a:xfrm>
          <a:prstGeom prst="rect">
            <a:avLst/>
          </a:prstGeom>
          <a:noFill/>
          <a:ln w="9525">
            <a:noFill/>
            <a:miter lim="800000"/>
            <a:headEnd/>
            <a:tailEnd/>
          </a:ln>
        </p:spPr>
        <p:txBody>
          <a:bodyPr wrap="none">
            <a:prstTxWarp prst="textNoShape">
              <a:avLst/>
            </a:prstTxWarp>
            <a:spAutoFit/>
          </a:bodyPr>
          <a:lstStyle/>
          <a:p>
            <a:pPr algn="l"/>
            <a:r>
              <a:rPr lang="en-US" sz="3000" dirty="0">
                <a:solidFill>
                  <a:srgbClr val="000090"/>
                </a:solidFill>
                <a:latin typeface="Times New Roman"/>
                <a:ea typeface="Doulos SIL" charset="-52"/>
                <a:cs typeface="Times New Roman"/>
              </a:rPr>
              <a:t>[+low]</a:t>
            </a:r>
          </a:p>
        </p:txBody>
      </p:sp>
      <p:cxnSp>
        <p:nvCxnSpPr>
          <p:cNvPr id="64" name="Straight Arrow Connector 63">
            <a:extLst>
              <a:ext uri="{FF2B5EF4-FFF2-40B4-BE49-F238E27FC236}">
                <a16:creationId xmlns:a16="http://schemas.microsoft.com/office/drawing/2014/main" id="{287B7823-E489-BC4B-A3C9-C87EC29FF452}"/>
              </a:ext>
            </a:extLst>
          </p:cNvPr>
          <p:cNvCxnSpPr>
            <a:cxnSpLocks/>
          </p:cNvCxnSpPr>
          <p:nvPr/>
        </p:nvCxnSpPr>
        <p:spPr bwMode="auto">
          <a:xfrm rot="10800000">
            <a:off x="2307507" y="7239000"/>
            <a:ext cx="5040000"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A69FCF05-307B-F641-8553-83F269A878F1}"/>
              </a:ext>
            </a:extLst>
          </p:cNvPr>
          <p:cNvCxnSpPr>
            <a:cxnSpLocks/>
          </p:cNvCxnSpPr>
          <p:nvPr/>
        </p:nvCxnSpPr>
        <p:spPr bwMode="auto">
          <a:xfrm rot="16200000" flipH="1">
            <a:off x="4467806" y="6534787"/>
            <a:ext cx="141732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67" name="Straight Arrow Connector 66">
            <a:extLst>
              <a:ext uri="{FF2B5EF4-FFF2-40B4-BE49-F238E27FC236}">
                <a16:creationId xmlns:a16="http://schemas.microsoft.com/office/drawing/2014/main" id="{1C7096FC-20F4-F245-AED4-24A381EAF537}"/>
              </a:ext>
            </a:extLst>
          </p:cNvPr>
          <p:cNvCxnSpPr>
            <a:cxnSpLocks/>
          </p:cNvCxnSpPr>
          <p:nvPr/>
        </p:nvCxnSpPr>
        <p:spPr bwMode="auto">
          <a:xfrm rot="10800000" flipH="1">
            <a:off x="2332466" y="6588224"/>
            <a:ext cx="2844000" cy="0"/>
          </a:xfrm>
          <a:prstGeom prst="straightConnector1">
            <a:avLst/>
          </a:prstGeom>
          <a:solidFill>
            <a:schemeClr val="accent1"/>
          </a:solidFill>
          <a:ln w="127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62400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9" grpId="0" animBg="1"/>
      <p:bldP spid="5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7328694" y="5826128"/>
            <a:ext cx="5257800" cy="2057398"/>
          </a:xfrm>
          <a:prstGeom prst="rect">
            <a:avLst/>
          </a:prstGeom>
          <a:solidFill>
            <a:srgbClr val="FFFFA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72" name="Rectangle 71"/>
          <p:cNvSpPr/>
          <p:nvPr/>
        </p:nvSpPr>
        <p:spPr bwMode="auto">
          <a:xfrm>
            <a:off x="7328693" y="2286000"/>
            <a:ext cx="5257800" cy="3544824"/>
          </a:xfrm>
          <a:prstGeom prst="rect">
            <a:avLst/>
          </a:prstGeom>
          <a:solidFill>
            <a:schemeClr val="bg1"/>
          </a:solidFill>
          <a:ln w="9525" cap="flat" cmpd="sng" algn="ctr">
            <a:solidFill>
              <a:schemeClr val="tx1"/>
            </a:solidFill>
            <a:prstDash val="solid"/>
            <a:round/>
            <a:headEnd type="none" w="med" len="med"/>
            <a:tailEnd type="none" w="med" len="med"/>
          </a:ln>
          <a:effectLst/>
        </p:spPr>
      </p:sp>
      <p:sp>
        <p:nvSpPr>
          <p:cNvPr id="162821" name="Text Box 5"/>
          <p:cNvSpPr txBox="1">
            <a:spLocks noChangeArrowheads="1"/>
          </p:cNvSpPr>
          <p:nvPr/>
        </p:nvSpPr>
        <p:spPr bwMode="auto">
          <a:xfrm>
            <a:off x="1166400" y="1440000"/>
            <a:ext cx="7173759"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feature hierarchy</a:t>
            </a:r>
          </a:p>
        </p:txBody>
      </p:sp>
      <p:sp>
        <p:nvSpPr>
          <p:cNvPr id="9" name="Text Box 4"/>
          <p:cNvSpPr txBox="1">
            <a:spLocks noChangeArrowheads="1"/>
          </p:cNvSpPr>
          <p:nvPr/>
        </p:nvSpPr>
        <p:spPr bwMode="auto">
          <a:xfrm>
            <a:off x="1166400" y="2282105"/>
            <a:ext cx="5760000" cy="2062103"/>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With this amendment, the  contrastive feature hierarchy for the Proto-Germanic short vowels looks like this.</a:t>
            </a:r>
            <a:endParaRPr lang="en-US" sz="3200" noProof="1">
              <a:latin typeface="Cambria" panose="02040503050406030204" pitchFamily="18" charset="0"/>
              <a:ea typeface="Palatino" charset="0"/>
              <a:cs typeface="Palatino" charset="0"/>
            </a:endParaRPr>
          </a:p>
        </p:txBody>
      </p:sp>
      <p:cxnSp>
        <p:nvCxnSpPr>
          <p:cNvPr id="20" name="Straight Arrow Connector 19"/>
          <p:cNvCxnSpPr/>
          <p:nvPr/>
        </p:nvCxnSpPr>
        <p:spPr bwMode="auto">
          <a:xfrm rot="5400000">
            <a:off x="4539774" y="5074921"/>
            <a:ext cx="5577838" cy="0"/>
          </a:xfrm>
          <a:prstGeom prst="straightConnector1">
            <a:avLst/>
          </a:prstGeom>
          <a:solidFill>
            <a:schemeClr val="accent1"/>
          </a:solidFill>
          <a:ln w="19050" cap="flat" cmpd="sng" algn="ctr">
            <a:solidFill>
              <a:srgbClr val="FF0000"/>
            </a:solidFill>
            <a:prstDash val="solid"/>
            <a:round/>
            <a:headEnd type="none" w="med" len="med"/>
            <a:tailEnd type="none" w="med" len="med"/>
          </a:ln>
          <a:effectLst/>
        </p:spPr>
      </p:cxnSp>
      <p:grpSp>
        <p:nvGrpSpPr>
          <p:cNvPr id="3" name="Group 38"/>
          <p:cNvGrpSpPr/>
          <p:nvPr/>
        </p:nvGrpSpPr>
        <p:grpSpPr>
          <a:xfrm>
            <a:off x="8827673" y="5943603"/>
            <a:ext cx="3772763" cy="584775"/>
            <a:chOff x="5270877" y="4800600"/>
            <a:chExt cx="3772763" cy="584775"/>
          </a:xfrm>
        </p:grpSpPr>
        <p:sp>
          <p:nvSpPr>
            <p:cNvPr id="24" name="Text Box 13"/>
            <p:cNvSpPr txBox="1">
              <a:spLocks noChangeArrowheads="1"/>
            </p:cNvSpPr>
            <p:nvPr/>
          </p:nvSpPr>
          <p:spPr bwMode="auto">
            <a:xfrm>
              <a:off x="5270877"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a:t>
              </a:r>
            </a:p>
          </p:txBody>
        </p:sp>
        <p:sp>
          <p:nvSpPr>
            <p:cNvPr id="25" name="Text Box 13"/>
            <p:cNvSpPr txBox="1">
              <a:spLocks noChangeArrowheads="1"/>
            </p:cNvSpPr>
            <p:nvPr/>
          </p:nvSpPr>
          <p:spPr bwMode="auto">
            <a:xfrm>
              <a:off x="6270258" y="4800600"/>
              <a:ext cx="822661"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u</a:t>
              </a:r>
              <a:r>
                <a:rPr lang="en-US" sz="3200" dirty="0">
                  <a:solidFill>
                    <a:srgbClr val="000090"/>
                  </a:solidFill>
                  <a:latin typeface="Times New Roman"/>
                  <a:ea typeface="Doulos SIL" charset="-52"/>
                  <a:cs typeface="Times New Roman"/>
                </a:rPr>
                <a:t>/</a:t>
              </a:r>
            </a:p>
          </p:txBody>
        </p:sp>
        <p:sp>
          <p:nvSpPr>
            <p:cNvPr id="26" name="Text Box 13"/>
            <p:cNvSpPr txBox="1">
              <a:spLocks noChangeArrowheads="1"/>
            </p:cNvSpPr>
            <p:nvPr/>
          </p:nvSpPr>
          <p:spPr bwMode="auto">
            <a:xfrm>
              <a:off x="7295287" y="4800600"/>
              <a:ext cx="73129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*/i/</a:t>
              </a:r>
            </a:p>
          </p:txBody>
        </p:sp>
        <p:sp>
          <p:nvSpPr>
            <p:cNvPr id="27" name="Text Box 13"/>
            <p:cNvSpPr txBox="1">
              <a:spLocks noChangeArrowheads="1"/>
            </p:cNvSpPr>
            <p:nvPr/>
          </p:nvSpPr>
          <p:spPr bwMode="auto">
            <a:xfrm>
              <a:off x="8243421"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e</a:t>
              </a:r>
              <a:r>
                <a:rPr lang="en-US" sz="3200" dirty="0">
                  <a:solidFill>
                    <a:srgbClr val="000090"/>
                  </a:solidFill>
                  <a:latin typeface="Times New Roman"/>
                  <a:ea typeface="Doulos SIL" charset="-52"/>
                  <a:cs typeface="Times New Roman"/>
                </a:rPr>
                <a:t>/</a:t>
              </a:r>
            </a:p>
          </p:txBody>
        </p:sp>
      </p:grpSp>
      <p:grpSp>
        <p:nvGrpSpPr>
          <p:cNvPr id="4" name="Group 39"/>
          <p:cNvGrpSpPr/>
          <p:nvPr/>
        </p:nvGrpSpPr>
        <p:grpSpPr>
          <a:xfrm>
            <a:off x="7442995" y="6412015"/>
            <a:ext cx="4978896" cy="584775"/>
            <a:chOff x="3886200" y="5334000"/>
            <a:chExt cx="4978896" cy="584775"/>
          </a:xfrm>
        </p:grpSpPr>
        <p:sp>
          <p:nvSpPr>
            <p:cNvPr id="21" name="Text Box 13"/>
            <p:cNvSpPr txBox="1">
              <a:spLocks noChangeArrowheads="1"/>
            </p:cNvSpPr>
            <p:nvPr/>
          </p:nvSpPr>
          <p:spPr bwMode="auto">
            <a:xfrm>
              <a:off x="3886200" y="5334000"/>
              <a:ext cx="93647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Low</a:t>
              </a:r>
            </a:p>
          </p:txBody>
        </p:sp>
        <p:sp>
          <p:nvSpPr>
            <p:cNvPr id="28" name="Text Box 13"/>
            <p:cNvSpPr txBox="1">
              <a:spLocks noChangeArrowheads="1"/>
            </p:cNvSpPr>
            <p:nvPr/>
          </p:nvSpPr>
          <p:spPr bwMode="auto">
            <a:xfrm>
              <a:off x="5471059" y="5334000"/>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29" name="Text Box 13"/>
            <p:cNvSpPr txBox="1">
              <a:spLocks noChangeArrowheads="1"/>
            </p:cNvSpPr>
            <p:nvPr/>
          </p:nvSpPr>
          <p:spPr bwMode="auto">
            <a:xfrm>
              <a:off x="6506530"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0" name="Text Box 13"/>
            <p:cNvSpPr txBox="1">
              <a:spLocks noChangeArrowheads="1"/>
            </p:cNvSpPr>
            <p:nvPr/>
          </p:nvSpPr>
          <p:spPr bwMode="auto">
            <a:xfrm>
              <a:off x="7487502"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1" name="Text Box 13"/>
            <p:cNvSpPr txBox="1">
              <a:spLocks noChangeArrowheads="1"/>
            </p:cNvSpPr>
            <p:nvPr/>
          </p:nvSpPr>
          <p:spPr bwMode="auto">
            <a:xfrm>
              <a:off x="8475246"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6" name="Group 41"/>
          <p:cNvGrpSpPr/>
          <p:nvPr/>
        </p:nvGrpSpPr>
        <p:grpSpPr>
          <a:xfrm>
            <a:off x="7442995" y="7348838"/>
            <a:ext cx="4978896" cy="584775"/>
            <a:chOff x="3886200" y="6205835"/>
            <a:chExt cx="4978896" cy="584775"/>
          </a:xfrm>
        </p:grpSpPr>
        <p:sp>
          <p:nvSpPr>
            <p:cNvPr id="23" name="Text Box 13"/>
            <p:cNvSpPr txBox="1">
              <a:spLocks noChangeArrowheads="1"/>
            </p:cNvSpPr>
            <p:nvPr/>
          </p:nvSpPr>
          <p:spPr bwMode="auto">
            <a:xfrm>
              <a:off x="3886200" y="6205835"/>
              <a:ext cx="1005403"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High</a:t>
              </a:r>
            </a:p>
          </p:txBody>
        </p:sp>
        <p:sp>
          <p:nvSpPr>
            <p:cNvPr id="37" name="Text Box 13"/>
            <p:cNvSpPr txBox="1">
              <a:spLocks noChangeArrowheads="1"/>
            </p:cNvSpPr>
            <p:nvPr/>
          </p:nvSpPr>
          <p:spPr bwMode="auto">
            <a:xfrm>
              <a:off x="7477659" y="62058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8" name="Text Box 13"/>
            <p:cNvSpPr txBox="1">
              <a:spLocks noChangeArrowheads="1"/>
            </p:cNvSpPr>
            <p:nvPr/>
          </p:nvSpPr>
          <p:spPr bwMode="auto">
            <a:xfrm>
              <a:off x="8475246" y="62058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13" name="Group 12">
            <a:extLst>
              <a:ext uri="{FF2B5EF4-FFF2-40B4-BE49-F238E27FC236}">
                <a16:creationId xmlns:a16="http://schemas.microsoft.com/office/drawing/2014/main" id="{86514157-4C7F-DB4D-85D7-D3D66BBD1372}"/>
              </a:ext>
            </a:extLst>
          </p:cNvPr>
          <p:cNvGrpSpPr/>
          <p:nvPr/>
        </p:nvGrpSpPr>
        <p:grpSpPr>
          <a:xfrm>
            <a:off x="8270730" y="4373880"/>
            <a:ext cx="2575003" cy="1509653"/>
            <a:chOff x="4713935" y="3230880"/>
            <a:chExt cx="2575003" cy="1509653"/>
          </a:xfrm>
        </p:grpSpPr>
        <p:grpSp>
          <p:nvGrpSpPr>
            <p:cNvPr id="45" name="Group 71"/>
            <p:cNvGrpSpPr/>
            <p:nvPr/>
          </p:nvGrpSpPr>
          <p:grpSpPr>
            <a:xfrm>
              <a:off x="5509040" y="3230880"/>
              <a:ext cx="914400" cy="274320"/>
              <a:chOff x="817563" y="3173413"/>
              <a:chExt cx="2136775" cy="533400"/>
            </a:xfrm>
          </p:grpSpPr>
          <p:sp>
            <p:nvSpPr>
              <p:cNvPr id="46"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sp>
            <p:nvSpPr>
              <p:cNvPr id="47"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grpSp>
        <p:sp>
          <p:nvSpPr>
            <p:cNvPr id="41" name="Text Box 36"/>
            <p:cNvSpPr txBox="1">
              <a:spLocks noChangeArrowheads="1"/>
            </p:cNvSpPr>
            <p:nvPr/>
          </p:nvSpPr>
          <p:spPr bwMode="auto">
            <a:xfrm>
              <a:off x="4713935" y="3500735"/>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grpSp>
          <p:nvGrpSpPr>
            <p:cNvPr id="76" name="Group 75"/>
            <p:cNvGrpSpPr/>
            <p:nvPr/>
          </p:nvGrpSpPr>
          <p:grpSpPr>
            <a:xfrm>
              <a:off x="4997238" y="3992880"/>
              <a:ext cx="699230" cy="747653"/>
              <a:chOff x="6879598" y="3992880"/>
              <a:chExt cx="699230" cy="747653"/>
            </a:xfrm>
          </p:grpSpPr>
          <p:sp>
            <p:nvSpPr>
              <p:cNvPr id="52" name="Text Box 37"/>
              <p:cNvSpPr txBox="1">
                <a:spLocks noChangeArrowheads="1"/>
              </p:cNvSpPr>
              <p:nvPr/>
            </p:nvSpPr>
            <p:spPr bwMode="auto">
              <a:xfrm>
                <a:off x="6879598" y="4186535"/>
                <a:ext cx="69923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*/i/</a:t>
                </a:r>
              </a:p>
            </p:txBody>
          </p:sp>
          <p:cxnSp>
            <p:nvCxnSpPr>
              <p:cNvPr id="53" name="Straight Connector 52"/>
              <p:cNvCxnSpPr/>
              <p:nvPr/>
            </p:nvCxnSpPr>
            <p:spPr bwMode="auto">
              <a:xfrm rot="5400000">
                <a:off x="7130152" y="413004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2" name="Text Box 36"/>
            <p:cNvSpPr txBox="1">
              <a:spLocks noChangeArrowheads="1"/>
            </p:cNvSpPr>
            <p:nvPr/>
          </p:nvSpPr>
          <p:spPr bwMode="auto">
            <a:xfrm>
              <a:off x="5970949" y="3500735"/>
              <a:ext cx="1317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grpSp>
          <p:nvGrpSpPr>
            <p:cNvPr id="77" name="Group 76"/>
            <p:cNvGrpSpPr/>
            <p:nvPr/>
          </p:nvGrpSpPr>
          <p:grpSpPr>
            <a:xfrm>
              <a:off x="6184773" y="3992880"/>
              <a:ext cx="763349" cy="747653"/>
              <a:chOff x="8067133" y="3992880"/>
              <a:chExt cx="763349" cy="747653"/>
            </a:xfrm>
          </p:grpSpPr>
          <p:sp>
            <p:nvSpPr>
              <p:cNvPr id="55" name="Text Box 37"/>
              <p:cNvSpPr txBox="1">
                <a:spLocks noChangeArrowheads="1"/>
              </p:cNvSpPr>
              <p:nvPr/>
            </p:nvSpPr>
            <p:spPr bwMode="auto">
              <a:xfrm>
                <a:off x="8067133" y="4186535"/>
                <a:ext cx="76334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e</a:t>
                </a:r>
                <a:r>
                  <a:rPr lang="en-US" sz="3000" dirty="0">
                    <a:latin typeface="Times New Roman"/>
                    <a:cs typeface="Times New Roman"/>
                  </a:rPr>
                  <a:t>/</a:t>
                </a:r>
              </a:p>
            </p:txBody>
          </p:sp>
          <p:cxnSp>
            <p:nvCxnSpPr>
              <p:cNvPr id="56" name="Straight Connector 55"/>
              <p:cNvCxnSpPr/>
              <p:nvPr/>
            </p:nvCxnSpPr>
            <p:spPr bwMode="auto">
              <a:xfrm rot="5400000">
                <a:off x="8375146" y="413004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2" name="Group 11">
            <a:extLst>
              <a:ext uri="{FF2B5EF4-FFF2-40B4-BE49-F238E27FC236}">
                <a16:creationId xmlns:a16="http://schemas.microsoft.com/office/drawing/2014/main" id="{F515A85A-FA22-8A4C-B4E6-6B1204E3F2FD}"/>
              </a:ext>
            </a:extLst>
          </p:cNvPr>
          <p:cNvGrpSpPr/>
          <p:nvPr/>
        </p:nvGrpSpPr>
        <p:grpSpPr>
          <a:xfrm>
            <a:off x="8788102" y="3596640"/>
            <a:ext cx="3276491" cy="1601093"/>
            <a:chOff x="5231307" y="2453640"/>
            <a:chExt cx="3276491" cy="1601093"/>
          </a:xfrm>
        </p:grpSpPr>
        <p:sp>
          <p:nvSpPr>
            <p:cNvPr id="40" name="Text Box 36"/>
            <p:cNvSpPr txBox="1">
              <a:spLocks noChangeArrowheads="1"/>
            </p:cNvSpPr>
            <p:nvPr/>
          </p:nvSpPr>
          <p:spPr bwMode="auto">
            <a:xfrm>
              <a:off x="5231307" y="2738735"/>
              <a:ext cx="140615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[+front]</a:t>
              </a:r>
            </a:p>
          </p:txBody>
        </p:sp>
        <p:grpSp>
          <p:nvGrpSpPr>
            <p:cNvPr id="48" name="Group 77"/>
            <p:cNvGrpSpPr/>
            <p:nvPr/>
          </p:nvGrpSpPr>
          <p:grpSpPr>
            <a:xfrm>
              <a:off x="6019800" y="2453640"/>
              <a:ext cx="1828798" cy="365760"/>
              <a:chOff x="817563" y="3173413"/>
              <a:chExt cx="2136775" cy="533400"/>
            </a:xfrm>
          </p:grpSpPr>
          <p:sp>
            <p:nvSpPr>
              <p:cNvPr id="49"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sp>
            <p:nvSpPr>
              <p:cNvPr id="50"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grpSp>
        <p:grpSp>
          <p:nvGrpSpPr>
            <p:cNvPr id="7" name="Group 6">
              <a:extLst>
                <a:ext uri="{FF2B5EF4-FFF2-40B4-BE49-F238E27FC236}">
                  <a16:creationId xmlns:a16="http://schemas.microsoft.com/office/drawing/2014/main" id="{4398318A-121E-1544-94E9-4AD48DD74AFC}"/>
                </a:ext>
              </a:extLst>
            </p:cNvPr>
            <p:cNvGrpSpPr/>
            <p:nvPr/>
          </p:nvGrpSpPr>
          <p:grpSpPr>
            <a:xfrm>
              <a:off x="7125688" y="2738735"/>
              <a:ext cx="1382110" cy="1315998"/>
              <a:chOff x="5304862" y="2738735"/>
              <a:chExt cx="1382110" cy="1315998"/>
            </a:xfrm>
          </p:grpSpPr>
          <p:sp>
            <p:nvSpPr>
              <p:cNvPr id="39" name="Text Box 34"/>
              <p:cNvSpPr txBox="1">
                <a:spLocks noChangeArrowheads="1"/>
              </p:cNvSpPr>
              <p:nvPr/>
            </p:nvSpPr>
            <p:spPr bwMode="auto">
              <a:xfrm>
                <a:off x="5304862" y="2738735"/>
                <a:ext cx="13821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[–front]</a:t>
                </a:r>
              </a:p>
            </p:txBody>
          </p:sp>
          <p:grpSp>
            <p:nvGrpSpPr>
              <p:cNvPr id="75" name="Group 74"/>
              <p:cNvGrpSpPr/>
              <p:nvPr/>
            </p:nvGrpSpPr>
            <p:grpSpPr>
              <a:xfrm>
                <a:off x="5590310" y="3230880"/>
                <a:ext cx="784189" cy="823853"/>
                <a:chOff x="5590310" y="3230880"/>
                <a:chExt cx="784189" cy="823853"/>
              </a:xfrm>
            </p:grpSpPr>
            <p:sp>
              <p:nvSpPr>
                <p:cNvPr id="63" name="Text Box 37"/>
                <p:cNvSpPr txBox="1">
                  <a:spLocks noChangeArrowheads="1"/>
                </p:cNvSpPr>
                <p:nvPr/>
              </p:nvSpPr>
              <p:spPr bwMode="auto">
                <a:xfrm>
                  <a:off x="5590310" y="3500735"/>
                  <a:ext cx="7841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64" name="Straight Connector 63"/>
                <p:cNvCxnSpPr/>
                <p:nvPr/>
              </p:nvCxnSpPr>
              <p:spPr bwMode="auto">
                <a:xfrm rot="5400000">
                  <a:off x="5896044" y="336804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grpSp>
        <p:nvGrpSpPr>
          <p:cNvPr id="11" name="Group 10">
            <a:extLst>
              <a:ext uri="{FF2B5EF4-FFF2-40B4-BE49-F238E27FC236}">
                <a16:creationId xmlns:a16="http://schemas.microsoft.com/office/drawing/2014/main" id="{2D93D32C-0AA8-5F4B-9572-0A91657FABF1}"/>
              </a:ext>
            </a:extLst>
          </p:cNvPr>
          <p:cNvGrpSpPr/>
          <p:nvPr/>
        </p:nvGrpSpPr>
        <p:grpSpPr>
          <a:xfrm>
            <a:off x="7490523" y="2819400"/>
            <a:ext cx="3567667" cy="854333"/>
            <a:chOff x="3933728" y="1676400"/>
            <a:chExt cx="3567666" cy="854333"/>
          </a:xfrm>
        </p:grpSpPr>
        <p:sp>
          <p:nvSpPr>
            <p:cNvPr id="57" name="Text Box 13"/>
            <p:cNvSpPr txBox="1">
              <a:spLocks noChangeArrowheads="1"/>
            </p:cNvSpPr>
            <p:nvPr/>
          </p:nvSpPr>
          <p:spPr bwMode="auto">
            <a:xfrm>
              <a:off x="6290806" y="1976735"/>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grpSp>
          <p:nvGrpSpPr>
            <p:cNvPr id="65" name="Group 77"/>
            <p:cNvGrpSpPr/>
            <p:nvPr/>
          </p:nvGrpSpPr>
          <p:grpSpPr>
            <a:xfrm>
              <a:off x="4605445" y="1676400"/>
              <a:ext cx="2286000" cy="365760"/>
              <a:chOff x="817563" y="3173413"/>
              <a:chExt cx="2136775" cy="533400"/>
            </a:xfrm>
          </p:grpSpPr>
          <p:sp>
            <p:nvSpPr>
              <p:cNvPr id="66"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sp>
            <p:nvSpPr>
              <p:cNvPr id="67"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grpSp>
        <p:sp>
          <p:nvSpPr>
            <p:cNvPr id="68" name="Text Box 36"/>
            <p:cNvSpPr txBox="1">
              <a:spLocks noChangeArrowheads="1"/>
            </p:cNvSpPr>
            <p:nvPr/>
          </p:nvSpPr>
          <p:spPr bwMode="auto">
            <a:xfrm>
              <a:off x="3933728" y="1976735"/>
              <a:ext cx="1234632"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grpSp>
      <p:grpSp>
        <p:nvGrpSpPr>
          <p:cNvPr id="73" name="Group 72"/>
          <p:cNvGrpSpPr/>
          <p:nvPr/>
        </p:nvGrpSpPr>
        <p:grpSpPr>
          <a:xfrm>
            <a:off x="7659234" y="3596641"/>
            <a:ext cx="763349" cy="839094"/>
            <a:chOff x="4297591" y="2453639"/>
            <a:chExt cx="763348" cy="839094"/>
          </a:xfrm>
        </p:grpSpPr>
        <p:sp>
          <p:nvSpPr>
            <p:cNvPr id="70" name="Text Box 37"/>
            <p:cNvSpPr txBox="1">
              <a:spLocks noChangeArrowheads="1"/>
            </p:cNvSpPr>
            <p:nvPr/>
          </p:nvSpPr>
          <p:spPr bwMode="auto">
            <a:xfrm>
              <a:off x="4297591" y="2738735"/>
              <a:ext cx="76334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a:t>
              </a:r>
            </a:p>
          </p:txBody>
        </p:sp>
        <p:cxnSp>
          <p:nvCxnSpPr>
            <p:cNvPr id="71" name="Straight Connector 70"/>
            <p:cNvCxnSpPr/>
            <p:nvPr/>
          </p:nvCxnSpPr>
          <p:spPr bwMode="auto">
            <a:xfrm rot="5400000">
              <a:off x="4563320" y="2636518"/>
              <a:ext cx="3657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62827" name="Line 28"/>
          <p:cNvSpPr>
            <a:spLocks noChangeShapeType="1"/>
          </p:cNvSpPr>
          <p:nvPr/>
        </p:nvSpPr>
        <p:spPr bwMode="auto">
          <a:xfrm>
            <a:off x="7326893" y="5826127"/>
            <a:ext cx="5259600"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sp>
        <p:nvSpPr>
          <p:cNvPr id="89" name="Text Box 13"/>
          <p:cNvSpPr txBox="1">
            <a:spLocks noChangeArrowheads="1"/>
          </p:cNvSpPr>
          <p:nvPr/>
        </p:nvSpPr>
        <p:spPr bwMode="auto">
          <a:xfrm>
            <a:off x="8221633" y="2286002"/>
            <a:ext cx="411843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Times New Roman"/>
                <a:ea typeface="Doulos SIL" charset="-52"/>
                <a:cs typeface="Times New Roman"/>
              </a:rPr>
              <a:t>[low] &gt; [front] &gt; [high] </a:t>
            </a:r>
          </a:p>
        </p:txBody>
      </p:sp>
      <p:sp>
        <p:nvSpPr>
          <p:cNvPr id="59" name="Text Box 13">
            <a:extLst>
              <a:ext uri="{FF2B5EF4-FFF2-40B4-BE49-F238E27FC236}">
                <a16:creationId xmlns:a16="http://schemas.microsoft.com/office/drawing/2014/main" id="{F180D555-6561-2C41-BC16-FFABF360CA88}"/>
              </a:ext>
            </a:extLst>
          </p:cNvPr>
          <p:cNvSpPr txBox="1">
            <a:spLocks noChangeArrowheads="1"/>
          </p:cNvSpPr>
          <p:nvPr/>
        </p:nvSpPr>
        <p:spPr bwMode="auto">
          <a:xfrm>
            <a:off x="7442996" y="6880426"/>
            <a:ext cx="107273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Front</a:t>
            </a:r>
          </a:p>
        </p:txBody>
      </p:sp>
      <p:sp>
        <p:nvSpPr>
          <p:cNvPr id="60" name="Text Box 13">
            <a:extLst>
              <a:ext uri="{FF2B5EF4-FFF2-40B4-BE49-F238E27FC236}">
                <a16:creationId xmlns:a16="http://schemas.microsoft.com/office/drawing/2014/main" id="{F94FEF6E-9A08-674E-94B0-C6A7D20C1DFC}"/>
              </a:ext>
            </a:extLst>
          </p:cNvPr>
          <p:cNvSpPr txBox="1">
            <a:spLocks noChangeArrowheads="1"/>
          </p:cNvSpPr>
          <p:nvPr/>
        </p:nvSpPr>
        <p:spPr bwMode="auto">
          <a:xfrm>
            <a:off x="10053481" y="6880426"/>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61" name="Text Box 13">
            <a:extLst>
              <a:ext uri="{FF2B5EF4-FFF2-40B4-BE49-F238E27FC236}">
                <a16:creationId xmlns:a16="http://schemas.microsoft.com/office/drawing/2014/main" id="{C97EAC65-82E2-6C49-841A-8FE4738E0C21}"/>
              </a:ext>
            </a:extLst>
          </p:cNvPr>
          <p:cNvSpPr txBox="1">
            <a:spLocks noChangeArrowheads="1"/>
          </p:cNvSpPr>
          <p:nvPr/>
        </p:nvSpPr>
        <p:spPr bwMode="auto">
          <a:xfrm>
            <a:off x="11044296" y="6880426"/>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74" name="Text Box 13">
            <a:extLst>
              <a:ext uri="{FF2B5EF4-FFF2-40B4-BE49-F238E27FC236}">
                <a16:creationId xmlns:a16="http://schemas.microsoft.com/office/drawing/2014/main" id="{10D2AF4F-5A03-5149-83DC-5C884376A51A}"/>
              </a:ext>
            </a:extLst>
          </p:cNvPr>
          <p:cNvSpPr txBox="1">
            <a:spLocks noChangeArrowheads="1"/>
          </p:cNvSpPr>
          <p:nvPr/>
        </p:nvSpPr>
        <p:spPr bwMode="auto">
          <a:xfrm>
            <a:off x="12032040" y="6880426"/>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79" name="Text Box 4">
            <a:extLst>
              <a:ext uri="{FF2B5EF4-FFF2-40B4-BE49-F238E27FC236}">
                <a16:creationId xmlns:a16="http://schemas.microsoft.com/office/drawing/2014/main" id="{5EAD37A7-7D6F-414F-B70F-D5A14AEFADAA}"/>
              </a:ext>
            </a:extLst>
          </p:cNvPr>
          <p:cNvSpPr txBox="1">
            <a:spLocks noChangeArrowheads="1"/>
          </p:cNvSpPr>
          <p:nvPr/>
        </p:nvSpPr>
        <p:spPr bwMode="auto">
          <a:xfrm>
            <a:off x="1166400" y="4478427"/>
            <a:ext cx="576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rPr>
              <a:t>All the active features are contrastive, as per the Contrastivist Hypothesis.</a:t>
            </a:r>
          </a:p>
        </p:txBody>
      </p:sp>
      <p:sp>
        <p:nvSpPr>
          <p:cNvPr id="80" name="Text Box 4">
            <a:extLst>
              <a:ext uri="{FF2B5EF4-FFF2-40B4-BE49-F238E27FC236}">
                <a16:creationId xmlns:a16="http://schemas.microsoft.com/office/drawing/2014/main" id="{2D9F4989-1053-8A45-B3BD-28FE74105C94}"/>
              </a:ext>
            </a:extLst>
          </p:cNvPr>
          <p:cNvSpPr txBox="1">
            <a:spLocks noChangeArrowheads="1"/>
          </p:cNvSpPr>
          <p:nvPr/>
        </p:nvSpPr>
        <p:spPr bwMode="auto">
          <a:xfrm>
            <a:off x="1166400" y="6182305"/>
            <a:ext cx="5760000" cy="2062103"/>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rPr>
              <a:t>Moreover, this analysis </a:t>
            </a:r>
            <a:r>
              <a:rPr lang="en-US" sz="3200" dirty="0">
                <a:solidFill>
                  <a:srgbClr val="C00000"/>
                </a:solidFill>
                <a:latin typeface="Cambria"/>
              </a:rPr>
              <a:t>explains</a:t>
            </a:r>
            <a:r>
              <a:rPr lang="en-US" sz="3200" dirty="0">
                <a:latin typeface="Cambria"/>
              </a:rPr>
              <a:t> why certain vowels participate in certain processes and others do not. </a:t>
            </a:r>
          </a:p>
        </p:txBody>
      </p:sp>
      <p:sp>
        <p:nvSpPr>
          <p:cNvPr id="62" name="Slide Number Placeholder 8">
            <a:extLst>
              <a:ext uri="{FF2B5EF4-FFF2-40B4-BE49-F238E27FC236}">
                <a16:creationId xmlns:a16="http://schemas.microsoft.com/office/drawing/2014/main" id="{6903D3D8-0A90-A147-8873-CEC0065568E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106</a:t>
            </a:fld>
            <a:endParaRPr lang="en-US" sz="1600" dirty="0"/>
          </a:p>
        </p:txBody>
      </p:sp>
    </p:spTree>
    <p:extLst>
      <p:ext uri="{BB962C8B-B14F-4D97-AF65-F5344CB8AC3E}">
        <p14:creationId xmlns:p14="http://schemas.microsoft.com/office/powerpoint/2010/main" val="711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1000"/>
                                        <p:tgtEl>
                                          <p:spTgt spid="7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up)">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up)">
                                      <p:cBhvr>
                                        <p:cTn id="2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7328694" y="5826128"/>
            <a:ext cx="5257800" cy="2057398"/>
          </a:xfrm>
          <a:prstGeom prst="rect">
            <a:avLst/>
          </a:prstGeom>
          <a:solidFill>
            <a:srgbClr val="FFFFA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72" name="Rectangle 71"/>
          <p:cNvSpPr/>
          <p:nvPr/>
        </p:nvSpPr>
        <p:spPr bwMode="auto">
          <a:xfrm>
            <a:off x="7328693" y="2286000"/>
            <a:ext cx="5257800" cy="3544824"/>
          </a:xfrm>
          <a:prstGeom prst="rect">
            <a:avLst/>
          </a:prstGeom>
          <a:solidFill>
            <a:schemeClr val="bg1"/>
          </a:solidFill>
          <a:ln w="9525" cap="flat" cmpd="sng" algn="ctr">
            <a:solidFill>
              <a:schemeClr val="tx1"/>
            </a:solidFill>
            <a:prstDash val="solid"/>
            <a:round/>
            <a:headEnd type="none" w="med" len="med"/>
            <a:tailEnd type="none" w="med" len="med"/>
          </a:ln>
          <a:effectLst/>
        </p:spPr>
      </p:sp>
      <p:sp>
        <p:nvSpPr>
          <p:cNvPr id="162821" name="Text Box 5"/>
          <p:cNvSpPr txBox="1">
            <a:spLocks noChangeArrowheads="1"/>
          </p:cNvSpPr>
          <p:nvPr/>
        </p:nvSpPr>
        <p:spPr bwMode="auto">
          <a:xfrm>
            <a:off x="1166400" y="1440000"/>
            <a:ext cx="7173759"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feature hierarchy</a:t>
            </a:r>
          </a:p>
        </p:txBody>
      </p:sp>
      <p:sp>
        <p:nvSpPr>
          <p:cNvPr id="9" name="Text Box 4"/>
          <p:cNvSpPr txBox="1">
            <a:spLocks noChangeArrowheads="1"/>
          </p:cNvSpPr>
          <p:nvPr/>
        </p:nvSpPr>
        <p:spPr bwMode="auto">
          <a:xfrm>
            <a:off x="1166400" y="2936604"/>
            <a:ext cx="576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Notice that the feature [round] plays no role in the contrastive phonology at this point.</a:t>
            </a:r>
            <a:endParaRPr lang="en-US" sz="3200" noProof="1">
              <a:latin typeface="Cambria" panose="02040503050406030204" pitchFamily="18" charset="0"/>
              <a:ea typeface="Palatino" charset="0"/>
              <a:cs typeface="Palatino" charset="0"/>
            </a:endParaRPr>
          </a:p>
        </p:txBody>
      </p:sp>
      <p:cxnSp>
        <p:nvCxnSpPr>
          <p:cNvPr id="20" name="Straight Arrow Connector 19"/>
          <p:cNvCxnSpPr/>
          <p:nvPr/>
        </p:nvCxnSpPr>
        <p:spPr bwMode="auto">
          <a:xfrm rot="5400000">
            <a:off x="4539774" y="5074921"/>
            <a:ext cx="5577838" cy="0"/>
          </a:xfrm>
          <a:prstGeom prst="straightConnector1">
            <a:avLst/>
          </a:prstGeom>
          <a:solidFill>
            <a:schemeClr val="accent1"/>
          </a:solidFill>
          <a:ln w="19050" cap="flat" cmpd="sng" algn="ctr">
            <a:solidFill>
              <a:srgbClr val="FF0000"/>
            </a:solidFill>
            <a:prstDash val="solid"/>
            <a:round/>
            <a:headEnd type="none" w="med" len="med"/>
            <a:tailEnd type="none" w="med" len="med"/>
          </a:ln>
          <a:effectLst/>
        </p:spPr>
      </p:cxnSp>
      <p:grpSp>
        <p:nvGrpSpPr>
          <p:cNvPr id="3" name="Group 38"/>
          <p:cNvGrpSpPr/>
          <p:nvPr/>
        </p:nvGrpSpPr>
        <p:grpSpPr>
          <a:xfrm>
            <a:off x="8827673" y="5943603"/>
            <a:ext cx="3772763" cy="584775"/>
            <a:chOff x="5270877" y="4800600"/>
            <a:chExt cx="3772763" cy="584775"/>
          </a:xfrm>
        </p:grpSpPr>
        <p:sp>
          <p:nvSpPr>
            <p:cNvPr id="24" name="Text Box 13"/>
            <p:cNvSpPr txBox="1">
              <a:spLocks noChangeArrowheads="1"/>
            </p:cNvSpPr>
            <p:nvPr/>
          </p:nvSpPr>
          <p:spPr bwMode="auto">
            <a:xfrm>
              <a:off x="5270877"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a:t>
              </a:r>
            </a:p>
          </p:txBody>
        </p:sp>
        <p:sp>
          <p:nvSpPr>
            <p:cNvPr id="25" name="Text Box 13"/>
            <p:cNvSpPr txBox="1">
              <a:spLocks noChangeArrowheads="1"/>
            </p:cNvSpPr>
            <p:nvPr/>
          </p:nvSpPr>
          <p:spPr bwMode="auto">
            <a:xfrm>
              <a:off x="6270258" y="4800600"/>
              <a:ext cx="822661"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u</a:t>
              </a:r>
              <a:r>
                <a:rPr lang="en-US" sz="3200" dirty="0">
                  <a:solidFill>
                    <a:srgbClr val="000090"/>
                  </a:solidFill>
                  <a:latin typeface="Times New Roman"/>
                  <a:ea typeface="Doulos SIL" charset="-52"/>
                  <a:cs typeface="Times New Roman"/>
                </a:rPr>
                <a:t>/</a:t>
              </a:r>
            </a:p>
          </p:txBody>
        </p:sp>
        <p:sp>
          <p:nvSpPr>
            <p:cNvPr id="26" name="Text Box 13"/>
            <p:cNvSpPr txBox="1">
              <a:spLocks noChangeArrowheads="1"/>
            </p:cNvSpPr>
            <p:nvPr/>
          </p:nvSpPr>
          <p:spPr bwMode="auto">
            <a:xfrm>
              <a:off x="7295287" y="4800600"/>
              <a:ext cx="73129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*/i/</a:t>
              </a:r>
            </a:p>
          </p:txBody>
        </p:sp>
        <p:sp>
          <p:nvSpPr>
            <p:cNvPr id="27" name="Text Box 13"/>
            <p:cNvSpPr txBox="1">
              <a:spLocks noChangeArrowheads="1"/>
            </p:cNvSpPr>
            <p:nvPr/>
          </p:nvSpPr>
          <p:spPr bwMode="auto">
            <a:xfrm>
              <a:off x="8243421"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e</a:t>
              </a:r>
              <a:r>
                <a:rPr lang="en-US" sz="3200" dirty="0">
                  <a:solidFill>
                    <a:srgbClr val="000090"/>
                  </a:solidFill>
                  <a:latin typeface="Times New Roman"/>
                  <a:ea typeface="Doulos SIL" charset="-52"/>
                  <a:cs typeface="Times New Roman"/>
                </a:rPr>
                <a:t>/</a:t>
              </a:r>
            </a:p>
          </p:txBody>
        </p:sp>
      </p:grpSp>
      <p:grpSp>
        <p:nvGrpSpPr>
          <p:cNvPr id="4" name="Group 39"/>
          <p:cNvGrpSpPr/>
          <p:nvPr/>
        </p:nvGrpSpPr>
        <p:grpSpPr>
          <a:xfrm>
            <a:off x="7442995" y="6412015"/>
            <a:ext cx="4978896" cy="584775"/>
            <a:chOff x="3886200" y="5334000"/>
            <a:chExt cx="4978896" cy="584775"/>
          </a:xfrm>
        </p:grpSpPr>
        <p:sp>
          <p:nvSpPr>
            <p:cNvPr id="21" name="Text Box 13"/>
            <p:cNvSpPr txBox="1">
              <a:spLocks noChangeArrowheads="1"/>
            </p:cNvSpPr>
            <p:nvPr/>
          </p:nvSpPr>
          <p:spPr bwMode="auto">
            <a:xfrm>
              <a:off x="3886200" y="5334000"/>
              <a:ext cx="93647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Low</a:t>
              </a:r>
            </a:p>
          </p:txBody>
        </p:sp>
        <p:sp>
          <p:nvSpPr>
            <p:cNvPr id="28" name="Text Box 13"/>
            <p:cNvSpPr txBox="1">
              <a:spLocks noChangeArrowheads="1"/>
            </p:cNvSpPr>
            <p:nvPr/>
          </p:nvSpPr>
          <p:spPr bwMode="auto">
            <a:xfrm>
              <a:off x="5471059" y="5334000"/>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29" name="Text Box 13"/>
            <p:cNvSpPr txBox="1">
              <a:spLocks noChangeArrowheads="1"/>
            </p:cNvSpPr>
            <p:nvPr/>
          </p:nvSpPr>
          <p:spPr bwMode="auto">
            <a:xfrm>
              <a:off x="6506530"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0" name="Text Box 13"/>
            <p:cNvSpPr txBox="1">
              <a:spLocks noChangeArrowheads="1"/>
            </p:cNvSpPr>
            <p:nvPr/>
          </p:nvSpPr>
          <p:spPr bwMode="auto">
            <a:xfrm>
              <a:off x="7487502"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1" name="Text Box 13"/>
            <p:cNvSpPr txBox="1">
              <a:spLocks noChangeArrowheads="1"/>
            </p:cNvSpPr>
            <p:nvPr/>
          </p:nvSpPr>
          <p:spPr bwMode="auto">
            <a:xfrm>
              <a:off x="8475246"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6" name="Group 41"/>
          <p:cNvGrpSpPr/>
          <p:nvPr/>
        </p:nvGrpSpPr>
        <p:grpSpPr>
          <a:xfrm>
            <a:off x="7442995" y="7348838"/>
            <a:ext cx="4978896" cy="584775"/>
            <a:chOff x="3886200" y="6205835"/>
            <a:chExt cx="4978896" cy="584775"/>
          </a:xfrm>
        </p:grpSpPr>
        <p:sp>
          <p:nvSpPr>
            <p:cNvPr id="23" name="Text Box 13"/>
            <p:cNvSpPr txBox="1">
              <a:spLocks noChangeArrowheads="1"/>
            </p:cNvSpPr>
            <p:nvPr/>
          </p:nvSpPr>
          <p:spPr bwMode="auto">
            <a:xfrm>
              <a:off x="3886200" y="6205835"/>
              <a:ext cx="1005403"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High</a:t>
              </a:r>
            </a:p>
          </p:txBody>
        </p:sp>
        <p:sp>
          <p:nvSpPr>
            <p:cNvPr id="37" name="Text Box 13"/>
            <p:cNvSpPr txBox="1">
              <a:spLocks noChangeArrowheads="1"/>
            </p:cNvSpPr>
            <p:nvPr/>
          </p:nvSpPr>
          <p:spPr bwMode="auto">
            <a:xfrm>
              <a:off x="7477659" y="62058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8" name="Text Box 13"/>
            <p:cNvSpPr txBox="1">
              <a:spLocks noChangeArrowheads="1"/>
            </p:cNvSpPr>
            <p:nvPr/>
          </p:nvSpPr>
          <p:spPr bwMode="auto">
            <a:xfrm>
              <a:off x="8475246" y="62058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13" name="Group 12">
            <a:extLst>
              <a:ext uri="{FF2B5EF4-FFF2-40B4-BE49-F238E27FC236}">
                <a16:creationId xmlns:a16="http://schemas.microsoft.com/office/drawing/2014/main" id="{86514157-4C7F-DB4D-85D7-D3D66BBD1372}"/>
              </a:ext>
            </a:extLst>
          </p:cNvPr>
          <p:cNvGrpSpPr/>
          <p:nvPr/>
        </p:nvGrpSpPr>
        <p:grpSpPr>
          <a:xfrm>
            <a:off x="8270730" y="4373880"/>
            <a:ext cx="2575003" cy="1509653"/>
            <a:chOff x="4713935" y="3230880"/>
            <a:chExt cx="2575003" cy="1509653"/>
          </a:xfrm>
        </p:grpSpPr>
        <p:grpSp>
          <p:nvGrpSpPr>
            <p:cNvPr id="45" name="Group 71"/>
            <p:cNvGrpSpPr/>
            <p:nvPr/>
          </p:nvGrpSpPr>
          <p:grpSpPr>
            <a:xfrm>
              <a:off x="5509040" y="3230880"/>
              <a:ext cx="914400" cy="274320"/>
              <a:chOff x="817563" y="3173413"/>
              <a:chExt cx="2136775" cy="533400"/>
            </a:xfrm>
          </p:grpSpPr>
          <p:sp>
            <p:nvSpPr>
              <p:cNvPr id="46"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sp>
            <p:nvSpPr>
              <p:cNvPr id="47"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grpSp>
        <p:sp>
          <p:nvSpPr>
            <p:cNvPr id="41" name="Text Box 36"/>
            <p:cNvSpPr txBox="1">
              <a:spLocks noChangeArrowheads="1"/>
            </p:cNvSpPr>
            <p:nvPr/>
          </p:nvSpPr>
          <p:spPr bwMode="auto">
            <a:xfrm>
              <a:off x="4713935" y="3500735"/>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grpSp>
          <p:nvGrpSpPr>
            <p:cNvPr id="76" name="Group 75"/>
            <p:cNvGrpSpPr/>
            <p:nvPr/>
          </p:nvGrpSpPr>
          <p:grpSpPr>
            <a:xfrm>
              <a:off x="4997238" y="3992880"/>
              <a:ext cx="699230" cy="747653"/>
              <a:chOff x="6879598" y="3992880"/>
              <a:chExt cx="699230" cy="747653"/>
            </a:xfrm>
          </p:grpSpPr>
          <p:sp>
            <p:nvSpPr>
              <p:cNvPr id="52" name="Text Box 37"/>
              <p:cNvSpPr txBox="1">
                <a:spLocks noChangeArrowheads="1"/>
              </p:cNvSpPr>
              <p:nvPr/>
            </p:nvSpPr>
            <p:spPr bwMode="auto">
              <a:xfrm>
                <a:off x="6879598" y="4186535"/>
                <a:ext cx="69923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*/i/</a:t>
                </a:r>
              </a:p>
            </p:txBody>
          </p:sp>
          <p:cxnSp>
            <p:nvCxnSpPr>
              <p:cNvPr id="53" name="Straight Connector 52"/>
              <p:cNvCxnSpPr/>
              <p:nvPr/>
            </p:nvCxnSpPr>
            <p:spPr bwMode="auto">
              <a:xfrm rot="5400000">
                <a:off x="7130152" y="413004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2" name="Text Box 36"/>
            <p:cNvSpPr txBox="1">
              <a:spLocks noChangeArrowheads="1"/>
            </p:cNvSpPr>
            <p:nvPr/>
          </p:nvSpPr>
          <p:spPr bwMode="auto">
            <a:xfrm>
              <a:off x="5970949" y="3500735"/>
              <a:ext cx="1317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grpSp>
          <p:nvGrpSpPr>
            <p:cNvPr id="77" name="Group 76"/>
            <p:cNvGrpSpPr/>
            <p:nvPr/>
          </p:nvGrpSpPr>
          <p:grpSpPr>
            <a:xfrm>
              <a:off x="6184773" y="3992880"/>
              <a:ext cx="763349" cy="747653"/>
              <a:chOff x="8067133" y="3992880"/>
              <a:chExt cx="763349" cy="747653"/>
            </a:xfrm>
          </p:grpSpPr>
          <p:sp>
            <p:nvSpPr>
              <p:cNvPr id="55" name="Text Box 37"/>
              <p:cNvSpPr txBox="1">
                <a:spLocks noChangeArrowheads="1"/>
              </p:cNvSpPr>
              <p:nvPr/>
            </p:nvSpPr>
            <p:spPr bwMode="auto">
              <a:xfrm>
                <a:off x="8067133" y="4186535"/>
                <a:ext cx="76334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e</a:t>
                </a:r>
                <a:r>
                  <a:rPr lang="en-US" sz="3000" dirty="0">
                    <a:latin typeface="Times New Roman"/>
                    <a:cs typeface="Times New Roman"/>
                  </a:rPr>
                  <a:t>/</a:t>
                </a:r>
              </a:p>
            </p:txBody>
          </p:sp>
          <p:cxnSp>
            <p:nvCxnSpPr>
              <p:cNvPr id="56" name="Straight Connector 55"/>
              <p:cNvCxnSpPr/>
              <p:nvPr/>
            </p:nvCxnSpPr>
            <p:spPr bwMode="auto">
              <a:xfrm rot="5400000">
                <a:off x="8375146" y="413004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2" name="Group 11">
            <a:extLst>
              <a:ext uri="{FF2B5EF4-FFF2-40B4-BE49-F238E27FC236}">
                <a16:creationId xmlns:a16="http://schemas.microsoft.com/office/drawing/2014/main" id="{F515A85A-FA22-8A4C-B4E6-6B1204E3F2FD}"/>
              </a:ext>
            </a:extLst>
          </p:cNvPr>
          <p:cNvGrpSpPr/>
          <p:nvPr/>
        </p:nvGrpSpPr>
        <p:grpSpPr>
          <a:xfrm>
            <a:off x="8788102" y="3596640"/>
            <a:ext cx="3276491" cy="1601093"/>
            <a:chOff x="5231307" y="2453640"/>
            <a:chExt cx="3276491" cy="1601093"/>
          </a:xfrm>
        </p:grpSpPr>
        <p:sp>
          <p:nvSpPr>
            <p:cNvPr id="40" name="Text Box 36"/>
            <p:cNvSpPr txBox="1">
              <a:spLocks noChangeArrowheads="1"/>
            </p:cNvSpPr>
            <p:nvPr/>
          </p:nvSpPr>
          <p:spPr bwMode="auto">
            <a:xfrm>
              <a:off x="5231307" y="2738735"/>
              <a:ext cx="140615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[+front]</a:t>
              </a:r>
            </a:p>
          </p:txBody>
        </p:sp>
        <p:grpSp>
          <p:nvGrpSpPr>
            <p:cNvPr id="48" name="Group 77"/>
            <p:cNvGrpSpPr/>
            <p:nvPr/>
          </p:nvGrpSpPr>
          <p:grpSpPr>
            <a:xfrm>
              <a:off x="6019800" y="2453640"/>
              <a:ext cx="1828798" cy="365760"/>
              <a:chOff x="817563" y="3173413"/>
              <a:chExt cx="2136775" cy="533400"/>
            </a:xfrm>
          </p:grpSpPr>
          <p:sp>
            <p:nvSpPr>
              <p:cNvPr id="49"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sp>
            <p:nvSpPr>
              <p:cNvPr id="50"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grpSp>
        <p:grpSp>
          <p:nvGrpSpPr>
            <p:cNvPr id="7" name="Group 6">
              <a:extLst>
                <a:ext uri="{FF2B5EF4-FFF2-40B4-BE49-F238E27FC236}">
                  <a16:creationId xmlns:a16="http://schemas.microsoft.com/office/drawing/2014/main" id="{4398318A-121E-1544-94E9-4AD48DD74AFC}"/>
                </a:ext>
              </a:extLst>
            </p:cNvPr>
            <p:cNvGrpSpPr/>
            <p:nvPr/>
          </p:nvGrpSpPr>
          <p:grpSpPr>
            <a:xfrm>
              <a:off x="7125688" y="2738735"/>
              <a:ext cx="1382110" cy="1315998"/>
              <a:chOff x="5304862" y="2738735"/>
              <a:chExt cx="1382110" cy="1315998"/>
            </a:xfrm>
          </p:grpSpPr>
          <p:sp>
            <p:nvSpPr>
              <p:cNvPr id="39" name="Text Box 34"/>
              <p:cNvSpPr txBox="1">
                <a:spLocks noChangeArrowheads="1"/>
              </p:cNvSpPr>
              <p:nvPr/>
            </p:nvSpPr>
            <p:spPr bwMode="auto">
              <a:xfrm>
                <a:off x="5304862" y="2738735"/>
                <a:ext cx="13821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[–front]</a:t>
                </a:r>
              </a:p>
            </p:txBody>
          </p:sp>
          <p:grpSp>
            <p:nvGrpSpPr>
              <p:cNvPr id="75" name="Group 74"/>
              <p:cNvGrpSpPr/>
              <p:nvPr/>
            </p:nvGrpSpPr>
            <p:grpSpPr>
              <a:xfrm>
                <a:off x="5590310" y="3230880"/>
                <a:ext cx="784189" cy="823853"/>
                <a:chOff x="5590310" y="3230880"/>
                <a:chExt cx="784189" cy="823853"/>
              </a:xfrm>
            </p:grpSpPr>
            <p:sp>
              <p:nvSpPr>
                <p:cNvPr id="63" name="Text Box 37"/>
                <p:cNvSpPr txBox="1">
                  <a:spLocks noChangeArrowheads="1"/>
                </p:cNvSpPr>
                <p:nvPr/>
              </p:nvSpPr>
              <p:spPr bwMode="auto">
                <a:xfrm>
                  <a:off x="5590310" y="3500735"/>
                  <a:ext cx="7841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64" name="Straight Connector 63"/>
                <p:cNvCxnSpPr/>
                <p:nvPr/>
              </p:nvCxnSpPr>
              <p:spPr bwMode="auto">
                <a:xfrm rot="5400000">
                  <a:off x="5896044" y="336804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grpSp>
        <p:nvGrpSpPr>
          <p:cNvPr id="11" name="Group 10">
            <a:extLst>
              <a:ext uri="{FF2B5EF4-FFF2-40B4-BE49-F238E27FC236}">
                <a16:creationId xmlns:a16="http://schemas.microsoft.com/office/drawing/2014/main" id="{2D93D32C-0AA8-5F4B-9572-0A91657FABF1}"/>
              </a:ext>
            </a:extLst>
          </p:cNvPr>
          <p:cNvGrpSpPr/>
          <p:nvPr/>
        </p:nvGrpSpPr>
        <p:grpSpPr>
          <a:xfrm>
            <a:off x="7490523" y="2819400"/>
            <a:ext cx="3567667" cy="854333"/>
            <a:chOff x="3933728" y="1676400"/>
            <a:chExt cx="3567666" cy="854333"/>
          </a:xfrm>
        </p:grpSpPr>
        <p:sp>
          <p:nvSpPr>
            <p:cNvPr id="57" name="Text Box 13"/>
            <p:cNvSpPr txBox="1">
              <a:spLocks noChangeArrowheads="1"/>
            </p:cNvSpPr>
            <p:nvPr/>
          </p:nvSpPr>
          <p:spPr bwMode="auto">
            <a:xfrm>
              <a:off x="6290806" y="1976735"/>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grpSp>
          <p:nvGrpSpPr>
            <p:cNvPr id="65" name="Group 77"/>
            <p:cNvGrpSpPr/>
            <p:nvPr/>
          </p:nvGrpSpPr>
          <p:grpSpPr>
            <a:xfrm>
              <a:off x="4605445" y="1676400"/>
              <a:ext cx="2286000" cy="365760"/>
              <a:chOff x="817563" y="3173413"/>
              <a:chExt cx="2136775" cy="533400"/>
            </a:xfrm>
          </p:grpSpPr>
          <p:sp>
            <p:nvSpPr>
              <p:cNvPr id="66"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sp>
            <p:nvSpPr>
              <p:cNvPr id="67"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grpSp>
        <p:sp>
          <p:nvSpPr>
            <p:cNvPr id="68" name="Text Box 36"/>
            <p:cNvSpPr txBox="1">
              <a:spLocks noChangeArrowheads="1"/>
            </p:cNvSpPr>
            <p:nvPr/>
          </p:nvSpPr>
          <p:spPr bwMode="auto">
            <a:xfrm>
              <a:off x="3933728" y="1976735"/>
              <a:ext cx="1234632"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grpSp>
      <p:grpSp>
        <p:nvGrpSpPr>
          <p:cNvPr id="73" name="Group 72"/>
          <p:cNvGrpSpPr/>
          <p:nvPr/>
        </p:nvGrpSpPr>
        <p:grpSpPr>
          <a:xfrm>
            <a:off x="7659234" y="3596641"/>
            <a:ext cx="763349" cy="839094"/>
            <a:chOff x="4297591" y="2453639"/>
            <a:chExt cx="763348" cy="839094"/>
          </a:xfrm>
        </p:grpSpPr>
        <p:sp>
          <p:nvSpPr>
            <p:cNvPr id="70" name="Text Box 37"/>
            <p:cNvSpPr txBox="1">
              <a:spLocks noChangeArrowheads="1"/>
            </p:cNvSpPr>
            <p:nvPr/>
          </p:nvSpPr>
          <p:spPr bwMode="auto">
            <a:xfrm>
              <a:off x="4297591" y="2738735"/>
              <a:ext cx="76334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a:t>
              </a:r>
            </a:p>
          </p:txBody>
        </p:sp>
        <p:cxnSp>
          <p:nvCxnSpPr>
            <p:cNvPr id="71" name="Straight Connector 70"/>
            <p:cNvCxnSpPr/>
            <p:nvPr/>
          </p:nvCxnSpPr>
          <p:spPr bwMode="auto">
            <a:xfrm rot="5400000">
              <a:off x="4563320" y="2636518"/>
              <a:ext cx="3657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62827" name="Line 28"/>
          <p:cNvSpPr>
            <a:spLocks noChangeShapeType="1"/>
          </p:cNvSpPr>
          <p:nvPr/>
        </p:nvSpPr>
        <p:spPr bwMode="auto">
          <a:xfrm>
            <a:off x="7326893" y="5826127"/>
            <a:ext cx="5259600" cy="0"/>
          </a:xfrm>
          <a:prstGeom prst="line">
            <a:avLst/>
          </a:prstGeom>
          <a:noFill/>
          <a:ln w="9525">
            <a:solidFill>
              <a:srgbClr val="FF0000"/>
            </a:solidFill>
            <a:round/>
            <a:headEnd/>
            <a:tailEnd/>
          </a:ln>
        </p:spPr>
        <p:txBody>
          <a:bodyPr wrap="none" anchor="ctr">
            <a:prstTxWarp prst="textNoShape">
              <a:avLst/>
            </a:prstTxWarp>
          </a:bodyPr>
          <a:lstStyle/>
          <a:p>
            <a:endParaRPr lang="en-US" sz="3000"/>
          </a:p>
        </p:txBody>
      </p:sp>
      <p:sp>
        <p:nvSpPr>
          <p:cNvPr id="89" name="Text Box 13"/>
          <p:cNvSpPr txBox="1">
            <a:spLocks noChangeArrowheads="1"/>
          </p:cNvSpPr>
          <p:nvPr/>
        </p:nvSpPr>
        <p:spPr bwMode="auto">
          <a:xfrm>
            <a:off x="8221633" y="2286002"/>
            <a:ext cx="411843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Times New Roman"/>
                <a:ea typeface="Doulos SIL" charset="-52"/>
                <a:cs typeface="Times New Roman"/>
              </a:rPr>
              <a:t>[low] &gt; [front] &gt; [high] </a:t>
            </a:r>
          </a:p>
        </p:txBody>
      </p:sp>
      <p:sp>
        <p:nvSpPr>
          <p:cNvPr id="59" name="Text Box 13">
            <a:extLst>
              <a:ext uri="{FF2B5EF4-FFF2-40B4-BE49-F238E27FC236}">
                <a16:creationId xmlns:a16="http://schemas.microsoft.com/office/drawing/2014/main" id="{F180D555-6561-2C41-BC16-FFABF360CA88}"/>
              </a:ext>
            </a:extLst>
          </p:cNvPr>
          <p:cNvSpPr txBox="1">
            <a:spLocks noChangeArrowheads="1"/>
          </p:cNvSpPr>
          <p:nvPr/>
        </p:nvSpPr>
        <p:spPr bwMode="auto">
          <a:xfrm>
            <a:off x="7442996" y="6880426"/>
            <a:ext cx="107273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Front</a:t>
            </a:r>
          </a:p>
        </p:txBody>
      </p:sp>
      <p:sp>
        <p:nvSpPr>
          <p:cNvPr id="60" name="Text Box 13">
            <a:extLst>
              <a:ext uri="{FF2B5EF4-FFF2-40B4-BE49-F238E27FC236}">
                <a16:creationId xmlns:a16="http://schemas.microsoft.com/office/drawing/2014/main" id="{F94FEF6E-9A08-674E-94B0-C6A7D20C1DFC}"/>
              </a:ext>
            </a:extLst>
          </p:cNvPr>
          <p:cNvSpPr txBox="1">
            <a:spLocks noChangeArrowheads="1"/>
          </p:cNvSpPr>
          <p:nvPr/>
        </p:nvSpPr>
        <p:spPr bwMode="auto">
          <a:xfrm>
            <a:off x="10053481" y="6880426"/>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61" name="Text Box 13">
            <a:extLst>
              <a:ext uri="{FF2B5EF4-FFF2-40B4-BE49-F238E27FC236}">
                <a16:creationId xmlns:a16="http://schemas.microsoft.com/office/drawing/2014/main" id="{C97EAC65-82E2-6C49-841A-8FE4738E0C21}"/>
              </a:ext>
            </a:extLst>
          </p:cNvPr>
          <p:cNvSpPr txBox="1">
            <a:spLocks noChangeArrowheads="1"/>
          </p:cNvSpPr>
          <p:nvPr/>
        </p:nvSpPr>
        <p:spPr bwMode="auto">
          <a:xfrm>
            <a:off x="11044296" y="6880426"/>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74" name="Text Box 13">
            <a:extLst>
              <a:ext uri="{FF2B5EF4-FFF2-40B4-BE49-F238E27FC236}">
                <a16:creationId xmlns:a16="http://schemas.microsoft.com/office/drawing/2014/main" id="{10D2AF4F-5A03-5149-83DC-5C884376A51A}"/>
              </a:ext>
            </a:extLst>
          </p:cNvPr>
          <p:cNvSpPr txBox="1">
            <a:spLocks noChangeArrowheads="1"/>
          </p:cNvSpPr>
          <p:nvPr/>
        </p:nvSpPr>
        <p:spPr bwMode="auto">
          <a:xfrm>
            <a:off x="12032040" y="6880426"/>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79" name="Text Box 4">
            <a:extLst>
              <a:ext uri="{FF2B5EF4-FFF2-40B4-BE49-F238E27FC236}">
                <a16:creationId xmlns:a16="http://schemas.microsoft.com/office/drawing/2014/main" id="{5EAD37A7-7D6F-414F-B70F-D5A14AEFADAA}"/>
              </a:ext>
            </a:extLst>
          </p:cNvPr>
          <p:cNvSpPr txBox="1">
            <a:spLocks noChangeArrowheads="1"/>
          </p:cNvSpPr>
          <p:nvPr/>
        </p:nvSpPr>
        <p:spPr bwMode="auto">
          <a:xfrm>
            <a:off x="1166400" y="5294982"/>
            <a:ext cx="576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rPr>
              <a:t>This aspect of the analysis will soon become very significant! </a:t>
            </a:r>
          </a:p>
        </p:txBody>
      </p:sp>
      <p:sp>
        <p:nvSpPr>
          <p:cNvPr id="62" name="Slide Number Placeholder 8">
            <a:extLst>
              <a:ext uri="{FF2B5EF4-FFF2-40B4-BE49-F238E27FC236}">
                <a16:creationId xmlns:a16="http://schemas.microsoft.com/office/drawing/2014/main" id="{6903D3D8-0A90-A147-8873-CEC0065568E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107</a:t>
            </a:fld>
            <a:endParaRPr lang="en-US" sz="1600" dirty="0"/>
          </a:p>
        </p:txBody>
      </p:sp>
    </p:spTree>
    <p:extLst>
      <p:ext uri="{BB962C8B-B14F-4D97-AF65-F5344CB8AC3E}">
        <p14:creationId xmlns:p14="http://schemas.microsoft.com/office/powerpoint/2010/main" val="274465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5368" name="Slide Number Placeholder 8"/>
          <p:cNvSpPr>
            <a:spLocks noGrp="1"/>
          </p:cNvSpPr>
          <p:nvPr>
            <p:ph type="sldNum" sz="quarter" idx="12"/>
          </p:nvPr>
        </p:nvSpPr>
        <p:spPr>
          <a:xfrm>
            <a:off x="10338594" y="7543800"/>
            <a:ext cx="1905000" cy="457200"/>
          </a:xfrm>
          <a:noFill/>
        </p:spPr>
        <p:txBody>
          <a:bodyPr/>
          <a:lstStyle/>
          <a:p>
            <a:fld id="{C5AAEB70-4C7A-8842-9CD6-23D6BDE1BEB6}" type="slidenum">
              <a:rPr lang="en-US" smtClean="0"/>
              <a:pPr/>
              <a:t>108</a:t>
            </a:fld>
            <a:endParaRPr lang="en-US" dirty="0"/>
          </a:p>
        </p:txBody>
      </p:sp>
      <p:sp>
        <p:nvSpPr>
          <p:cNvPr id="10" name="Text Box 5"/>
          <p:cNvSpPr txBox="1">
            <a:spLocks noChangeArrowheads="1"/>
          </p:cNvSpPr>
          <p:nvPr/>
        </p:nvSpPr>
        <p:spPr bwMode="auto">
          <a:xfrm>
            <a:off x="4753484" y="4558932"/>
            <a:ext cx="5081840" cy="1826141"/>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latin typeface="Optima"/>
                <a:cs typeface="Optima"/>
              </a:rPr>
              <a:t>Part II: A Theory of Contrast</a:t>
            </a:r>
          </a:p>
          <a:p>
            <a:pPr>
              <a:spcBef>
                <a:spcPts val="960"/>
              </a:spcBef>
            </a:pPr>
            <a:r>
              <a:rPr lang="en-US" sz="3200" dirty="0">
                <a:solidFill>
                  <a:srgbClr val="C00000"/>
                </a:solidFill>
                <a:latin typeface="Optima"/>
                <a:cs typeface="Optima"/>
              </a:rPr>
              <a:t>5. Diachronic Phonology:</a:t>
            </a:r>
          </a:p>
          <a:p>
            <a:pPr>
              <a:spcBef>
                <a:spcPts val="960"/>
              </a:spcBef>
            </a:pPr>
            <a:r>
              <a:rPr lang="en-US" sz="3200" dirty="0">
                <a:solidFill>
                  <a:srgbClr val="C00000"/>
                </a:solidFill>
                <a:latin typeface="Optima"/>
                <a:cs typeface="Optima"/>
              </a:rPr>
              <a:t>West Germanic </a:t>
            </a:r>
            <a:r>
              <a:rPr lang="en-US" sz="3200" i="1" dirty="0" err="1">
                <a:solidFill>
                  <a:srgbClr val="C00000"/>
                </a:solidFill>
                <a:latin typeface="Optima"/>
                <a:cs typeface="Optima"/>
              </a:rPr>
              <a:t>i</a:t>
            </a:r>
            <a:r>
              <a:rPr lang="en-US" sz="3200" dirty="0">
                <a:solidFill>
                  <a:srgbClr val="C00000"/>
                </a:solidFill>
                <a:latin typeface="Optima"/>
                <a:cs typeface="Optima"/>
              </a:rPr>
              <a:t>-Umlaut</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78659E4B-9D4A-AF49-98B5-9D05EC5B44B9}"/>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cxnSp>
        <p:nvCxnSpPr>
          <p:cNvPr id="21" name="Straight Connector 20">
            <a:extLst>
              <a:ext uri="{FF2B5EF4-FFF2-40B4-BE49-F238E27FC236}">
                <a16:creationId xmlns:a16="http://schemas.microsoft.com/office/drawing/2014/main" id="{A1193C36-13A5-F945-B7DA-CDF2CEBADA88}"/>
              </a:ext>
            </a:extLst>
          </p:cNvPr>
          <p:cNvCxnSpPr>
            <a:cxnSpLocks/>
          </p:cNvCxnSpPr>
          <p:nvPr/>
        </p:nvCxnSpPr>
        <p:spPr bwMode="auto">
          <a:xfrm>
            <a:off x="9928994" y="6516216"/>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2" name="Rounded Rectangle 21">
            <a:extLst>
              <a:ext uri="{FF2B5EF4-FFF2-40B4-BE49-F238E27FC236}">
                <a16:creationId xmlns:a16="http://schemas.microsoft.com/office/drawing/2014/main" id="{4DB76A41-9301-2741-ADAD-A442A10A0854}"/>
              </a:ext>
            </a:extLst>
          </p:cNvPr>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0"/>
              </a:spcAft>
            </a:pPr>
            <a:r>
              <a:rPr lang="en-US" sz="1400" dirty="0">
                <a:solidFill>
                  <a:srgbClr val="000000"/>
                </a:solidFill>
                <a:latin typeface="Calibri" panose="020F0502020204030204" pitchFamily="34" charset="0"/>
                <a:cs typeface="Calibri" panose="020F0502020204030204" pitchFamily="34" charset="0"/>
              </a:rPr>
              <a:t>Introduction</a:t>
            </a:r>
          </a:p>
          <a:p>
            <a:pPr algn="l">
              <a:spcBef>
                <a:spcPts val="1200"/>
              </a:spcBef>
              <a:spcAft>
                <a:spcPts val="0"/>
              </a:spcAft>
            </a:pPr>
            <a:r>
              <a:rPr lang="en-US" sz="1400" dirty="0">
                <a:solidFill>
                  <a:srgbClr val="000000"/>
                </a:solidFill>
                <a:latin typeface="Calibri" panose="020F0502020204030204" pitchFamily="34" charset="0"/>
                <a:cs typeface="Calibri" panose="020F0502020204030204" pitchFamily="34" charset="0"/>
              </a:rPr>
              <a:t>Part I</a:t>
            </a:r>
          </a:p>
          <a:p>
            <a:pPr algn="l">
              <a:spcBef>
                <a:spcPts val="1200"/>
              </a:spcBef>
              <a:spcAft>
                <a:spcPts val="600"/>
              </a:spcAft>
            </a:pPr>
            <a:r>
              <a:rPr lang="en-US" sz="1400" dirty="0">
                <a:latin typeface="Calibri" panose="020F0502020204030204" pitchFamily="34" charset="0"/>
                <a:cs typeface="Calibri" panose="020F0502020204030204" pitchFamily="34" charset="0"/>
              </a:rPr>
              <a:t>Part II</a:t>
            </a:r>
          </a:p>
          <a:p>
            <a:pPr algn="l">
              <a:spcBef>
                <a:spcPts val="0"/>
              </a:spcBef>
              <a:spcAft>
                <a:spcPts val="600"/>
              </a:spcAft>
            </a:pPr>
            <a:r>
              <a:rPr lang="en-US" sz="1400" dirty="0">
                <a:latin typeface="Calibri" panose="020F0502020204030204" pitchFamily="34" charset="0"/>
                <a:cs typeface="Calibri" panose="020F0502020204030204" pitchFamily="34" charset="0"/>
              </a:rPr>
              <a:t>1. CHT Main Tenets</a:t>
            </a:r>
          </a:p>
          <a:p>
            <a:pPr algn="l">
              <a:spcBef>
                <a:spcPts val="0"/>
              </a:spcBef>
              <a:spcAft>
                <a:spcPts val="600"/>
              </a:spcAft>
            </a:pPr>
            <a:r>
              <a:rPr lang="en-US" sz="1400" dirty="0">
                <a:latin typeface="Calibri" panose="020F0502020204030204" pitchFamily="34" charset="0"/>
                <a:cs typeface="Calibri" panose="020F0502020204030204" pitchFamily="34" charset="0"/>
              </a:rPr>
              <a:t>2. Features in CHT</a:t>
            </a:r>
          </a:p>
          <a:p>
            <a:pPr algn="l">
              <a:spcBef>
                <a:spcPts val="0"/>
              </a:spcBef>
              <a:spcAft>
                <a:spcPts val="0"/>
              </a:spcAft>
            </a:pPr>
            <a:r>
              <a:rPr lang="en-US" sz="1400" dirty="0">
                <a:latin typeface="Calibri" panose="020F0502020204030204" pitchFamily="34" charset="0"/>
                <a:cs typeface="Calibri" panose="020F0502020204030204" pitchFamily="34" charset="0"/>
              </a:rPr>
              <a:t>3. Acquisition: BP</a:t>
            </a:r>
          </a:p>
          <a:p>
            <a:pPr algn="l">
              <a:spcBef>
                <a:spcPts val="0"/>
              </a:spcBef>
              <a:spcAft>
                <a:spcPts val="600"/>
              </a:spcAft>
            </a:pPr>
            <a:r>
              <a:rPr lang="en-US" sz="1400" dirty="0">
                <a:latin typeface="Calibri" panose="020F0502020204030204" pitchFamily="34" charset="0"/>
                <a:cs typeface="Calibri" panose="020F0502020204030204" pitchFamily="34" charset="0"/>
              </a:rPr>
              <a:t>      vowel system </a:t>
            </a:r>
          </a:p>
          <a:p>
            <a:pPr algn="l">
              <a:spcBef>
                <a:spcPts val="0"/>
              </a:spcBef>
              <a:spcAft>
                <a:spcPts val="0"/>
              </a:spcAft>
            </a:pPr>
            <a:r>
              <a:rPr lang="en-US" sz="1400" dirty="0">
                <a:latin typeface="Calibri" panose="020F0502020204030204" pitchFamily="34" charset="0"/>
                <a:cs typeface="Calibri" panose="020F0502020204030204" pitchFamily="34" charset="0"/>
              </a:rPr>
              <a:t>4. Synchrony:</a:t>
            </a:r>
          </a:p>
          <a:p>
            <a:pPr algn="l">
              <a:spcBef>
                <a:spcPts val="0"/>
              </a:spcBef>
              <a:spcAft>
                <a:spcPts val="600"/>
              </a:spcAft>
            </a:pP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PGmc</a:t>
            </a:r>
            <a:r>
              <a:rPr lang="en-US" sz="1400" dirty="0">
                <a:latin typeface="Calibri" panose="020F0502020204030204" pitchFamily="34" charset="0"/>
                <a:cs typeface="Calibri" panose="020F0502020204030204" pitchFamily="34" charset="0"/>
              </a:rPr>
              <a:t>. Vowels </a:t>
            </a:r>
          </a:p>
          <a:p>
            <a:pPr algn="l">
              <a:spcBef>
                <a:spcPts val="0"/>
              </a:spcBef>
              <a:spcAft>
                <a:spcPts val="0"/>
              </a:spcAft>
            </a:pPr>
            <a:r>
              <a:rPr lang="en-US" sz="1400" b="1" u="sng" dirty="0">
                <a:solidFill>
                  <a:srgbClr val="C00000"/>
                </a:solidFill>
                <a:latin typeface="Calibri" panose="020F0502020204030204" pitchFamily="34" charset="0"/>
                <a:cs typeface="Calibri" panose="020F0502020204030204" pitchFamily="34" charset="0"/>
              </a:rPr>
              <a:t>5. Diachrony: West</a:t>
            </a:r>
          </a:p>
          <a:p>
            <a:pPr algn="l">
              <a:spcBef>
                <a:spcPts val="0"/>
              </a:spcBef>
              <a:spcAft>
                <a:spcPts val="0"/>
              </a:spcAft>
            </a:pPr>
            <a:r>
              <a:rPr lang="en-US" sz="1400" b="1" dirty="0">
                <a:solidFill>
                  <a:srgbClr val="C00000"/>
                </a:solidFill>
                <a:latin typeface="Calibri" panose="020F0502020204030204" pitchFamily="34" charset="0"/>
                <a:cs typeface="Calibri" panose="020F0502020204030204" pitchFamily="34" charset="0"/>
              </a:rPr>
              <a:t>     </a:t>
            </a:r>
            <a:r>
              <a:rPr lang="en-US" sz="1400" b="1" u="sng" dirty="0" err="1">
                <a:solidFill>
                  <a:srgbClr val="C00000"/>
                </a:solidFill>
                <a:latin typeface="Calibri" panose="020F0502020204030204" pitchFamily="34" charset="0"/>
                <a:cs typeface="Calibri" panose="020F0502020204030204" pitchFamily="34" charset="0"/>
              </a:rPr>
              <a:t>Gmc</a:t>
            </a:r>
            <a:r>
              <a:rPr lang="en-US" sz="1400" b="1" u="sng" dirty="0">
                <a:solidFill>
                  <a:srgbClr val="C00000"/>
                </a:solidFill>
                <a:latin typeface="Calibri" panose="020F0502020204030204" pitchFamily="34" charset="0"/>
                <a:cs typeface="Calibri" panose="020F0502020204030204" pitchFamily="34" charset="0"/>
              </a:rPr>
              <a:t>. </a:t>
            </a:r>
            <a:r>
              <a:rPr lang="en-US" sz="1400" b="1" i="1" u="sng" dirty="0" err="1">
                <a:solidFill>
                  <a:srgbClr val="C00000"/>
                </a:solidFill>
                <a:latin typeface="Calibri" panose="020F0502020204030204" pitchFamily="34" charset="0"/>
                <a:cs typeface="Calibri" panose="020F0502020204030204" pitchFamily="34" charset="0"/>
              </a:rPr>
              <a:t>i</a:t>
            </a:r>
            <a:r>
              <a:rPr lang="en-US" sz="1400" b="1" u="sng" dirty="0">
                <a:solidFill>
                  <a:srgbClr val="C00000"/>
                </a:solidFill>
                <a:latin typeface="Calibri" panose="020F0502020204030204" pitchFamily="34" charset="0"/>
                <a:cs typeface="Calibri" panose="020F0502020204030204" pitchFamily="34" charset="0"/>
              </a:rPr>
              <a:t>-Umlaut</a:t>
            </a:r>
          </a:p>
          <a:p>
            <a:pPr algn="l">
              <a:spcBef>
                <a:spcPts val="1200"/>
              </a:spcBef>
              <a:spcAft>
                <a:spcPts val="0"/>
              </a:spcAft>
            </a:pPr>
            <a:r>
              <a:rPr lang="en-US" sz="1400" dirty="0">
                <a:latin typeface="Calibri" panose="020F0502020204030204" pitchFamily="34" charset="0"/>
                <a:cs typeface="Calibri" panose="020F0502020204030204" pitchFamily="34" charset="0"/>
              </a:rPr>
              <a:t>Conclusions</a:t>
            </a:r>
          </a:p>
        </p:txBody>
      </p:sp>
      <p:sp>
        <p:nvSpPr>
          <p:cNvPr id="23" name="Slide Number Placeholder 8">
            <a:extLst>
              <a:ext uri="{FF2B5EF4-FFF2-40B4-BE49-F238E27FC236}">
                <a16:creationId xmlns:a16="http://schemas.microsoft.com/office/drawing/2014/main" id="{41581A9A-DFAA-6140-85F1-C401127B1F22}"/>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108</a:t>
            </a:fld>
            <a:endParaRPr lang="en-US" sz="1600" dirty="0"/>
          </a:p>
        </p:txBody>
      </p:sp>
      <p:sp>
        <p:nvSpPr>
          <p:cNvPr id="24" name="Text Box 5">
            <a:extLst>
              <a:ext uri="{FF2B5EF4-FFF2-40B4-BE49-F238E27FC236}">
                <a16:creationId xmlns:a16="http://schemas.microsoft.com/office/drawing/2014/main" id="{06953A63-5FAE-504A-8687-1ECF44F6EB3F}"/>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5" name="Picture 24">
            <a:extLst>
              <a:ext uri="{FF2B5EF4-FFF2-40B4-BE49-F238E27FC236}">
                <a16:creationId xmlns:a16="http://schemas.microsoft.com/office/drawing/2014/main" id="{9F5A7877-425F-E046-A754-29A055D0E10A}"/>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3795938260"/>
      </p:ext>
    </p:extLst>
  </p:cSld>
  <p:clrMapOvr>
    <a:masterClrMapping/>
  </p:clrMapOvr>
  <p:transition>
    <p:diamond/>
  </p:transition>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4" name="Shape 3304"/>
          <p:cNvSpPr/>
          <p:nvPr/>
        </p:nvSpPr>
        <p:spPr>
          <a:xfrm>
            <a:off x="1166400" y="4800506"/>
            <a:ext cx="14400000" cy="3308598"/>
          </a:xfrm>
          <a:prstGeom prst="rect">
            <a:avLst/>
          </a:prstGeom>
          <a:solidFill>
            <a:srgbClr val="FFFFFF"/>
          </a:solidFill>
          <a:ln>
            <a:solidFill/>
            <a:miter/>
          </a:ln>
          <a:extLst>
            <a:ext uri="{C572A759-6A51-4108-AA02-DFA0A04FC94B}">
              <ma14:wrappingTextBoxFlag xmlns="" xmlns:ma14="http://schemas.microsoft.com/office/mac/drawingml/2011/main" val="1"/>
            </a:ext>
          </a:extLst>
        </p:spPr>
        <p:txBody>
          <a:bodyPr lIns="108000" tIns="91440" rIns="108000" bIns="91440">
            <a:spAutoFit/>
          </a:bodyPr>
          <a:lstStyle>
            <a:lvl1pPr algn="l">
              <a:spcBef>
                <a:spcPts val="1200"/>
              </a:spcBef>
              <a:defRPr sz="2000">
                <a:latin typeface="Palatino"/>
                <a:ea typeface="Palatino"/>
                <a:cs typeface="Palatino"/>
                <a:sym typeface="Palatino"/>
              </a:defRPr>
            </a:lvl1pPr>
          </a:lstStyle>
          <a:p>
            <a:pPr algn="ctr">
              <a:spcAft>
                <a:spcPts val="0"/>
              </a:spcAft>
              <a:defRPr sz="1800"/>
            </a:pPr>
            <a:r>
              <a:rPr lang="en-CA" sz="3200" dirty="0">
                <a:solidFill>
                  <a:srgbClr val="C00000"/>
                </a:solidFill>
                <a:latin typeface="Cambria" panose="02040503050406030204" pitchFamily="18" charset="0"/>
              </a:rPr>
              <a:t>Diachronic studies</a:t>
            </a:r>
            <a:r>
              <a:rPr sz="3200" dirty="0">
                <a:solidFill>
                  <a:srgbClr val="C00000"/>
                </a:solidFill>
                <a:latin typeface="Cambria" panose="02040503050406030204" pitchFamily="18" charset="0"/>
              </a:rPr>
              <a:t> </a:t>
            </a:r>
            <a:r>
              <a:rPr lang="en-CA" sz="3200" dirty="0">
                <a:solidFill>
                  <a:srgbClr val="C00000"/>
                </a:solidFill>
                <a:latin typeface="Cambria" panose="02040503050406030204" pitchFamily="18" charset="0"/>
              </a:rPr>
              <a:t>using contrastive feature hierarchies </a:t>
            </a:r>
            <a:r>
              <a:rPr sz="3200" dirty="0">
                <a:solidFill>
                  <a:srgbClr val="C00000"/>
                </a:solidFill>
                <a:latin typeface="Cambria" panose="02040503050406030204" pitchFamily="18" charset="0"/>
              </a:rPr>
              <a:t>include:</a:t>
            </a:r>
            <a:r>
              <a:rPr sz="3200" dirty="0">
                <a:latin typeface="Cambria" panose="02040503050406030204" pitchFamily="18" charset="0"/>
              </a:rPr>
              <a:t> </a:t>
            </a:r>
            <a:endParaRPr lang="en-CA" sz="3200" dirty="0">
              <a:latin typeface="Cambria" panose="02040503050406030204" pitchFamily="18" charset="0"/>
            </a:endParaRPr>
          </a:p>
          <a:p>
            <a:pPr algn="just">
              <a:spcBef>
                <a:spcPts val="1800"/>
              </a:spcBef>
              <a:defRPr sz="1800"/>
            </a:pPr>
            <a:r>
              <a:rPr sz="2600" dirty="0">
                <a:latin typeface="Cambria" panose="02040503050406030204" pitchFamily="18" charset="0"/>
              </a:rPr>
              <a:t>Zhang (1996) and Dresher </a:t>
            </a:r>
            <a:r>
              <a:rPr lang="en-CA" sz="2600" dirty="0">
                <a:latin typeface="Cambria" panose="02040503050406030204" pitchFamily="18" charset="0"/>
              </a:rPr>
              <a:t>&amp;</a:t>
            </a:r>
            <a:r>
              <a:rPr sz="2600" dirty="0">
                <a:latin typeface="Cambria" panose="02040503050406030204" pitchFamily="18" charset="0"/>
              </a:rPr>
              <a:t> Zhang (2005) on Manchu; Barrie (2003) on Cantonese; </a:t>
            </a:r>
            <a:r>
              <a:rPr sz="2600" dirty="0" err="1">
                <a:latin typeface="Cambria" panose="02040503050406030204" pitchFamily="18" charset="0"/>
              </a:rPr>
              <a:t>Rohany</a:t>
            </a:r>
            <a:r>
              <a:rPr sz="2600" dirty="0">
                <a:latin typeface="Cambria" panose="02040503050406030204" pitchFamily="18" charset="0"/>
              </a:rPr>
              <a:t> Rahbar (2008) on Persian; Dresher (2009: 215–225) on East Slavic; </a:t>
            </a:r>
            <a:r>
              <a:rPr lang="en-CA" sz="2600" dirty="0">
                <a:latin typeface="Cambria" panose="02040503050406030204" pitchFamily="18" charset="0"/>
              </a:rPr>
              <a:t>Ko (2010, 2011, 2018) on Korean, Mongolic, and </a:t>
            </a:r>
            <a:r>
              <a:rPr lang="en-CA" sz="2600" dirty="0" err="1">
                <a:latin typeface="Cambria" panose="02040503050406030204" pitchFamily="18" charset="0"/>
              </a:rPr>
              <a:t>Tungusic</a:t>
            </a:r>
            <a:r>
              <a:rPr lang="en-CA" sz="2600" dirty="0">
                <a:latin typeface="Cambria" panose="02040503050406030204" pitchFamily="18" charset="0"/>
              </a:rPr>
              <a:t>; </a:t>
            </a:r>
            <a:r>
              <a:rPr sz="2600" dirty="0">
                <a:latin typeface="Cambria" panose="02040503050406030204" pitchFamily="18" charset="0"/>
              </a:rPr>
              <a:t>Compton &amp; Dresher (2011) on Inuit; Gardner (2012), Roeder &amp; Gardner (2013), and Purnell &amp; </a:t>
            </a:r>
            <a:r>
              <a:rPr sz="2600" dirty="0" err="1">
                <a:latin typeface="Cambria" panose="02040503050406030204" pitchFamily="18" charset="0"/>
              </a:rPr>
              <a:t>Raimy</a:t>
            </a:r>
            <a:r>
              <a:rPr sz="2600" dirty="0">
                <a:latin typeface="Cambria" panose="02040503050406030204" pitchFamily="18" charset="0"/>
              </a:rPr>
              <a:t> (2013) on North American English vowel shifts</a:t>
            </a:r>
            <a:r>
              <a:rPr lang="en-CA" sz="2600" dirty="0">
                <a:latin typeface="Cambria" panose="02040503050406030204" pitchFamily="18" charset="0"/>
              </a:rPr>
              <a:t>;</a:t>
            </a:r>
            <a:r>
              <a:rPr sz="2600" dirty="0">
                <a:latin typeface="Cambria" panose="02040503050406030204" pitchFamily="18" charset="0"/>
              </a:rPr>
              <a:t> Harvey (2012) on Ob-Ugric (Khanty and Mansi)</a:t>
            </a:r>
            <a:r>
              <a:rPr lang="en-CA" sz="2600" dirty="0">
                <a:latin typeface="Cambria" panose="02040503050406030204" pitchFamily="18" charset="0"/>
              </a:rPr>
              <a:t>;</a:t>
            </a:r>
            <a:r>
              <a:rPr sz="2600" dirty="0">
                <a:latin typeface="Cambria" panose="02040503050406030204" pitchFamily="18" charset="0"/>
              </a:rPr>
              <a:t> Oxford (2012, 2015) on Algonquian</a:t>
            </a:r>
            <a:r>
              <a:rPr lang="en-CA" sz="2600" dirty="0">
                <a:latin typeface="Cambria" panose="02040503050406030204" pitchFamily="18" charset="0"/>
              </a:rPr>
              <a:t>; </a:t>
            </a:r>
            <a:r>
              <a:rPr lang="en-CA" sz="2600" dirty="0" err="1">
                <a:latin typeface="Cambria" panose="02040503050406030204" pitchFamily="18" charset="0"/>
              </a:rPr>
              <a:t>Voeltzel</a:t>
            </a:r>
            <a:r>
              <a:rPr lang="en-CA" sz="2600" dirty="0">
                <a:latin typeface="Cambria" panose="02040503050406030204" pitchFamily="18" charset="0"/>
              </a:rPr>
              <a:t> (2016), </a:t>
            </a:r>
            <a:r>
              <a:rPr lang="en-CA" sz="2600" dirty="0" err="1">
                <a:latin typeface="Cambria" panose="02040503050406030204" pitchFamily="18" charset="0"/>
              </a:rPr>
              <a:t>Schalin</a:t>
            </a:r>
            <a:r>
              <a:rPr lang="en-CA" sz="2600" dirty="0">
                <a:latin typeface="Cambria" panose="02040503050406030204" pitchFamily="18" charset="0"/>
              </a:rPr>
              <a:t> (2017), and </a:t>
            </a:r>
            <a:r>
              <a:rPr lang="en-CA" sz="2600" dirty="0" err="1">
                <a:latin typeface="Cambria" panose="02040503050406030204" pitchFamily="18" charset="0"/>
              </a:rPr>
              <a:t>Sandstedt</a:t>
            </a:r>
            <a:r>
              <a:rPr lang="en-CA" sz="2600" dirty="0">
                <a:latin typeface="Cambria" panose="02040503050406030204" pitchFamily="18" charset="0"/>
              </a:rPr>
              <a:t> (2018) on Scandinavian; and </a:t>
            </a:r>
            <a:r>
              <a:rPr lang="en-CA" sz="2600" dirty="0" err="1">
                <a:latin typeface="Cambria" panose="02040503050406030204" pitchFamily="18" charset="0"/>
              </a:rPr>
              <a:t>Krekoski</a:t>
            </a:r>
            <a:r>
              <a:rPr lang="en-CA" sz="2600" dirty="0">
                <a:latin typeface="Cambria" panose="02040503050406030204" pitchFamily="18" charset="0"/>
              </a:rPr>
              <a:t> (2017) on Chinese tonal systems. </a:t>
            </a:r>
            <a:endParaRPr sz="2600" dirty="0">
              <a:latin typeface="Cambria" panose="02040503050406030204" pitchFamily="18" charset="0"/>
            </a:endParaRPr>
          </a:p>
        </p:txBody>
      </p:sp>
      <p:sp>
        <p:nvSpPr>
          <p:cNvPr id="3305" name="Shape 3305"/>
          <p:cNvSpPr/>
          <p:nvPr/>
        </p:nvSpPr>
        <p:spPr>
          <a:xfrm>
            <a:off x="1166400" y="2478095"/>
            <a:ext cx="14400000"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1400"/>
              </a:spcBef>
              <a:defRPr>
                <a:latin typeface="Palatino"/>
                <a:ea typeface="Palatino"/>
                <a:cs typeface="Palatino"/>
                <a:sym typeface="Palatino"/>
              </a:defRPr>
            </a:lvl1pPr>
          </a:lstStyle>
          <a:p>
            <a:pPr lvl="0">
              <a:defRPr sz="1800"/>
            </a:pPr>
            <a:r>
              <a:rPr lang="en-CA" sz="3200" dirty="0">
                <a:latin typeface="Cambria" panose="02040503050406030204" pitchFamily="18" charset="0"/>
              </a:rPr>
              <a:t>Contrastive hierarchies</a:t>
            </a:r>
            <a:r>
              <a:rPr sz="3200" dirty="0">
                <a:latin typeface="Cambria" panose="02040503050406030204" pitchFamily="18" charset="0"/>
              </a:rPr>
              <a:t> </a:t>
            </a:r>
            <a:r>
              <a:rPr lang="en-CA" sz="3200" dirty="0">
                <a:latin typeface="Cambria" panose="02040503050406030204" pitchFamily="18" charset="0"/>
              </a:rPr>
              <a:t>have been fruitfully applied to phonological </a:t>
            </a:r>
            <a:r>
              <a:rPr sz="3200" dirty="0">
                <a:latin typeface="Cambria" panose="02040503050406030204" pitchFamily="18" charset="0"/>
              </a:rPr>
              <a:t>change in a variety of languages.</a:t>
            </a:r>
          </a:p>
        </p:txBody>
      </p:sp>
      <p:sp>
        <p:nvSpPr>
          <p:cNvPr id="8" name="Text Box 2">
            <a:extLst>
              <a:ext uri="{FF2B5EF4-FFF2-40B4-BE49-F238E27FC236}">
                <a16:creationId xmlns:a16="http://schemas.microsoft.com/office/drawing/2014/main" id="{30C87375-7141-6342-BF4A-736AC98E58DB}"/>
              </a:ext>
            </a:extLst>
          </p:cNvPr>
          <p:cNvSpPr txBox="1">
            <a:spLocks noChangeArrowheads="1"/>
          </p:cNvSpPr>
          <p:nvPr/>
        </p:nvSpPr>
        <p:spPr bwMode="auto">
          <a:xfrm>
            <a:off x="1166400" y="1440000"/>
            <a:ext cx="82080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Contrast shift and phonological change</a:t>
            </a:r>
          </a:p>
        </p:txBody>
      </p:sp>
      <p:sp>
        <p:nvSpPr>
          <p:cNvPr id="6" name="Text Box 7">
            <a:extLst>
              <a:ext uri="{FF2B5EF4-FFF2-40B4-BE49-F238E27FC236}">
                <a16:creationId xmlns:a16="http://schemas.microsoft.com/office/drawing/2014/main" id="{B8627467-89E8-3B4E-A000-1BE5F176D7A7}"/>
              </a:ext>
            </a:extLst>
          </p:cNvPr>
          <p:cNvSpPr txBox="1">
            <a:spLocks noChangeArrowheads="1"/>
          </p:cNvSpPr>
          <p:nvPr/>
        </p:nvSpPr>
        <p:spPr bwMode="auto">
          <a:xfrm>
            <a:off x="1166400" y="3885522"/>
            <a:ext cx="14400000" cy="584775"/>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Some studies utilizing a version of CHT are listed below.</a:t>
            </a:r>
          </a:p>
        </p:txBody>
      </p:sp>
      <p:sp>
        <p:nvSpPr>
          <p:cNvPr id="7" name="Slide Number Placeholder 8">
            <a:extLst>
              <a:ext uri="{FF2B5EF4-FFF2-40B4-BE49-F238E27FC236}">
                <a16:creationId xmlns:a16="http://schemas.microsoft.com/office/drawing/2014/main" id="{D4F2107E-DD19-F949-8F8A-88B2113BD129}"/>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109</a:t>
            </a:fld>
            <a:endParaRPr lang="en-US" sz="1600" dirty="0"/>
          </a:p>
        </p:txBody>
      </p:sp>
    </p:spTree>
    <p:extLst>
      <p:ext uri="{BB962C8B-B14F-4D97-AF65-F5344CB8AC3E}">
        <p14:creationId xmlns:p14="http://schemas.microsoft.com/office/powerpoint/2010/main" val="394685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04"/>
                                        </p:tgtEl>
                                        <p:attrNameLst>
                                          <p:attrName>style.visibility</p:attrName>
                                        </p:attrNameLst>
                                      </p:cBhvr>
                                      <p:to>
                                        <p:strVal val="visible"/>
                                      </p:to>
                                    </p:set>
                                    <p:animEffect transition="in" filter="wipe(up)">
                                      <p:cBhvr>
                                        <p:cTn id="10" dur="500"/>
                                        <p:tgtEl>
                                          <p:spTgt spid="3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07A89FF-B61C-ED41-851C-881B64415DA7}"/>
              </a:ext>
            </a:extLst>
          </p:cNvPr>
          <p:cNvSpPr>
            <a:spLocks/>
          </p:cNvSpPr>
          <p:nvPr/>
        </p:nvSpPr>
        <p:spPr bwMode="auto">
          <a:xfrm>
            <a:off x="1166400" y="7159543"/>
            <a:ext cx="12060000" cy="1051555"/>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sp>
        <p:nvSpPr>
          <p:cNvPr id="25604" name="Text Box 4"/>
          <p:cNvSpPr txBox="1">
            <a:spLocks noChangeArrowheads="1"/>
          </p:cNvSpPr>
          <p:nvPr/>
        </p:nvSpPr>
        <p:spPr bwMode="auto">
          <a:xfrm>
            <a:off x="1166400" y="2201658"/>
            <a:ext cx="14400000" cy="1569660"/>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Further, “if two criteria of significance are inseparably associated, such as quantity and narrowness or wideness [i.e., tenseness or laxness/BED], we only need indicate one of them.”</a:t>
            </a:r>
            <a:endParaRPr lang="en-US" sz="3200" noProof="1">
              <a:latin typeface="Cambria" panose="02040503050406030204" pitchFamily="18" charset="0"/>
              <a:ea typeface="Palatino" charset="0"/>
              <a:cs typeface="Palatino" charset="0"/>
            </a:endParaRPr>
          </a:p>
        </p:txBody>
      </p:sp>
      <p:sp>
        <p:nvSpPr>
          <p:cNvPr id="26" name="Text Box 7"/>
          <p:cNvSpPr txBox="1">
            <a:spLocks noChangeArrowheads="1"/>
          </p:cNvSpPr>
          <p:nvPr/>
        </p:nvSpPr>
        <p:spPr bwMode="auto">
          <a:xfrm>
            <a:off x="1166400" y="3825090"/>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Sweet proposes (1877: 109–110) that in broad transcription [</a:t>
            </a:r>
            <a:r>
              <a:rPr lang="en-US" sz="3200" dirty="0" err="1">
                <a:latin typeface="Doulos SIL"/>
                <a:ea typeface="Palatino" charset="0"/>
                <a:cs typeface="Doulos SIL"/>
              </a:rPr>
              <a:t>eːj</a:t>
            </a:r>
            <a:r>
              <a:rPr lang="en-US" sz="3200" dirty="0">
                <a:latin typeface="Cambria" panose="02040503050406030204" pitchFamily="18" charset="0"/>
                <a:ea typeface="Palatino" charset="0"/>
                <a:cs typeface="Palatino" charset="0"/>
              </a:rPr>
              <a:t>] should be transcribed ‘</a:t>
            </a:r>
            <a:r>
              <a:rPr lang="en-US" sz="3200" dirty="0" err="1">
                <a:latin typeface="Cambria" panose="02040503050406030204" pitchFamily="18" charset="0"/>
                <a:ea typeface="Palatino" charset="0"/>
                <a:cs typeface="Palatino" charset="0"/>
              </a:rPr>
              <a:t>ei</a:t>
            </a:r>
            <a:r>
              <a:rPr lang="en-US" sz="3200" dirty="0">
                <a:latin typeface="Cambria" panose="02040503050406030204" pitchFamily="18" charset="0"/>
                <a:ea typeface="Palatino" charset="0"/>
                <a:cs typeface="Palatino" charset="0"/>
              </a:rPr>
              <a:t>’ (or, equivalently, ‘</a:t>
            </a:r>
            <a:r>
              <a:rPr lang="en-US" sz="3200" dirty="0" err="1">
                <a:latin typeface="Cambria" panose="02040503050406030204" pitchFamily="18" charset="0"/>
                <a:ea typeface="Palatino" charset="0"/>
                <a:cs typeface="Palatino" charset="0"/>
              </a:rPr>
              <a:t>ej</a:t>
            </a:r>
            <a:r>
              <a:rPr lang="en-US" sz="3200" dirty="0">
                <a:latin typeface="Cambria" panose="02040503050406030204" pitchFamily="18" charset="0"/>
                <a:ea typeface="Palatino" charset="0"/>
                <a:cs typeface="Palatino" charset="0"/>
              </a:rPr>
              <a:t>’) and [</a:t>
            </a:r>
            <a:r>
              <a:rPr lang="en-US" sz="3200" dirty="0" err="1">
                <a:latin typeface="Doulos SIL"/>
                <a:ea typeface="Palatino" charset="0"/>
                <a:cs typeface="Doulos SIL"/>
              </a:rPr>
              <a:t>ɛ</a:t>
            </a:r>
            <a:r>
              <a:rPr lang="en-US" sz="3200" dirty="0">
                <a:latin typeface="Cambria" panose="02040503050406030204" pitchFamily="18" charset="0"/>
                <a:ea typeface="Palatino" charset="0"/>
                <a:cs typeface="Palatino" charset="0"/>
              </a:rPr>
              <a:t>] as ‘</a:t>
            </a:r>
            <a:r>
              <a:rPr lang="en-US" sz="3200" dirty="0" err="1">
                <a:latin typeface="Cambria" panose="02040503050406030204" pitchFamily="18" charset="0"/>
                <a:ea typeface="Palatino" charset="0"/>
                <a:cs typeface="Palatino" charset="0"/>
              </a:rPr>
              <a:t>e</a:t>
            </a:r>
            <a:r>
              <a:rPr lang="en-US" sz="3200" dirty="0">
                <a:latin typeface="Cambria" panose="02040503050406030204" pitchFamily="18" charset="0"/>
                <a:ea typeface="Palatino" charset="0"/>
                <a:cs typeface="Palatino" charset="0"/>
              </a:rPr>
              <a:t>’.</a:t>
            </a:r>
            <a:endParaRPr lang="en-US" sz="3200" noProof="1">
              <a:latin typeface="Cambria" panose="02040503050406030204" pitchFamily="18" charset="0"/>
              <a:ea typeface="Palatino" charset="0"/>
              <a:cs typeface="Palatino" charset="0"/>
            </a:endParaRPr>
          </a:p>
        </p:txBody>
      </p:sp>
      <p:sp>
        <p:nvSpPr>
          <p:cNvPr id="27" name="Text Box 5"/>
          <p:cNvSpPr txBox="1">
            <a:spLocks noChangeArrowheads="1"/>
          </p:cNvSpPr>
          <p:nvPr/>
        </p:nvSpPr>
        <p:spPr bwMode="auto">
          <a:xfrm>
            <a:off x="1166400" y="1440000"/>
            <a:ext cx="7022949"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Contrast and Broad Transcription</a:t>
            </a:r>
          </a:p>
        </p:txBody>
      </p:sp>
      <p:grpSp>
        <p:nvGrpSpPr>
          <p:cNvPr id="22" name="Group 35"/>
          <p:cNvGrpSpPr/>
          <p:nvPr/>
        </p:nvGrpSpPr>
        <p:grpSpPr>
          <a:xfrm>
            <a:off x="7970400" y="6580800"/>
            <a:ext cx="1324402" cy="1651575"/>
            <a:chOff x="3960249" y="5177135"/>
            <a:chExt cx="1324402" cy="1651575"/>
          </a:xfrm>
        </p:grpSpPr>
        <p:sp>
          <p:nvSpPr>
            <p:cNvPr id="23" name="Rectangle 22"/>
            <p:cNvSpPr/>
            <p:nvPr/>
          </p:nvSpPr>
          <p:spPr>
            <a:xfrm>
              <a:off x="3960249" y="5177135"/>
              <a:ext cx="1246239" cy="584775"/>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Broad</a:t>
              </a:r>
            </a:p>
          </p:txBody>
        </p:sp>
        <p:sp>
          <p:nvSpPr>
            <p:cNvPr id="24" name="Text Box 4"/>
            <p:cNvSpPr txBox="1">
              <a:spLocks noChangeArrowheads="1"/>
            </p:cNvSpPr>
            <p:nvPr/>
          </p:nvSpPr>
          <p:spPr bwMode="auto">
            <a:xfrm>
              <a:off x="3960249" y="5710535"/>
              <a:ext cx="1324402"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err="1">
                  <a:solidFill>
                    <a:srgbClr val="C00000"/>
                  </a:solidFill>
                  <a:latin typeface="Times New Roman" panose="02020603050405020304" pitchFamily="18" charset="0"/>
                  <a:cs typeface="Times New Roman" panose="02020603050405020304" pitchFamily="18" charset="0"/>
                </a:rPr>
                <a:t>ei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or</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ej</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25" name="Text Box 4"/>
            <p:cNvSpPr txBox="1">
              <a:spLocks noChangeArrowheads="1"/>
            </p:cNvSpPr>
            <p:nvPr/>
          </p:nvSpPr>
          <p:spPr bwMode="auto">
            <a:xfrm>
              <a:off x="3960249" y="6243935"/>
              <a:ext cx="367408"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err="1">
                  <a:solidFill>
                    <a:srgbClr val="C00000"/>
                  </a:solidFill>
                  <a:latin typeface="Times New Roman" panose="02020603050405020304" pitchFamily="18" charset="0"/>
                  <a:cs typeface="Times New Roman" panose="02020603050405020304" pitchFamily="18" charset="0"/>
                </a:rPr>
                <a:t>e</a:t>
              </a:r>
              <a:endParaRPr lang="en-US" sz="3200" dirty="0">
                <a:solidFill>
                  <a:srgbClr val="C00000"/>
                </a:solidFill>
                <a:latin typeface="Times New Roman" panose="02020603050405020304" pitchFamily="18" charset="0"/>
                <a:cs typeface="Times New Roman" panose="02020603050405020304" pitchFamily="18" charset="0"/>
              </a:endParaRPr>
            </a:p>
          </p:txBody>
        </p:sp>
      </p:grpSp>
      <p:sp>
        <p:nvSpPr>
          <p:cNvPr id="28" name="Text Box 7"/>
          <p:cNvSpPr txBox="1">
            <a:spLocks noChangeArrowheads="1"/>
          </p:cNvSpPr>
          <p:nvPr/>
        </p:nvSpPr>
        <p:spPr bwMode="auto">
          <a:xfrm>
            <a:off x="1166400" y="4956080"/>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Thus, of the three differences in the vowels, he chooses the presence of an off-glide </a:t>
            </a:r>
            <a:r>
              <a:rPr lang="en-US" sz="3200" i="1" dirty="0">
                <a:latin typeface="Cambria" panose="02040503050406030204" pitchFamily="18" charset="0"/>
                <a:ea typeface="Palatino" charset="0"/>
                <a:cs typeface="Palatino" charset="0"/>
              </a:rPr>
              <a:t>j</a:t>
            </a:r>
            <a:r>
              <a:rPr lang="en-US" sz="3200" dirty="0">
                <a:latin typeface="Cambria" panose="02040503050406030204" pitchFamily="18" charset="0"/>
                <a:ea typeface="Palatino" charset="0"/>
                <a:cs typeface="Palatino" charset="0"/>
              </a:rPr>
              <a:t> as significant, ignoring both quantity (length) and  narrowness or wideness (tenseness or laxness).</a:t>
            </a:r>
            <a:endParaRPr lang="en-US" sz="3200" noProof="1">
              <a:latin typeface="Cambria" panose="02040503050406030204" pitchFamily="18" charset="0"/>
              <a:ea typeface="Palatino" charset="0"/>
              <a:cs typeface="Palatino" charset="0"/>
            </a:endParaRPr>
          </a:p>
        </p:txBody>
      </p:sp>
      <p:sp>
        <p:nvSpPr>
          <p:cNvPr id="35" name="Text Box 4">
            <a:extLst>
              <a:ext uri="{FF2B5EF4-FFF2-40B4-BE49-F238E27FC236}">
                <a16:creationId xmlns:a16="http://schemas.microsoft.com/office/drawing/2014/main" id="{EC8ED942-84D8-E542-B8B3-4B0C4A8600B9}"/>
              </a:ext>
            </a:extLst>
          </p:cNvPr>
          <p:cNvSpPr txBox="1">
            <a:spLocks noChangeArrowheads="1"/>
          </p:cNvSpPr>
          <p:nvPr/>
        </p:nvSpPr>
        <p:spPr bwMode="auto">
          <a:xfrm>
            <a:off x="1504058" y="7126233"/>
            <a:ext cx="800219"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bait</a:t>
            </a:r>
          </a:p>
        </p:txBody>
      </p:sp>
      <p:sp>
        <p:nvSpPr>
          <p:cNvPr id="40" name="Text Box 4">
            <a:extLst>
              <a:ext uri="{FF2B5EF4-FFF2-40B4-BE49-F238E27FC236}">
                <a16:creationId xmlns:a16="http://schemas.microsoft.com/office/drawing/2014/main" id="{0F9186A6-9AE9-DA4D-89FA-C8C477EDA292}"/>
              </a:ext>
            </a:extLst>
          </p:cNvPr>
          <p:cNvSpPr txBox="1">
            <a:spLocks noChangeArrowheads="1"/>
          </p:cNvSpPr>
          <p:nvPr/>
        </p:nvSpPr>
        <p:spPr bwMode="auto">
          <a:xfrm>
            <a:off x="1506638" y="7659633"/>
            <a:ext cx="68640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bet</a:t>
            </a:r>
          </a:p>
        </p:txBody>
      </p:sp>
      <p:grpSp>
        <p:nvGrpSpPr>
          <p:cNvPr id="41" name="Group 40">
            <a:extLst>
              <a:ext uri="{FF2B5EF4-FFF2-40B4-BE49-F238E27FC236}">
                <a16:creationId xmlns:a16="http://schemas.microsoft.com/office/drawing/2014/main" id="{AD2D0044-A5AC-C34D-B734-34FE1186A6FC}"/>
              </a:ext>
            </a:extLst>
          </p:cNvPr>
          <p:cNvGrpSpPr/>
          <p:nvPr/>
        </p:nvGrpSpPr>
        <p:grpSpPr>
          <a:xfrm>
            <a:off x="6109121" y="6579513"/>
            <a:ext cx="867545" cy="1664895"/>
            <a:chOff x="7333062" y="6579513"/>
            <a:chExt cx="867545" cy="1664895"/>
          </a:xfrm>
        </p:grpSpPr>
        <p:sp>
          <p:nvSpPr>
            <p:cNvPr id="42" name="Rectangle 41">
              <a:extLst>
                <a:ext uri="{FF2B5EF4-FFF2-40B4-BE49-F238E27FC236}">
                  <a16:creationId xmlns:a16="http://schemas.microsoft.com/office/drawing/2014/main" id="{36EF35C3-5DEF-7F43-AD93-4517D62DF141}"/>
                </a:ext>
              </a:extLst>
            </p:cNvPr>
            <p:cNvSpPr/>
            <p:nvPr/>
          </p:nvSpPr>
          <p:spPr>
            <a:xfrm>
              <a:off x="7333062" y="6579513"/>
              <a:ext cx="867545"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IPA </a:t>
              </a:r>
            </a:p>
          </p:txBody>
        </p:sp>
        <p:sp>
          <p:nvSpPr>
            <p:cNvPr id="43" name="Text Box 4">
              <a:extLst>
                <a:ext uri="{FF2B5EF4-FFF2-40B4-BE49-F238E27FC236}">
                  <a16:creationId xmlns:a16="http://schemas.microsoft.com/office/drawing/2014/main" id="{80358E1A-75FF-7A47-A315-7B6B71B45683}"/>
                </a:ext>
              </a:extLst>
            </p:cNvPr>
            <p:cNvSpPr txBox="1">
              <a:spLocks noChangeArrowheads="1"/>
            </p:cNvSpPr>
            <p:nvPr/>
          </p:nvSpPr>
          <p:spPr bwMode="auto">
            <a:xfrm>
              <a:off x="7333062" y="7126233"/>
              <a:ext cx="86754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eːj</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44" name="Text Box 4">
              <a:extLst>
                <a:ext uri="{FF2B5EF4-FFF2-40B4-BE49-F238E27FC236}">
                  <a16:creationId xmlns:a16="http://schemas.microsoft.com/office/drawing/2014/main" id="{27371694-6947-8945-879C-1D87BD4E15CD}"/>
                </a:ext>
              </a:extLst>
            </p:cNvPr>
            <p:cNvSpPr txBox="1">
              <a:spLocks noChangeArrowheads="1"/>
            </p:cNvSpPr>
            <p:nvPr/>
          </p:nvSpPr>
          <p:spPr bwMode="auto">
            <a:xfrm>
              <a:off x="7333062" y="7659633"/>
              <a:ext cx="630301"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a:t>
              </a:r>
            </a:p>
          </p:txBody>
        </p:sp>
      </p:grpSp>
      <p:sp>
        <p:nvSpPr>
          <p:cNvPr id="45" name="Text Box 4">
            <a:extLst>
              <a:ext uri="{FF2B5EF4-FFF2-40B4-BE49-F238E27FC236}">
                <a16:creationId xmlns:a16="http://schemas.microsoft.com/office/drawing/2014/main" id="{8094E056-B45B-F449-BF6F-FA719A614548}"/>
              </a:ext>
            </a:extLst>
          </p:cNvPr>
          <p:cNvSpPr txBox="1">
            <a:spLocks noChangeArrowheads="1"/>
          </p:cNvSpPr>
          <p:nvPr/>
        </p:nvSpPr>
        <p:spPr bwMode="auto">
          <a:xfrm>
            <a:off x="2872210" y="7126233"/>
            <a:ext cx="252203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long, tense, +j</a:t>
            </a:r>
          </a:p>
        </p:txBody>
      </p:sp>
      <p:sp>
        <p:nvSpPr>
          <p:cNvPr id="46" name="Text Box 4">
            <a:extLst>
              <a:ext uri="{FF2B5EF4-FFF2-40B4-BE49-F238E27FC236}">
                <a16:creationId xmlns:a16="http://schemas.microsoft.com/office/drawing/2014/main" id="{6B7684A7-3C46-0542-884D-8DDB887A46A5}"/>
              </a:ext>
            </a:extLst>
          </p:cNvPr>
          <p:cNvSpPr txBox="1">
            <a:spLocks noChangeArrowheads="1"/>
          </p:cNvSpPr>
          <p:nvPr/>
        </p:nvSpPr>
        <p:spPr bwMode="auto">
          <a:xfrm>
            <a:off x="2872210" y="7659633"/>
            <a:ext cx="239302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short, lax, +Ø</a:t>
            </a:r>
          </a:p>
        </p:txBody>
      </p:sp>
      <p:sp>
        <p:nvSpPr>
          <p:cNvPr id="47" name="Rectangle 46">
            <a:extLst>
              <a:ext uri="{FF2B5EF4-FFF2-40B4-BE49-F238E27FC236}">
                <a16:creationId xmlns:a16="http://schemas.microsoft.com/office/drawing/2014/main" id="{F5DD0865-055E-A248-BC52-646DD1EAA59B}"/>
              </a:ext>
            </a:extLst>
          </p:cNvPr>
          <p:cNvSpPr/>
          <p:nvPr/>
        </p:nvSpPr>
        <p:spPr>
          <a:xfrm>
            <a:off x="2872210" y="6579513"/>
            <a:ext cx="2166169"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Differences</a:t>
            </a:r>
          </a:p>
        </p:txBody>
      </p:sp>
      <p:sp>
        <p:nvSpPr>
          <p:cNvPr id="48" name="Slide Number Placeholder 8">
            <a:extLst>
              <a:ext uri="{FF2B5EF4-FFF2-40B4-BE49-F238E27FC236}">
                <a16:creationId xmlns:a16="http://schemas.microsoft.com/office/drawing/2014/main" id="{A5EAA300-C790-FC4A-AC59-16BE2D6C273F}"/>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11</a:t>
            </a:fld>
            <a:endParaRPr lang="en-US" sz="1600" dirty="0"/>
          </a:p>
        </p:txBody>
      </p:sp>
    </p:spTree>
    <p:custDataLst>
      <p:tags r:id="rId1"/>
    </p:custDataLst>
    <p:extLst>
      <p:ext uri="{BB962C8B-B14F-4D97-AF65-F5344CB8AC3E}">
        <p14:creationId xmlns:p14="http://schemas.microsoft.com/office/powerpoint/2010/main" val="14574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7" name="Text Box 4"/>
          <p:cNvSpPr txBox="1">
            <a:spLocks noChangeArrowheads="1"/>
          </p:cNvSpPr>
          <p:nvPr/>
        </p:nvSpPr>
        <p:spPr bwMode="auto">
          <a:xfrm>
            <a:off x="1166399" y="3326841"/>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Contrastive Hierarchy Theory can shed new light on a long-standing conundrum in the history of West Germanic.</a:t>
            </a:r>
          </a:p>
        </p:txBody>
      </p:sp>
      <p:sp>
        <p:nvSpPr>
          <p:cNvPr id="9" name="Text Box 7"/>
          <p:cNvSpPr txBox="1">
            <a:spLocks noChangeArrowheads="1"/>
          </p:cNvSpPr>
          <p:nvPr/>
        </p:nvSpPr>
        <p:spPr bwMode="auto">
          <a:xfrm>
            <a:off x="1166400" y="5583014"/>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It concerns the rule of </a:t>
            </a:r>
            <a:r>
              <a:rPr lang="en-US" sz="3200" i="1" dirty="0" err="1">
                <a:latin typeface="Cambria"/>
                <a:ea typeface="Cambria"/>
                <a:cs typeface="Cambria"/>
              </a:rPr>
              <a:t>i</a:t>
            </a:r>
            <a:r>
              <a:rPr lang="en-US" sz="3200" dirty="0">
                <a:latin typeface="Cambria"/>
                <a:ea typeface="Cambria"/>
                <a:cs typeface="Cambria"/>
              </a:rPr>
              <a:t>-umlaut, and illustrates how a post-lexical phonetic rule can become lexical, and how an enhancement feature can become contrastive. </a:t>
            </a:r>
          </a:p>
        </p:txBody>
      </p:sp>
      <p:sp>
        <p:nvSpPr>
          <p:cNvPr id="8" name="Text Box 5">
            <a:extLst>
              <a:ext uri="{FF2B5EF4-FFF2-40B4-BE49-F238E27FC236}">
                <a16:creationId xmlns:a16="http://schemas.microsoft.com/office/drawing/2014/main" id="{4E09CF04-35A2-E44E-9D0F-3B45324BFC63}"/>
              </a:ext>
            </a:extLst>
          </p:cNvPr>
          <p:cNvSpPr txBox="1">
            <a:spLocks noChangeArrowheads="1"/>
          </p:cNvSpPr>
          <p:nvPr/>
        </p:nvSpPr>
        <p:spPr bwMode="auto">
          <a:xfrm>
            <a:off x="1166400" y="1440000"/>
            <a:ext cx="8105775"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West Germanic </a:t>
            </a:r>
            <a:r>
              <a:rPr lang="en-US" sz="4000" i="1" dirty="0" err="1">
                <a:solidFill>
                  <a:srgbClr val="C00000"/>
                </a:solidFill>
                <a:latin typeface="Calibri" panose="020F0502020204030204" pitchFamily="34" charset="0"/>
                <a:ea typeface="Times New Roman"/>
                <a:cs typeface="Calibri" panose="020F0502020204030204" pitchFamily="34" charset="0"/>
              </a:rPr>
              <a:t>i</a:t>
            </a:r>
            <a:r>
              <a:rPr lang="en-US" sz="4000" dirty="0">
                <a:solidFill>
                  <a:srgbClr val="C00000"/>
                </a:solidFill>
                <a:latin typeface="Calibri" panose="020F0502020204030204" pitchFamily="34" charset="0"/>
                <a:ea typeface="Times New Roman"/>
                <a:cs typeface="Calibri" panose="020F0502020204030204" pitchFamily="34" charset="0"/>
              </a:rPr>
              <a:t>-umlaut</a:t>
            </a:r>
            <a:endParaRPr lang="en-US" sz="4000" i="1" dirty="0">
              <a:solidFill>
                <a:srgbClr val="C00000"/>
              </a:solidFill>
              <a:latin typeface="Calibri" panose="020F0502020204030204" pitchFamily="34" charset="0"/>
              <a:ea typeface="Times New Roman"/>
              <a:cs typeface="Calibri" panose="020F0502020204030204" pitchFamily="34" charset="0"/>
            </a:endParaRPr>
          </a:p>
        </p:txBody>
      </p:sp>
      <p:sp>
        <p:nvSpPr>
          <p:cNvPr id="6" name="Slide Number Placeholder 8">
            <a:extLst>
              <a:ext uri="{FF2B5EF4-FFF2-40B4-BE49-F238E27FC236}">
                <a16:creationId xmlns:a16="http://schemas.microsoft.com/office/drawing/2014/main" id="{1952650D-8778-2D45-BA23-CCCBD548C59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110</a:t>
            </a:fld>
            <a:endParaRPr lang="en-US" sz="1600" dirty="0"/>
          </a:p>
        </p:txBody>
      </p:sp>
    </p:spTree>
    <p:extLst>
      <p:ext uri="{BB962C8B-B14F-4D97-AF65-F5344CB8AC3E}">
        <p14:creationId xmlns:p14="http://schemas.microsoft.com/office/powerpoint/2010/main" val="392140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7" name="Text Box 4"/>
          <p:cNvSpPr txBox="1">
            <a:spLocks noChangeArrowheads="1"/>
          </p:cNvSpPr>
          <p:nvPr/>
        </p:nvSpPr>
        <p:spPr bwMode="auto">
          <a:xfrm>
            <a:off x="1166398" y="2450344"/>
            <a:ext cx="1404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It also provides a nice empirical test of what Nevins (2015) calls the “Oops, I Need That” Problem. </a:t>
            </a:r>
          </a:p>
        </p:txBody>
      </p:sp>
      <p:sp>
        <p:nvSpPr>
          <p:cNvPr id="9" name="Text Box 7"/>
          <p:cNvSpPr txBox="1">
            <a:spLocks noChangeArrowheads="1"/>
          </p:cNvSpPr>
          <p:nvPr/>
        </p:nvSpPr>
        <p:spPr bwMode="auto">
          <a:xfrm>
            <a:off x="1166398" y="3974621"/>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This problem refers to a situation where a non-contrastive feature is needed by the phonology.</a:t>
            </a:r>
          </a:p>
        </p:txBody>
      </p:sp>
      <p:sp>
        <p:nvSpPr>
          <p:cNvPr id="8" name="Text Box 5">
            <a:extLst>
              <a:ext uri="{FF2B5EF4-FFF2-40B4-BE49-F238E27FC236}">
                <a16:creationId xmlns:a16="http://schemas.microsoft.com/office/drawing/2014/main" id="{4E09CF04-35A2-E44E-9D0F-3B45324BFC63}"/>
              </a:ext>
            </a:extLst>
          </p:cNvPr>
          <p:cNvSpPr txBox="1">
            <a:spLocks noChangeArrowheads="1"/>
          </p:cNvSpPr>
          <p:nvPr/>
        </p:nvSpPr>
        <p:spPr bwMode="auto">
          <a:xfrm>
            <a:off x="1166399" y="1295400"/>
            <a:ext cx="8107200"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The “Oops, I Need That” Problem</a:t>
            </a:r>
            <a:endParaRPr lang="en-US" sz="4000" i="1" dirty="0">
              <a:solidFill>
                <a:srgbClr val="C00000"/>
              </a:solidFill>
              <a:latin typeface="Calibri" panose="020F0502020204030204" pitchFamily="34" charset="0"/>
              <a:ea typeface="Times New Roman"/>
              <a:cs typeface="Calibri" panose="020F0502020204030204" pitchFamily="34" charset="0"/>
            </a:endParaRPr>
          </a:p>
        </p:txBody>
      </p:sp>
      <p:sp>
        <p:nvSpPr>
          <p:cNvPr id="6" name="Text Box 7">
            <a:extLst>
              <a:ext uri="{FF2B5EF4-FFF2-40B4-BE49-F238E27FC236}">
                <a16:creationId xmlns:a16="http://schemas.microsoft.com/office/drawing/2014/main" id="{2192F0A2-A052-E14C-A285-9B1E3380434A}"/>
              </a:ext>
            </a:extLst>
          </p:cNvPr>
          <p:cNvSpPr txBox="1">
            <a:spLocks noChangeArrowheads="1"/>
          </p:cNvSpPr>
          <p:nvPr/>
        </p:nvSpPr>
        <p:spPr bwMode="auto">
          <a:xfrm>
            <a:off x="1166398" y="5498898"/>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According to the Contrastivist Hypothesis, this situation should not arise, because only contrastive features should be active.</a:t>
            </a:r>
          </a:p>
        </p:txBody>
      </p:sp>
      <p:sp>
        <p:nvSpPr>
          <p:cNvPr id="7" name="Text Box 7">
            <a:extLst>
              <a:ext uri="{FF2B5EF4-FFF2-40B4-BE49-F238E27FC236}">
                <a16:creationId xmlns:a16="http://schemas.microsoft.com/office/drawing/2014/main" id="{F98B8C51-C825-9F41-92AE-32728779EF27}"/>
              </a:ext>
            </a:extLst>
          </p:cNvPr>
          <p:cNvSpPr txBox="1">
            <a:spLocks noChangeArrowheads="1"/>
          </p:cNvSpPr>
          <p:nvPr/>
        </p:nvSpPr>
        <p:spPr bwMode="auto">
          <a:xfrm>
            <a:off x="1166398" y="7023174"/>
            <a:ext cx="14652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Thus, the “Oops, I Need That” Problem would indicate an apparent counterexample to the Contrastivist Hypothesis.</a:t>
            </a:r>
          </a:p>
        </p:txBody>
      </p:sp>
      <p:sp>
        <p:nvSpPr>
          <p:cNvPr id="10" name="Slide Number Placeholder 8">
            <a:extLst>
              <a:ext uri="{FF2B5EF4-FFF2-40B4-BE49-F238E27FC236}">
                <a16:creationId xmlns:a16="http://schemas.microsoft.com/office/drawing/2014/main" id="{DFCE2764-F44A-EC4D-97BE-940F2E31EC33}"/>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111</a:t>
            </a:fld>
            <a:endParaRPr lang="en-US" sz="1600" dirty="0"/>
          </a:p>
        </p:txBody>
      </p:sp>
    </p:spTree>
    <p:extLst>
      <p:ext uri="{BB962C8B-B14F-4D97-AF65-F5344CB8AC3E}">
        <p14:creationId xmlns:p14="http://schemas.microsoft.com/office/powerpoint/2010/main" val="4183561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7328694" y="5826128"/>
            <a:ext cx="5257800" cy="2057398"/>
          </a:xfrm>
          <a:prstGeom prst="rect">
            <a:avLst/>
          </a:prstGeom>
          <a:solidFill>
            <a:srgbClr val="FFFFA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72" name="Rectangle 71"/>
          <p:cNvSpPr/>
          <p:nvPr/>
        </p:nvSpPr>
        <p:spPr bwMode="auto">
          <a:xfrm>
            <a:off x="7328693" y="2286000"/>
            <a:ext cx="5257800" cy="3544824"/>
          </a:xfrm>
          <a:prstGeom prst="rect">
            <a:avLst/>
          </a:prstGeom>
          <a:solidFill>
            <a:schemeClr val="bg1"/>
          </a:solidFill>
          <a:ln w="9525" cap="flat" cmpd="sng" algn="ctr">
            <a:solidFill>
              <a:schemeClr val="tx1"/>
            </a:solidFill>
            <a:prstDash val="solid"/>
            <a:round/>
            <a:headEnd type="none" w="med" len="med"/>
            <a:tailEnd type="none" w="med" len="med"/>
          </a:ln>
          <a:effectLst/>
        </p:spPr>
      </p:sp>
      <p:sp>
        <p:nvSpPr>
          <p:cNvPr id="162821" name="Text Box 5"/>
          <p:cNvSpPr txBox="1">
            <a:spLocks noChangeArrowheads="1"/>
          </p:cNvSpPr>
          <p:nvPr/>
        </p:nvSpPr>
        <p:spPr bwMode="auto">
          <a:xfrm>
            <a:off x="1166400" y="1440000"/>
            <a:ext cx="7173759"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feature hierarchy</a:t>
            </a:r>
          </a:p>
        </p:txBody>
      </p:sp>
      <p:sp>
        <p:nvSpPr>
          <p:cNvPr id="9" name="Text Box 4"/>
          <p:cNvSpPr txBox="1">
            <a:spLocks noChangeArrowheads="1"/>
          </p:cNvSpPr>
          <p:nvPr/>
        </p:nvSpPr>
        <p:spPr bwMode="auto">
          <a:xfrm>
            <a:off x="1166400" y="2387447"/>
            <a:ext cx="576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Recall that */</a:t>
            </a:r>
            <a:r>
              <a:rPr lang="en-US" sz="3200" dirty="0" err="1">
                <a:latin typeface="Cambria" panose="02040503050406030204" pitchFamily="18" charset="0"/>
                <a:ea typeface="Palatino" charset="0"/>
                <a:cs typeface="Palatino" charset="0"/>
              </a:rPr>
              <a:t>i</a:t>
            </a:r>
            <a:r>
              <a:rPr lang="en-US" sz="3200" dirty="0">
                <a:latin typeface="Cambria" panose="02040503050406030204" pitchFamily="18" charset="0"/>
                <a:ea typeface="Palatino" charset="0"/>
                <a:cs typeface="Palatino" charset="0"/>
              </a:rPr>
              <a:t>/ and */u/ had lowered allophones due to the influence of the [+low] */a/.</a:t>
            </a:r>
            <a:endParaRPr lang="en-US" sz="3200" noProof="1">
              <a:latin typeface="Cambria" panose="02040503050406030204" pitchFamily="18" charset="0"/>
              <a:ea typeface="Palatino" charset="0"/>
              <a:cs typeface="Palatino" charset="0"/>
            </a:endParaRPr>
          </a:p>
        </p:txBody>
      </p:sp>
      <p:cxnSp>
        <p:nvCxnSpPr>
          <p:cNvPr id="20" name="Straight Arrow Connector 19"/>
          <p:cNvCxnSpPr/>
          <p:nvPr/>
        </p:nvCxnSpPr>
        <p:spPr bwMode="auto">
          <a:xfrm rot="5400000">
            <a:off x="4539774" y="5074921"/>
            <a:ext cx="5577838" cy="0"/>
          </a:xfrm>
          <a:prstGeom prst="straightConnector1">
            <a:avLst/>
          </a:prstGeom>
          <a:solidFill>
            <a:schemeClr val="accent1"/>
          </a:solidFill>
          <a:ln w="19050" cap="flat" cmpd="sng" algn="ctr">
            <a:solidFill>
              <a:srgbClr val="FF0000"/>
            </a:solidFill>
            <a:prstDash val="solid"/>
            <a:round/>
            <a:headEnd type="none" w="med" len="med"/>
            <a:tailEnd type="none" w="med" len="med"/>
          </a:ln>
          <a:effectLst/>
        </p:spPr>
      </p:cxnSp>
      <p:grpSp>
        <p:nvGrpSpPr>
          <p:cNvPr id="3" name="Group 38"/>
          <p:cNvGrpSpPr/>
          <p:nvPr/>
        </p:nvGrpSpPr>
        <p:grpSpPr>
          <a:xfrm>
            <a:off x="8827673" y="5943603"/>
            <a:ext cx="3772763" cy="584775"/>
            <a:chOff x="5270877" y="4800600"/>
            <a:chExt cx="3772763" cy="584775"/>
          </a:xfrm>
        </p:grpSpPr>
        <p:sp>
          <p:nvSpPr>
            <p:cNvPr id="24" name="Text Box 13"/>
            <p:cNvSpPr txBox="1">
              <a:spLocks noChangeArrowheads="1"/>
            </p:cNvSpPr>
            <p:nvPr/>
          </p:nvSpPr>
          <p:spPr bwMode="auto">
            <a:xfrm>
              <a:off x="5270877"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a:t>
              </a:r>
            </a:p>
          </p:txBody>
        </p:sp>
        <p:sp>
          <p:nvSpPr>
            <p:cNvPr id="25" name="Text Box 13"/>
            <p:cNvSpPr txBox="1">
              <a:spLocks noChangeArrowheads="1"/>
            </p:cNvSpPr>
            <p:nvPr/>
          </p:nvSpPr>
          <p:spPr bwMode="auto">
            <a:xfrm>
              <a:off x="6270258" y="4800600"/>
              <a:ext cx="822661"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u</a:t>
              </a:r>
              <a:r>
                <a:rPr lang="en-US" sz="3200" dirty="0">
                  <a:solidFill>
                    <a:srgbClr val="000090"/>
                  </a:solidFill>
                  <a:latin typeface="Times New Roman"/>
                  <a:ea typeface="Doulos SIL" charset="-52"/>
                  <a:cs typeface="Times New Roman"/>
                </a:rPr>
                <a:t>/</a:t>
              </a:r>
            </a:p>
          </p:txBody>
        </p:sp>
        <p:sp>
          <p:nvSpPr>
            <p:cNvPr id="26" name="Text Box 13"/>
            <p:cNvSpPr txBox="1">
              <a:spLocks noChangeArrowheads="1"/>
            </p:cNvSpPr>
            <p:nvPr/>
          </p:nvSpPr>
          <p:spPr bwMode="auto">
            <a:xfrm>
              <a:off x="7295287" y="4800600"/>
              <a:ext cx="73129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*/i/</a:t>
              </a:r>
            </a:p>
          </p:txBody>
        </p:sp>
        <p:sp>
          <p:nvSpPr>
            <p:cNvPr id="27" name="Text Box 13"/>
            <p:cNvSpPr txBox="1">
              <a:spLocks noChangeArrowheads="1"/>
            </p:cNvSpPr>
            <p:nvPr/>
          </p:nvSpPr>
          <p:spPr bwMode="auto">
            <a:xfrm>
              <a:off x="8243421" y="4800600"/>
              <a:ext cx="800219"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r>
                <a:rPr lang="en-US" sz="3200" dirty="0" err="1">
                  <a:solidFill>
                    <a:srgbClr val="000090"/>
                  </a:solidFill>
                  <a:latin typeface="Times New Roman"/>
                  <a:ea typeface="Doulos SIL" charset="-52"/>
                  <a:cs typeface="Times New Roman"/>
                </a:rPr>
                <a:t>e</a:t>
              </a:r>
              <a:r>
                <a:rPr lang="en-US" sz="3200" dirty="0">
                  <a:solidFill>
                    <a:srgbClr val="000090"/>
                  </a:solidFill>
                  <a:latin typeface="Times New Roman"/>
                  <a:ea typeface="Doulos SIL" charset="-52"/>
                  <a:cs typeface="Times New Roman"/>
                </a:rPr>
                <a:t>/</a:t>
              </a:r>
            </a:p>
          </p:txBody>
        </p:sp>
      </p:grpSp>
      <p:grpSp>
        <p:nvGrpSpPr>
          <p:cNvPr id="4" name="Group 39"/>
          <p:cNvGrpSpPr/>
          <p:nvPr/>
        </p:nvGrpSpPr>
        <p:grpSpPr>
          <a:xfrm>
            <a:off x="7442995" y="6412015"/>
            <a:ext cx="4978896" cy="584775"/>
            <a:chOff x="3886200" y="5334000"/>
            <a:chExt cx="4978896" cy="584775"/>
          </a:xfrm>
        </p:grpSpPr>
        <p:sp>
          <p:nvSpPr>
            <p:cNvPr id="21" name="Text Box 13"/>
            <p:cNvSpPr txBox="1">
              <a:spLocks noChangeArrowheads="1"/>
            </p:cNvSpPr>
            <p:nvPr/>
          </p:nvSpPr>
          <p:spPr bwMode="auto">
            <a:xfrm>
              <a:off x="3886200" y="5334000"/>
              <a:ext cx="93647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Low</a:t>
              </a:r>
            </a:p>
          </p:txBody>
        </p:sp>
        <p:sp>
          <p:nvSpPr>
            <p:cNvPr id="28" name="Text Box 13"/>
            <p:cNvSpPr txBox="1">
              <a:spLocks noChangeArrowheads="1"/>
            </p:cNvSpPr>
            <p:nvPr/>
          </p:nvSpPr>
          <p:spPr bwMode="auto">
            <a:xfrm>
              <a:off x="5471059" y="5334000"/>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29" name="Text Box 13"/>
            <p:cNvSpPr txBox="1">
              <a:spLocks noChangeArrowheads="1"/>
            </p:cNvSpPr>
            <p:nvPr/>
          </p:nvSpPr>
          <p:spPr bwMode="auto">
            <a:xfrm>
              <a:off x="6506530"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0" name="Text Box 13"/>
            <p:cNvSpPr txBox="1">
              <a:spLocks noChangeArrowheads="1"/>
            </p:cNvSpPr>
            <p:nvPr/>
          </p:nvSpPr>
          <p:spPr bwMode="auto">
            <a:xfrm>
              <a:off x="7487502"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1" name="Text Box 13"/>
            <p:cNvSpPr txBox="1">
              <a:spLocks noChangeArrowheads="1"/>
            </p:cNvSpPr>
            <p:nvPr/>
          </p:nvSpPr>
          <p:spPr bwMode="auto">
            <a:xfrm>
              <a:off x="8475246" y="5334000"/>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6" name="Group 41"/>
          <p:cNvGrpSpPr/>
          <p:nvPr/>
        </p:nvGrpSpPr>
        <p:grpSpPr>
          <a:xfrm>
            <a:off x="7442995" y="7348838"/>
            <a:ext cx="4978896" cy="584775"/>
            <a:chOff x="3886200" y="6205835"/>
            <a:chExt cx="4978896" cy="584775"/>
          </a:xfrm>
        </p:grpSpPr>
        <p:sp>
          <p:nvSpPr>
            <p:cNvPr id="23" name="Text Box 13"/>
            <p:cNvSpPr txBox="1">
              <a:spLocks noChangeArrowheads="1"/>
            </p:cNvSpPr>
            <p:nvPr/>
          </p:nvSpPr>
          <p:spPr bwMode="auto">
            <a:xfrm>
              <a:off x="3886200" y="6205835"/>
              <a:ext cx="1005403"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High</a:t>
              </a:r>
            </a:p>
          </p:txBody>
        </p:sp>
        <p:sp>
          <p:nvSpPr>
            <p:cNvPr id="37" name="Text Box 13"/>
            <p:cNvSpPr txBox="1">
              <a:spLocks noChangeArrowheads="1"/>
            </p:cNvSpPr>
            <p:nvPr/>
          </p:nvSpPr>
          <p:spPr bwMode="auto">
            <a:xfrm>
              <a:off x="7477659" y="6205835"/>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38" name="Text Box 13"/>
            <p:cNvSpPr txBox="1">
              <a:spLocks noChangeArrowheads="1"/>
            </p:cNvSpPr>
            <p:nvPr/>
          </p:nvSpPr>
          <p:spPr bwMode="auto">
            <a:xfrm>
              <a:off x="8475246" y="6205835"/>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grpSp>
      <p:grpSp>
        <p:nvGrpSpPr>
          <p:cNvPr id="13" name="Group 12">
            <a:extLst>
              <a:ext uri="{FF2B5EF4-FFF2-40B4-BE49-F238E27FC236}">
                <a16:creationId xmlns:a16="http://schemas.microsoft.com/office/drawing/2014/main" id="{86514157-4C7F-DB4D-85D7-D3D66BBD1372}"/>
              </a:ext>
            </a:extLst>
          </p:cNvPr>
          <p:cNvGrpSpPr/>
          <p:nvPr/>
        </p:nvGrpSpPr>
        <p:grpSpPr>
          <a:xfrm>
            <a:off x="8270730" y="4373880"/>
            <a:ext cx="2575003" cy="1509653"/>
            <a:chOff x="4713935" y="3230880"/>
            <a:chExt cx="2575003" cy="1509653"/>
          </a:xfrm>
        </p:grpSpPr>
        <p:grpSp>
          <p:nvGrpSpPr>
            <p:cNvPr id="45" name="Group 71"/>
            <p:cNvGrpSpPr/>
            <p:nvPr/>
          </p:nvGrpSpPr>
          <p:grpSpPr>
            <a:xfrm>
              <a:off x="5509040" y="3230880"/>
              <a:ext cx="914400" cy="274320"/>
              <a:chOff x="817563" y="3173413"/>
              <a:chExt cx="2136775" cy="533400"/>
            </a:xfrm>
          </p:grpSpPr>
          <p:sp>
            <p:nvSpPr>
              <p:cNvPr id="46"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sp>
            <p:nvSpPr>
              <p:cNvPr id="47"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grpSp>
        <p:sp>
          <p:nvSpPr>
            <p:cNvPr id="41" name="Text Box 36"/>
            <p:cNvSpPr txBox="1">
              <a:spLocks noChangeArrowheads="1"/>
            </p:cNvSpPr>
            <p:nvPr/>
          </p:nvSpPr>
          <p:spPr bwMode="auto">
            <a:xfrm>
              <a:off x="4713935" y="3500735"/>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grpSp>
          <p:nvGrpSpPr>
            <p:cNvPr id="76" name="Group 75"/>
            <p:cNvGrpSpPr/>
            <p:nvPr/>
          </p:nvGrpSpPr>
          <p:grpSpPr>
            <a:xfrm>
              <a:off x="4997238" y="3992880"/>
              <a:ext cx="699230" cy="747653"/>
              <a:chOff x="6879598" y="3992880"/>
              <a:chExt cx="699230" cy="747653"/>
            </a:xfrm>
          </p:grpSpPr>
          <p:sp>
            <p:nvSpPr>
              <p:cNvPr id="52" name="Text Box 37"/>
              <p:cNvSpPr txBox="1">
                <a:spLocks noChangeArrowheads="1"/>
              </p:cNvSpPr>
              <p:nvPr/>
            </p:nvSpPr>
            <p:spPr bwMode="auto">
              <a:xfrm>
                <a:off x="6879598" y="4186535"/>
                <a:ext cx="69923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*/i/</a:t>
                </a:r>
              </a:p>
            </p:txBody>
          </p:sp>
          <p:cxnSp>
            <p:nvCxnSpPr>
              <p:cNvPr id="53" name="Straight Connector 52"/>
              <p:cNvCxnSpPr/>
              <p:nvPr/>
            </p:nvCxnSpPr>
            <p:spPr bwMode="auto">
              <a:xfrm rot="5400000">
                <a:off x="7130152" y="413004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2" name="Text Box 36"/>
            <p:cNvSpPr txBox="1">
              <a:spLocks noChangeArrowheads="1"/>
            </p:cNvSpPr>
            <p:nvPr/>
          </p:nvSpPr>
          <p:spPr bwMode="auto">
            <a:xfrm>
              <a:off x="5970949" y="3500735"/>
              <a:ext cx="1317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grpSp>
          <p:nvGrpSpPr>
            <p:cNvPr id="77" name="Group 76"/>
            <p:cNvGrpSpPr/>
            <p:nvPr/>
          </p:nvGrpSpPr>
          <p:grpSpPr>
            <a:xfrm>
              <a:off x="6184773" y="3992880"/>
              <a:ext cx="763349" cy="747653"/>
              <a:chOff x="8067133" y="3992880"/>
              <a:chExt cx="763349" cy="747653"/>
            </a:xfrm>
          </p:grpSpPr>
          <p:sp>
            <p:nvSpPr>
              <p:cNvPr id="55" name="Text Box 37"/>
              <p:cNvSpPr txBox="1">
                <a:spLocks noChangeArrowheads="1"/>
              </p:cNvSpPr>
              <p:nvPr/>
            </p:nvSpPr>
            <p:spPr bwMode="auto">
              <a:xfrm>
                <a:off x="8067133" y="4186535"/>
                <a:ext cx="76334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e</a:t>
                </a:r>
                <a:r>
                  <a:rPr lang="en-US" sz="3000" dirty="0">
                    <a:latin typeface="Times New Roman"/>
                    <a:cs typeface="Times New Roman"/>
                  </a:rPr>
                  <a:t>/</a:t>
                </a:r>
              </a:p>
            </p:txBody>
          </p:sp>
          <p:cxnSp>
            <p:nvCxnSpPr>
              <p:cNvPr id="56" name="Straight Connector 55"/>
              <p:cNvCxnSpPr/>
              <p:nvPr/>
            </p:nvCxnSpPr>
            <p:spPr bwMode="auto">
              <a:xfrm rot="5400000">
                <a:off x="8375146" y="413004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2" name="Group 11">
            <a:extLst>
              <a:ext uri="{FF2B5EF4-FFF2-40B4-BE49-F238E27FC236}">
                <a16:creationId xmlns:a16="http://schemas.microsoft.com/office/drawing/2014/main" id="{F515A85A-FA22-8A4C-B4E6-6B1204E3F2FD}"/>
              </a:ext>
            </a:extLst>
          </p:cNvPr>
          <p:cNvGrpSpPr/>
          <p:nvPr/>
        </p:nvGrpSpPr>
        <p:grpSpPr>
          <a:xfrm>
            <a:off x="8788102" y="3596640"/>
            <a:ext cx="3276491" cy="1601093"/>
            <a:chOff x="5231307" y="2453640"/>
            <a:chExt cx="3276491" cy="1601093"/>
          </a:xfrm>
        </p:grpSpPr>
        <p:sp>
          <p:nvSpPr>
            <p:cNvPr id="40" name="Text Box 36"/>
            <p:cNvSpPr txBox="1">
              <a:spLocks noChangeArrowheads="1"/>
            </p:cNvSpPr>
            <p:nvPr/>
          </p:nvSpPr>
          <p:spPr bwMode="auto">
            <a:xfrm>
              <a:off x="5231307" y="2738735"/>
              <a:ext cx="140615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[+front]</a:t>
              </a:r>
            </a:p>
          </p:txBody>
        </p:sp>
        <p:grpSp>
          <p:nvGrpSpPr>
            <p:cNvPr id="48" name="Group 77"/>
            <p:cNvGrpSpPr/>
            <p:nvPr/>
          </p:nvGrpSpPr>
          <p:grpSpPr>
            <a:xfrm>
              <a:off x="6019800" y="2453640"/>
              <a:ext cx="1828798" cy="365760"/>
              <a:chOff x="817563" y="3173413"/>
              <a:chExt cx="2136775" cy="533400"/>
            </a:xfrm>
          </p:grpSpPr>
          <p:sp>
            <p:nvSpPr>
              <p:cNvPr id="49"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sp>
            <p:nvSpPr>
              <p:cNvPr id="50"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grpSp>
        <p:grpSp>
          <p:nvGrpSpPr>
            <p:cNvPr id="7" name="Group 6">
              <a:extLst>
                <a:ext uri="{FF2B5EF4-FFF2-40B4-BE49-F238E27FC236}">
                  <a16:creationId xmlns:a16="http://schemas.microsoft.com/office/drawing/2014/main" id="{4398318A-121E-1544-94E9-4AD48DD74AFC}"/>
                </a:ext>
              </a:extLst>
            </p:cNvPr>
            <p:cNvGrpSpPr/>
            <p:nvPr/>
          </p:nvGrpSpPr>
          <p:grpSpPr>
            <a:xfrm>
              <a:off x="7125688" y="2738735"/>
              <a:ext cx="1382110" cy="1315998"/>
              <a:chOff x="5304862" y="2738735"/>
              <a:chExt cx="1382110" cy="1315998"/>
            </a:xfrm>
          </p:grpSpPr>
          <p:sp>
            <p:nvSpPr>
              <p:cNvPr id="39" name="Text Box 34"/>
              <p:cNvSpPr txBox="1">
                <a:spLocks noChangeArrowheads="1"/>
              </p:cNvSpPr>
              <p:nvPr/>
            </p:nvSpPr>
            <p:spPr bwMode="auto">
              <a:xfrm>
                <a:off x="5304862" y="2738735"/>
                <a:ext cx="13821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[–front]</a:t>
                </a:r>
              </a:p>
            </p:txBody>
          </p:sp>
          <p:grpSp>
            <p:nvGrpSpPr>
              <p:cNvPr id="75" name="Group 74"/>
              <p:cNvGrpSpPr/>
              <p:nvPr/>
            </p:nvGrpSpPr>
            <p:grpSpPr>
              <a:xfrm>
                <a:off x="5590310" y="3230880"/>
                <a:ext cx="784189" cy="823853"/>
                <a:chOff x="5590310" y="3230880"/>
                <a:chExt cx="784189" cy="823853"/>
              </a:xfrm>
            </p:grpSpPr>
            <p:sp>
              <p:nvSpPr>
                <p:cNvPr id="63" name="Text Box 37"/>
                <p:cNvSpPr txBox="1">
                  <a:spLocks noChangeArrowheads="1"/>
                </p:cNvSpPr>
                <p:nvPr/>
              </p:nvSpPr>
              <p:spPr bwMode="auto">
                <a:xfrm>
                  <a:off x="5590310" y="3500735"/>
                  <a:ext cx="7841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64" name="Straight Connector 63"/>
                <p:cNvCxnSpPr/>
                <p:nvPr/>
              </p:nvCxnSpPr>
              <p:spPr bwMode="auto">
                <a:xfrm rot="5400000">
                  <a:off x="5896044" y="336804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grpSp>
        <p:nvGrpSpPr>
          <p:cNvPr id="11" name="Group 10">
            <a:extLst>
              <a:ext uri="{FF2B5EF4-FFF2-40B4-BE49-F238E27FC236}">
                <a16:creationId xmlns:a16="http://schemas.microsoft.com/office/drawing/2014/main" id="{2D93D32C-0AA8-5F4B-9572-0A91657FABF1}"/>
              </a:ext>
            </a:extLst>
          </p:cNvPr>
          <p:cNvGrpSpPr/>
          <p:nvPr/>
        </p:nvGrpSpPr>
        <p:grpSpPr>
          <a:xfrm>
            <a:off x="7490523" y="2819400"/>
            <a:ext cx="3567667" cy="854333"/>
            <a:chOff x="3933728" y="1676400"/>
            <a:chExt cx="3567666" cy="854333"/>
          </a:xfrm>
        </p:grpSpPr>
        <p:sp>
          <p:nvSpPr>
            <p:cNvPr id="57" name="Text Box 13"/>
            <p:cNvSpPr txBox="1">
              <a:spLocks noChangeArrowheads="1"/>
            </p:cNvSpPr>
            <p:nvPr/>
          </p:nvSpPr>
          <p:spPr bwMode="auto">
            <a:xfrm>
              <a:off x="6290806" y="1976735"/>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grpSp>
          <p:nvGrpSpPr>
            <p:cNvPr id="65" name="Group 77"/>
            <p:cNvGrpSpPr/>
            <p:nvPr/>
          </p:nvGrpSpPr>
          <p:grpSpPr>
            <a:xfrm>
              <a:off x="4605445" y="1676400"/>
              <a:ext cx="2286000" cy="365760"/>
              <a:chOff x="817563" y="3173413"/>
              <a:chExt cx="2136775" cy="533400"/>
            </a:xfrm>
          </p:grpSpPr>
          <p:sp>
            <p:nvSpPr>
              <p:cNvPr id="66"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sp>
            <p:nvSpPr>
              <p:cNvPr id="67"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Times New Roman"/>
                  <a:cs typeface="Times New Roman"/>
                </a:endParaRPr>
              </a:p>
            </p:txBody>
          </p:sp>
        </p:grpSp>
        <p:sp>
          <p:nvSpPr>
            <p:cNvPr id="68" name="Text Box 36"/>
            <p:cNvSpPr txBox="1">
              <a:spLocks noChangeArrowheads="1"/>
            </p:cNvSpPr>
            <p:nvPr/>
          </p:nvSpPr>
          <p:spPr bwMode="auto">
            <a:xfrm>
              <a:off x="3933728" y="1976735"/>
              <a:ext cx="1234632"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grpSp>
      <p:grpSp>
        <p:nvGrpSpPr>
          <p:cNvPr id="73" name="Group 72"/>
          <p:cNvGrpSpPr/>
          <p:nvPr/>
        </p:nvGrpSpPr>
        <p:grpSpPr>
          <a:xfrm>
            <a:off x="7659234" y="3596641"/>
            <a:ext cx="763349" cy="839094"/>
            <a:chOff x="4297591" y="2453639"/>
            <a:chExt cx="763348" cy="839094"/>
          </a:xfrm>
        </p:grpSpPr>
        <p:sp>
          <p:nvSpPr>
            <p:cNvPr id="70" name="Text Box 37"/>
            <p:cNvSpPr txBox="1">
              <a:spLocks noChangeArrowheads="1"/>
            </p:cNvSpPr>
            <p:nvPr/>
          </p:nvSpPr>
          <p:spPr bwMode="auto">
            <a:xfrm>
              <a:off x="4297591" y="2738735"/>
              <a:ext cx="76334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a:t>
              </a:r>
            </a:p>
          </p:txBody>
        </p:sp>
        <p:cxnSp>
          <p:nvCxnSpPr>
            <p:cNvPr id="71" name="Straight Connector 70"/>
            <p:cNvCxnSpPr/>
            <p:nvPr/>
          </p:nvCxnSpPr>
          <p:spPr bwMode="auto">
            <a:xfrm rot="5400000">
              <a:off x="4563320" y="2636518"/>
              <a:ext cx="3657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62827" name="Line 28"/>
          <p:cNvSpPr>
            <a:spLocks noChangeShapeType="1"/>
          </p:cNvSpPr>
          <p:nvPr/>
        </p:nvSpPr>
        <p:spPr bwMode="auto">
          <a:xfrm>
            <a:off x="7326893" y="5826127"/>
            <a:ext cx="5259600" cy="0"/>
          </a:xfrm>
          <a:prstGeom prst="line">
            <a:avLst/>
          </a:prstGeom>
          <a:noFill/>
          <a:ln w="9525">
            <a:solidFill>
              <a:srgbClr val="FF0000"/>
            </a:solidFill>
            <a:round/>
            <a:headEnd/>
            <a:tailEnd/>
          </a:ln>
        </p:spPr>
        <p:txBody>
          <a:bodyPr wrap="none" anchor="ctr">
            <a:prstTxWarp prst="textNoShape">
              <a:avLst/>
            </a:prstTxWarp>
          </a:bodyPr>
          <a:lstStyle/>
          <a:p>
            <a:endParaRPr lang="en-US" sz="3000"/>
          </a:p>
        </p:txBody>
      </p:sp>
      <p:sp>
        <p:nvSpPr>
          <p:cNvPr id="89" name="Text Box 13"/>
          <p:cNvSpPr txBox="1">
            <a:spLocks noChangeArrowheads="1"/>
          </p:cNvSpPr>
          <p:nvPr/>
        </p:nvSpPr>
        <p:spPr bwMode="auto">
          <a:xfrm>
            <a:off x="8221633" y="2286002"/>
            <a:ext cx="411843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Times New Roman"/>
                <a:ea typeface="Doulos SIL" charset="-52"/>
                <a:cs typeface="Times New Roman"/>
              </a:rPr>
              <a:t>[low] &gt; [front] &gt; [high] </a:t>
            </a:r>
          </a:p>
        </p:txBody>
      </p:sp>
      <p:sp>
        <p:nvSpPr>
          <p:cNvPr id="59" name="Text Box 13">
            <a:extLst>
              <a:ext uri="{FF2B5EF4-FFF2-40B4-BE49-F238E27FC236}">
                <a16:creationId xmlns:a16="http://schemas.microsoft.com/office/drawing/2014/main" id="{F180D555-6561-2C41-BC16-FFABF360CA88}"/>
              </a:ext>
            </a:extLst>
          </p:cNvPr>
          <p:cNvSpPr txBox="1">
            <a:spLocks noChangeArrowheads="1"/>
          </p:cNvSpPr>
          <p:nvPr/>
        </p:nvSpPr>
        <p:spPr bwMode="auto">
          <a:xfrm>
            <a:off x="7442996" y="6880426"/>
            <a:ext cx="107273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Front</a:t>
            </a:r>
          </a:p>
        </p:txBody>
      </p:sp>
      <p:sp>
        <p:nvSpPr>
          <p:cNvPr id="60" name="Text Box 13">
            <a:extLst>
              <a:ext uri="{FF2B5EF4-FFF2-40B4-BE49-F238E27FC236}">
                <a16:creationId xmlns:a16="http://schemas.microsoft.com/office/drawing/2014/main" id="{F94FEF6E-9A08-674E-94B0-C6A7D20C1DFC}"/>
              </a:ext>
            </a:extLst>
          </p:cNvPr>
          <p:cNvSpPr txBox="1">
            <a:spLocks noChangeArrowheads="1"/>
          </p:cNvSpPr>
          <p:nvPr/>
        </p:nvSpPr>
        <p:spPr bwMode="auto">
          <a:xfrm>
            <a:off x="10053481" y="6880426"/>
            <a:ext cx="38985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61" name="Text Box 13">
            <a:extLst>
              <a:ext uri="{FF2B5EF4-FFF2-40B4-BE49-F238E27FC236}">
                <a16:creationId xmlns:a16="http://schemas.microsoft.com/office/drawing/2014/main" id="{C97EAC65-82E2-6C49-841A-8FE4738E0C21}"/>
              </a:ext>
            </a:extLst>
          </p:cNvPr>
          <p:cNvSpPr txBox="1">
            <a:spLocks noChangeArrowheads="1"/>
          </p:cNvSpPr>
          <p:nvPr/>
        </p:nvSpPr>
        <p:spPr bwMode="auto">
          <a:xfrm>
            <a:off x="11044296" y="6880426"/>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74" name="Text Box 13">
            <a:extLst>
              <a:ext uri="{FF2B5EF4-FFF2-40B4-BE49-F238E27FC236}">
                <a16:creationId xmlns:a16="http://schemas.microsoft.com/office/drawing/2014/main" id="{10D2AF4F-5A03-5149-83DC-5C884376A51A}"/>
              </a:ext>
            </a:extLst>
          </p:cNvPr>
          <p:cNvSpPr txBox="1">
            <a:spLocks noChangeArrowheads="1"/>
          </p:cNvSpPr>
          <p:nvPr/>
        </p:nvSpPr>
        <p:spPr bwMode="auto">
          <a:xfrm>
            <a:off x="12032040" y="6880426"/>
            <a:ext cx="415498"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90"/>
                </a:solidFill>
                <a:latin typeface="Times New Roman"/>
                <a:ea typeface="Doulos SIL" charset="-52"/>
                <a:cs typeface="Times New Roman"/>
              </a:rPr>
              <a:t>+</a:t>
            </a:r>
          </a:p>
        </p:txBody>
      </p:sp>
      <p:sp>
        <p:nvSpPr>
          <p:cNvPr id="79" name="Text Box 4">
            <a:extLst>
              <a:ext uri="{FF2B5EF4-FFF2-40B4-BE49-F238E27FC236}">
                <a16:creationId xmlns:a16="http://schemas.microsoft.com/office/drawing/2014/main" id="{5EAD37A7-7D6F-414F-B70F-D5A14AEFADAA}"/>
              </a:ext>
            </a:extLst>
          </p:cNvPr>
          <p:cNvSpPr txBox="1">
            <a:spLocks noChangeArrowheads="1"/>
          </p:cNvSpPr>
          <p:nvPr/>
        </p:nvSpPr>
        <p:spPr bwMode="auto">
          <a:xfrm>
            <a:off x="1166400" y="4196668"/>
            <a:ext cx="576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rPr>
              <a:t>In West Germanic, the lowered allophone of */u/ developed into a new phoneme */o/.</a:t>
            </a:r>
          </a:p>
        </p:txBody>
      </p:sp>
      <p:sp>
        <p:nvSpPr>
          <p:cNvPr id="62" name="Slide Number Placeholder 8">
            <a:extLst>
              <a:ext uri="{FF2B5EF4-FFF2-40B4-BE49-F238E27FC236}">
                <a16:creationId xmlns:a16="http://schemas.microsoft.com/office/drawing/2014/main" id="{6903D3D8-0A90-A147-8873-CEC0065568E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112</a:t>
            </a:fld>
            <a:endParaRPr lang="en-US" sz="1600" dirty="0"/>
          </a:p>
        </p:txBody>
      </p:sp>
      <p:sp>
        <p:nvSpPr>
          <p:cNvPr id="78" name="Text Box 4">
            <a:extLst>
              <a:ext uri="{FF2B5EF4-FFF2-40B4-BE49-F238E27FC236}">
                <a16:creationId xmlns:a16="http://schemas.microsoft.com/office/drawing/2014/main" id="{1904E934-5FF3-6743-9B8D-F99DF2420D86}"/>
              </a:ext>
            </a:extLst>
          </p:cNvPr>
          <p:cNvSpPr txBox="1">
            <a:spLocks noChangeArrowheads="1"/>
          </p:cNvSpPr>
          <p:nvPr/>
        </p:nvSpPr>
        <p:spPr bwMode="auto">
          <a:xfrm>
            <a:off x="1166400" y="6005888"/>
            <a:ext cx="5760000" cy="2062103"/>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rPr>
              <a:t>This new phoneme filled a gap in the system and brought the [–front] branch into symmetry with the [+front] branch.</a:t>
            </a:r>
          </a:p>
        </p:txBody>
      </p:sp>
      <p:sp>
        <p:nvSpPr>
          <p:cNvPr id="80" name="Oval 79">
            <a:extLst>
              <a:ext uri="{FF2B5EF4-FFF2-40B4-BE49-F238E27FC236}">
                <a16:creationId xmlns:a16="http://schemas.microsoft.com/office/drawing/2014/main" id="{16EA8D37-4F8A-F648-99AD-DCB725852321}"/>
              </a:ext>
            </a:extLst>
          </p:cNvPr>
          <p:cNvSpPr/>
          <p:nvPr/>
        </p:nvSpPr>
        <p:spPr bwMode="auto">
          <a:xfrm>
            <a:off x="10937106" y="4644008"/>
            <a:ext cx="1008000" cy="11520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81" name="Rounded Rectangle 80">
            <a:extLst>
              <a:ext uri="{FF2B5EF4-FFF2-40B4-BE49-F238E27FC236}">
                <a16:creationId xmlns:a16="http://schemas.microsoft.com/office/drawing/2014/main" id="{AD81421D-310A-8D4D-AA42-3E97EB2F02A3}"/>
              </a:ext>
            </a:extLst>
          </p:cNvPr>
          <p:cNvSpPr/>
          <p:nvPr/>
        </p:nvSpPr>
        <p:spPr bwMode="auto">
          <a:xfrm rot="5400000">
            <a:off x="8957098" y="3924008"/>
            <a:ext cx="1188000" cy="262800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dirty="0">
              <a:latin typeface="Times" pitchFamily="71" charset="0"/>
            </a:endParaRPr>
          </a:p>
        </p:txBody>
      </p:sp>
    </p:spTree>
    <p:extLst>
      <p:ext uri="{BB962C8B-B14F-4D97-AF65-F5344CB8AC3E}">
        <p14:creationId xmlns:p14="http://schemas.microsoft.com/office/powerpoint/2010/main" val="186428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500"/>
                                        <p:tgtEl>
                                          <p:spTgt spid="7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up)">
                                      <p:cBhvr>
                                        <p:cTn id="10" dur="20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up)">
                                      <p:cBhvr>
                                        <p:cTn id="15" dur="500"/>
                                        <p:tgtEl>
                                          <p:spTgt spid="7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left)">
                                      <p:cBhvr>
                                        <p:cTn id="18"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8" grpId="0"/>
      <p:bldP spid="80" grpId="0" animBg="1"/>
      <p:bldP spid="8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 Box 4"/>
          <p:cNvSpPr txBox="1">
            <a:spLocks noChangeArrowheads="1"/>
          </p:cNvSpPr>
          <p:nvPr/>
        </p:nvSpPr>
        <p:spPr bwMode="auto">
          <a:xfrm>
            <a:off x="1166400" y="2404052"/>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Therefore, the new vowel did not require a change to the inherited Proto-Germanic short vowel feature hierarchy.</a:t>
            </a:r>
          </a:p>
        </p:txBody>
      </p:sp>
      <p:sp>
        <p:nvSpPr>
          <p:cNvPr id="44" name="Text Box 4"/>
          <p:cNvSpPr txBox="1">
            <a:spLocks noChangeArrowheads="1"/>
          </p:cNvSpPr>
          <p:nvPr/>
        </p:nvSpPr>
        <p:spPr bwMode="auto">
          <a:xfrm>
            <a:off x="1166400" y="3737436"/>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Note that the feature [round] is </a:t>
            </a:r>
            <a:r>
              <a:rPr lang="en-US" sz="3200" dirty="0">
                <a:solidFill>
                  <a:srgbClr val="C00000"/>
                </a:solidFill>
                <a:latin typeface="Cambria"/>
                <a:ea typeface="Cambria"/>
                <a:cs typeface="Cambria"/>
              </a:rPr>
              <a:t>still not</a:t>
            </a:r>
            <a:r>
              <a:rPr lang="en-US" sz="3200" dirty="0">
                <a:latin typeface="Cambria"/>
                <a:ea typeface="Cambria"/>
                <a:cs typeface="Cambria"/>
              </a:rPr>
              <a:t> contrastive at this point.</a:t>
            </a:r>
          </a:p>
        </p:txBody>
      </p:sp>
      <p:sp>
        <p:nvSpPr>
          <p:cNvPr id="45" name="Text Box 5"/>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West Germanic feature hierarchy</a:t>
            </a:r>
          </a:p>
        </p:txBody>
      </p:sp>
      <p:sp>
        <p:nvSpPr>
          <p:cNvPr id="136194" name="Rectangle 37"/>
          <p:cNvSpPr>
            <a:spLocks noChangeArrowheads="1"/>
          </p:cNvSpPr>
          <p:nvPr/>
        </p:nvSpPr>
        <p:spPr bwMode="auto">
          <a:xfrm flipH="1">
            <a:off x="1166400" y="4578377"/>
            <a:ext cx="8915400" cy="3898800"/>
          </a:xfrm>
          <a:prstGeom prst="rect">
            <a:avLst/>
          </a:prstGeom>
          <a:solidFill>
            <a:schemeClr val="bg1"/>
          </a:solidFill>
          <a:ln w="9525">
            <a:solidFill>
              <a:schemeClr val="tx1"/>
            </a:solidFill>
            <a:round/>
            <a:headEnd/>
            <a:tailEnd/>
          </a:ln>
        </p:spPr>
        <p:txBody>
          <a:bodyPr>
            <a:prstTxWarp prst="textNoShape">
              <a:avLst/>
            </a:prstTxWarp>
          </a:bodyPr>
          <a:lstStyle/>
          <a:p>
            <a:endParaRPr lang="en-US" sz="3200" dirty="0"/>
          </a:p>
        </p:txBody>
      </p:sp>
      <p:grpSp>
        <p:nvGrpSpPr>
          <p:cNvPr id="2" name="Group 44"/>
          <p:cNvGrpSpPr/>
          <p:nvPr/>
        </p:nvGrpSpPr>
        <p:grpSpPr>
          <a:xfrm>
            <a:off x="5268681" y="6265573"/>
            <a:ext cx="3822698" cy="913662"/>
            <a:chOff x="4602060" y="4587240"/>
            <a:chExt cx="3822698" cy="913662"/>
          </a:xfrm>
        </p:grpSpPr>
        <p:grpSp>
          <p:nvGrpSpPr>
            <p:cNvPr id="3" name="Group 77"/>
            <p:cNvGrpSpPr/>
            <p:nvPr/>
          </p:nvGrpSpPr>
          <p:grpSpPr>
            <a:xfrm>
              <a:off x="5410200" y="4587240"/>
              <a:ext cx="2286000" cy="365760"/>
              <a:chOff x="817563" y="3173413"/>
              <a:chExt cx="2136775" cy="533400"/>
            </a:xfrm>
          </p:grpSpPr>
          <p:sp>
            <p:nvSpPr>
              <p:cNvPr id="79"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0"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38" name="Text Box 36"/>
            <p:cNvSpPr txBox="1">
              <a:spLocks noChangeArrowheads="1"/>
            </p:cNvSpPr>
            <p:nvPr/>
          </p:nvSpPr>
          <p:spPr bwMode="auto">
            <a:xfrm>
              <a:off x="4602060" y="4946904"/>
              <a:ext cx="140615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[+front]</a:t>
              </a:r>
            </a:p>
          </p:txBody>
        </p:sp>
        <p:sp>
          <p:nvSpPr>
            <p:cNvPr id="51" name="Text Box 34"/>
            <p:cNvSpPr txBox="1">
              <a:spLocks noChangeArrowheads="1"/>
            </p:cNvSpPr>
            <p:nvPr/>
          </p:nvSpPr>
          <p:spPr bwMode="auto">
            <a:xfrm>
              <a:off x="7042648" y="4946904"/>
              <a:ext cx="13821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[–front]</a:t>
              </a:r>
            </a:p>
          </p:txBody>
        </p:sp>
      </p:grpSp>
      <p:sp>
        <p:nvSpPr>
          <p:cNvPr id="52" name="Text Box 35"/>
          <p:cNvSpPr txBox="1">
            <a:spLocks noChangeArrowheads="1"/>
          </p:cNvSpPr>
          <p:nvPr/>
        </p:nvSpPr>
        <p:spPr bwMode="auto">
          <a:xfrm>
            <a:off x="8693442" y="7088532"/>
            <a:ext cx="184731" cy="584775"/>
          </a:xfrm>
          <a:prstGeom prst="rect">
            <a:avLst/>
          </a:prstGeom>
          <a:noFill/>
          <a:ln w="9525">
            <a:noFill/>
            <a:miter lim="800000"/>
            <a:headEnd/>
            <a:tailEnd/>
          </a:ln>
        </p:spPr>
        <p:txBody>
          <a:bodyPr wrap="none">
            <a:prstTxWarp prst="textNoShape">
              <a:avLst/>
            </a:prstTxWarp>
            <a:spAutoFit/>
          </a:bodyPr>
          <a:lstStyle/>
          <a:p>
            <a:endParaRPr lang="en-US" sz="3200" dirty="0">
              <a:latin typeface="Times New Roman" panose="02020603050405020304" pitchFamily="18" charset="0"/>
              <a:cs typeface="Times New Roman" panose="02020603050405020304" pitchFamily="18" charset="0"/>
            </a:endParaRPr>
          </a:p>
        </p:txBody>
      </p:sp>
      <p:sp>
        <p:nvSpPr>
          <p:cNvPr id="43" name="Text Box 28"/>
          <p:cNvSpPr txBox="1">
            <a:spLocks noChangeArrowheads="1"/>
          </p:cNvSpPr>
          <p:nvPr/>
        </p:nvSpPr>
        <p:spPr bwMode="auto">
          <a:xfrm>
            <a:off x="3147038" y="4651889"/>
            <a:ext cx="4152483" cy="584775"/>
          </a:xfrm>
          <a:prstGeom prst="rect">
            <a:avLst/>
          </a:prstGeom>
          <a:noFill/>
          <a:ln w="9525">
            <a:noFill/>
            <a:miter lim="800000"/>
            <a:headEnd/>
            <a:tailEnd/>
          </a:ln>
        </p:spPr>
        <p:txBody>
          <a:bodyPr wrap="none">
            <a:prstTxWarp prst="textNoShape">
              <a:avLst/>
            </a:prstTxWarp>
            <a:spAutoFit/>
          </a:bodyPr>
          <a:lstStyle/>
          <a:p>
            <a:pPr marL="4763" indent="-4763" algn="l">
              <a:spcBef>
                <a:spcPct val="50000"/>
              </a:spcBef>
            </a:pPr>
            <a:r>
              <a:rPr lang="en-US" sz="3200" dirty="0">
                <a:solidFill>
                  <a:srgbClr val="C00000"/>
                </a:solidFill>
                <a:latin typeface="Cambria"/>
                <a:ea typeface="Times" charset="0"/>
                <a:cs typeface="Times" charset="0"/>
              </a:rPr>
              <a:t>[low] &gt; [front] &gt; [high]</a:t>
            </a:r>
          </a:p>
        </p:txBody>
      </p:sp>
      <p:grpSp>
        <p:nvGrpSpPr>
          <p:cNvPr id="4" name="Group 43"/>
          <p:cNvGrpSpPr/>
          <p:nvPr/>
        </p:nvGrpSpPr>
        <p:grpSpPr>
          <a:xfrm>
            <a:off x="4746284" y="7109866"/>
            <a:ext cx="5079225" cy="1391797"/>
            <a:chOff x="4075182" y="5431536"/>
            <a:chExt cx="5079225" cy="1391797"/>
          </a:xfrm>
        </p:grpSpPr>
        <p:grpSp>
          <p:nvGrpSpPr>
            <p:cNvPr id="5" name="Group 49"/>
            <p:cNvGrpSpPr/>
            <p:nvPr/>
          </p:nvGrpSpPr>
          <p:grpSpPr>
            <a:xfrm>
              <a:off x="4075182" y="5431536"/>
              <a:ext cx="2564625" cy="1391797"/>
              <a:chOff x="4075182" y="5431536"/>
              <a:chExt cx="2564625" cy="1391797"/>
            </a:xfrm>
          </p:grpSpPr>
          <p:sp>
            <p:nvSpPr>
              <p:cNvPr id="61" name="Text Box 36"/>
              <p:cNvSpPr txBox="1">
                <a:spLocks noChangeArrowheads="1"/>
              </p:cNvSpPr>
              <p:nvPr/>
            </p:nvSpPr>
            <p:spPr bwMode="auto">
              <a:xfrm>
                <a:off x="4075182" y="5816600"/>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[+high]</a:t>
                </a:r>
              </a:p>
            </p:txBody>
          </p:sp>
          <p:sp>
            <p:nvSpPr>
              <p:cNvPr id="62" name="Text Box 36"/>
              <p:cNvSpPr txBox="1">
                <a:spLocks noChangeArrowheads="1"/>
              </p:cNvSpPr>
              <p:nvPr/>
            </p:nvSpPr>
            <p:spPr bwMode="auto">
              <a:xfrm>
                <a:off x="5321818" y="5816600"/>
                <a:ext cx="131798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[–high]</a:t>
                </a:r>
              </a:p>
            </p:txBody>
          </p:sp>
          <p:grpSp>
            <p:nvGrpSpPr>
              <p:cNvPr id="6" name="Group 71"/>
              <p:cNvGrpSpPr/>
              <p:nvPr/>
            </p:nvGrpSpPr>
            <p:grpSpPr>
              <a:xfrm>
                <a:off x="4876800" y="5431536"/>
                <a:ext cx="914401" cy="359664"/>
                <a:chOff x="817563" y="3173413"/>
                <a:chExt cx="2136775" cy="533400"/>
              </a:xfrm>
            </p:grpSpPr>
            <p:sp>
              <p:nvSpPr>
                <p:cNvPr id="66"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mn-lt"/>
                  </a:endParaRPr>
                </a:p>
              </p:txBody>
            </p:sp>
            <p:sp>
              <p:nvSpPr>
                <p:cNvPr id="67"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mn-lt"/>
                  </a:endParaRPr>
                </a:p>
              </p:txBody>
            </p:sp>
          </p:grpSp>
          <p:sp>
            <p:nvSpPr>
              <p:cNvPr id="64" name="Text Box 37"/>
              <p:cNvSpPr txBox="1">
                <a:spLocks noChangeArrowheads="1"/>
              </p:cNvSpPr>
              <p:nvPr/>
            </p:nvSpPr>
            <p:spPr bwMode="auto">
              <a:xfrm>
                <a:off x="4324037" y="6269335"/>
                <a:ext cx="699230"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panose="02020603050405020304" pitchFamily="18" charset="0"/>
                  </a:rPr>
                  <a:t>*/i/</a:t>
                </a:r>
              </a:p>
            </p:txBody>
          </p:sp>
          <p:sp>
            <p:nvSpPr>
              <p:cNvPr id="65" name="Text Box 37"/>
              <p:cNvSpPr txBox="1">
                <a:spLocks noChangeArrowheads="1"/>
              </p:cNvSpPr>
              <p:nvPr/>
            </p:nvSpPr>
            <p:spPr bwMode="auto">
              <a:xfrm>
                <a:off x="5541762" y="6269335"/>
                <a:ext cx="76334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panose="02020603050405020304" pitchFamily="18" charset="0"/>
                  </a:rPr>
                  <a:t>*/</a:t>
                </a:r>
                <a:r>
                  <a:rPr lang="en-US" sz="3000" dirty="0" err="1">
                    <a:latin typeface="+mn-lt"/>
                    <a:cs typeface="Times New Roman" panose="02020603050405020304" pitchFamily="18" charset="0"/>
                  </a:rPr>
                  <a:t>e</a:t>
                </a:r>
                <a:r>
                  <a:rPr lang="en-US" sz="3000" dirty="0">
                    <a:latin typeface="+mn-lt"/>
                    <a:cs typeface="Times New Roman" panose="02020603050405020304" pitchFamily="18" charset="0"/>
                  </a:rPr>
                  <a:t>/</a:t>
                </a:r>
              </a:p>
            </p:txBody>
          </p:sp>
        </p:grpSp>
        <p:grpSp>
          <p:nvGrpSpPr>
            <p:cNvPr id="7" name="Group 52"/>
            <p:cNvGrpSpPr/>
            <p:nvPr/>
          </p:nvGrpSpPr>
          <p:grpSpPr>
            <a:xfrm>
              <a:off x="6551682" y="5431536"/>
              <a:ext cx="2602725" cy="1391797"/>
              <a:chOff x="6551682" y="5431536"/>
              <a:chExt cx="2602725" cy="1391797"/>
            </a:xfrm>
          </p:grpSpPr>
          <p:grpSp>
            <p:nvGrpSpPr>
              <p:cNvPr id="8" name="Group 71"/>
              <p:cNvGrpSpPr/>
              <p:nvPr/>
            </p:nvGrpSpPr>
            <p:grpSpPr>
              <a:xfrm>
                <a:off x="7353300" y="5431536"/>
                <a:ext cx="914401" cy="359664"/>
                <a:chOff x="817563" y="3173413"/>
                <a:chExt cx="2136775" cy="533400"/>
              </a:xfrm>
            </p:grpSpPr>
            <p:sp>
              <p:nvSpPr>
                <p:cNvPr id="59"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mn-lt"/>
                  </a:endParaRPr>
                </a:p>
              </p:txBody>
            </p:sp>
            <p:sp>
              <p:nvSpPr>
                <p:cNvPr id="60"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mn-lt"/>
                  </a:endParaRPr>
                </a:p>
              </p:txBody>
            </p:sp>
          </p:grpSp>
          <p:sp>
            <p:nvSpPr>
              <p:cNvPr id="55" name="Text Box 36"/>
              <p:cNvSpPr txBox="1">
                <a:spLocks noChangeArrowheads="1"/>
              </p:cNvSpPr>
              <p:nvPr/>
            </p:nvSpPr>
            <p:spPr bwMode="auto">
              <a:xfrm>
                <a:off x="6551682" y="5816600"/>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[+high]</a:t>
                </a:r>
              </a:p>
            </p:txBody>
          </p:sp>
          <p:sp>
            <p:nvSpPr>
              <p:cNvPr id="56" name="Text Box 36"/>
              <p:cNvSpPr txBox="1">
                <a:spLocks noChangeArrowheads="1"/>
              </p:cNvSpPr>
              <p:nvPr/>
            </p:nvSpPr>
            <p:spPr bwMode="auto">
              <a:xfrm>
                <a:off x="7836418" y="5816600"/>
                <a:ext cx="131798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[–high]</a:t>
                </a:r>
              </a:p>
            </p:txBody>
          </p:sp>
          <p:sp>
            <p:nvSpPr>
              <p:cNvPr id="57" name="Text Box 37"/>
              <p:cNvSpPr txBox="1">
                <a:spLocks noChangeArrowheads="1"/>
              </p:cNvSpPr>
              <p:nvPr/>
            </p:nvSpPr>
            <p:spPr bwMode="auto">
              <a:xfrm>
                <a:off x="6764294" y="6269335"/>
                <a:ext cx="78418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panose="02020603050405020304" pitchFamily="18" charset="0"/>
                  </a:rPr>
                  <a:t>*/</a:t>
                </a:r>
                <a:r>
                  <a:rPr lang="en-US" sz="3000" dirty="0" err="1">
                    <a:latin typeface="+mn-lt"/>
                    <a:cs typeface="Times New Roman" panose="02020603050405020304" pitchFamily="18" charset="0"/>
                  </a:rPr>
                  <a:t>u</a:t>
                </a:r>
                <a:r>
                  <a:rPr lang="en-US" sz="3000" dirty="0">
                    <a:latin typeface="+mn-lt"/>
                    <a:cs typeface="Times New Roman" panose="02020603050405020304" pitchFamily="18" charset="0"/>
                  </a:rPr>
                  <a:t>/</a:t>
                </a:r>
              </a:p>
            </p:txBody>
          </p:sp>
          <p:sp>
            <p:nvSpPr>
              <p:cNvPr id="58" name="Text Box 37"/>
              <p:cNvSpPr txBox="1">
                <a:spLocks noChangeArrowheads="1"/>
              </p:cNvSpPr>
              <p:nvPr/>
            </p:nvSpPr>
            <p:spPr bwMode="auto">
              <a:xfrm>
                <a:off x="8118157" y="6269335"/>
                <a:ext cx="78418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panose="02020603050405020304" pitchFamily="18" charset="0"/>
                  </a:rPr>
                  <a:t>*/</a:t>
                </a:r>
                <a:r>
                  <a:rPr lang="en-US" sz="3000" dirty="0" err="1">
                    <a:latin typeface="+mn-lt"/>
                    <a:cs typeface="Times New Roman" panose="02020603050405020304" pitchFamily="18" charset="0"/>
                  </a:rPr>
                  <a:t>o</a:t>
                </a:r>
                <a:r>
                  <a:rPr lang="en-US" sz="3000" dirty="0">
                    <a:latin typeface="+mn-lt"/>
                    <a:cs typeface="Times New Roman" panose="02020603050405020304" pitchFamily="18" charset="0"/>
                  </a:rPr>
                  <a:t>/</a:t>
                </a:r>
              </a:p>
            </p:txBody>
          </p:sp>
        </p:grpSp>
      </p:grpSp>
      <p:grpSp>
        <p:nvGrpSpPr>
          <p:cNvPr id="9" name="Group 53"/>
          <p:cNvGrpSpPr/>
          <p:nvPr/>
        </p:nvGrpSpPr>
        <p:grpSpPr>
          <a:xfrm>
            <a:off x="1556793" y="5187065"/>
            <a:ext cx="6234703" cy="1612800"/>
            <a:chOff x="885691" y="3508733"/>
            <a:chExt cx="6234703" cy="1612800"/>
          </a:xfrm>
        </p:grpSpPr>
        <p:grpSp>
          <p:nvGrpSpPr>
            <p:cNvPr id="10" name="Group 43"/>
            <p:cNvGrpSpPr/>
            <p:nvPr/>
          </p:nvGrpSpPr>
          <p:grpSpPr>
            <a:xfrm>
              <a:off x="885691" y="3508733"/>
              <a:ext cx="6234703" cy="1134665"/>
              <a:chOff x="885691" y="3508733"/>
              <a:chExt cx="6234703" cy="1134665"/>
            </a:xfrm>
          </p:grpSpPr>
          <p:sp>
            <p:nvSpPr>
              <p:cNvPr id="75" name="Text Box 13"/>
              <p:cNvSpPr txBox="1">
                <a:spLocks noChangeArrowheads="1"/>
              </p:cNvSpPr>
              <p:nvPr/>
            </p:nvSpPr>
            <p:spPr bwMode="auto">
              <a:xfrm>
                <a:off x="5909806" y="4089400"/>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[–low]</a:t>
                </a:r>
              </a:p>
            </p:txBody>
          </p:sp>
          <p:sp>
            <p:nvSpPr>
              <p:cNvPr id="76" name="Text Box 12"/>
              <p:cNvSpPr txBox="1">
                <a:spLocks noChangeArrowheads="1"/>
              </p:cNvSpPr>
              <p:nvPr/>
            </p:nvSpPr>
            <p:spPr bwMode="auto">
              <a:xfrm>
                <a:off x="885691" y="4089400"/>
                <a:ext cx="1234632"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[+low]</a:t>
                </a:r>
              </a:p>
            </p:txBody>
          </p:sp>
          <p:grpSp>
            <p:nvGrpSpPr>
              <p:cNvPr id="11" name="Group 9"/>
              <p:cNvGrpSpPr>
                <a:grpSpLocks/>
              </p:cNvGrpSpPr>
              <p:nvPr/>
            </p:nvGrpSpPr>
            <p:grpSpPr bwMode="auto">
              <a:xfrm>
                <a:off x="1524000" y="3508733"/>
                <a:ext cx="5029200" cy="640397"/>
                <a:chOff x="1488" y="816"/>
                <a:chExt cx="2880" cy="461"/>
              </a:xfrm>
            </p:grpSpPr>
            <p:sp>
              <p:nvSpPr>
                <p:cNvPr id="78" name="Line 10"/>
                <p:cNvSpPr>
                  <a:spLocks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latin typeface="+mn-lt"/>
                  </a:endParaRPr>
                </a:p>
              </p:txBody>
            </p:sp>
            <p:sp>
              <p:nvSpPr>
                <p:cNvPr id="81" name="Line 11"/>
                <p:cNvSpPr>
                  <a:spLocks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latin typeface="+mn-lt"/>
                  </a:endParaRPr>
                </a:p>
              </p:txBody>
            </p:sp>
          </p:grpSp>
        </p:grpSp>
        <p:sp>
          <p:nvSpPr>
            <p:cNvPr id="72" name="Text Box 27"/>
            <p:cNvSpPr txBox="1">
              <a:spLocks noChangeArrowheads="1"/>
            </p:cNvSpPr>
            <p:nvPr/>
          </p:nvSpPr>
          <p:spPr bwMode="auto">
            <a:xfrm>
              <a:off x="1080611" y="4567535"/>
              <a:ext cx="76334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panose="02020603050405020304" pitchFamily="18" charset="0"/>
                </a:rPr>
                <a:t>*/a/</a:t>
              </a:r>
            </a:p>
          </p:txBody>
        </p:sp>
      </p:grpSp>
      <p:sp>
        <p:nvSpPr>
          <p:cNvPr id="39" name="Oval 38">
            <a:extLst>
              <a:ext uri="{FF2B5EF4-FFF2-40B4-BE49-F238E27FC236}">
                <a16:creationId xmlns:a16="http://schemas.microsoft.com/office/drawing/2014/main" id="{AFD934D0-F3A8-D14B-B486-46C6D324DCA8}"/>
              </a:ext>
            </a:extLst>
          </p:cNvPr>
          <p:cNvSpPr/>
          <p:nvPr/>
        </p:nvSpPr>
        <p:spPr bwMode="auto">
          <a:xfrm>
            <a:off x="8488834" y="7308304"/>
            <a:ext cx="1368000" cy="1224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41" name="Slide Number Placeholder 8">
            <a:extLst>
              <a:ext uri="{FF2B5EF4-FFF2-40B4-BE49-F238E27FC236}">
                <a16:creationId xmlns:a16="http://schemas.microsoft.com/office/drawing/2014/main" id="{17E3E684-99B6-994B-AC29-9E3A487395B2}"/>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113</a:t>
            </a:fld>
            <a:endParaRPr lang="en-US" sz="1600" dirty="0"/>
          </a:p>
        </p:txBody>
      </p:sp>
    </p:spTree>
    <p:extLst>
      <p:ext uri="{BB962C8B-B14F-4D97-AF65-F5344CB8AC3E}">
        <p14:creationId xmlns:p14="http://schemas.microsoft.com/office/powerpoint/2010/main" val="4259826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bwMode="auto">
          <a:xfrm>
            <a:off x="1166399" y="6088712"/>
            <a:ext cx="9360000" cy="2011680"/>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25605" name="Text Box 5"/>
          <p:cNvSpPr txBox="1">
            <a:spLocks noChangeArrowheads="1"/>
          </p:cNvSpPr>
          <p:nvPr/>
        </p:nvSpPr>
        <p:spPr bwMode="auto">
          <a:xfrm>
            <a:off x="1166400" y="1295401"/>
            <a:ext cx="8105775"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West Germanic </a:t>
            </a:r>
            <a:r>
              <a:rPr lang="en-US" sz="4000" i="1" dirty="0" err="1">
                <a:solidFill>
                  <a:srgbClr val="C00000"/>
                </a:solidFill>
                <a:latin typeface="Calibri" panose="020F0502020204030204" pitchFamily="34" charset="0"/>
                <a:ea typeface="Times New Roman"/>
                <a:cs typeface="Calibri" panose="020F0502020204030204" pitchFamily="34" charset="0"/>
              </a:rPr>
              <a:t>i</a:t>
            </a:r>
            <a:r>
              <a:rPr lang="en-US" sz="4000" dirty="0">
                <a:solidFill>
                  <a:srgbClr val="C00000"/>
                </a:solidFill>
                <a:latin typeface="Calibri" panose="020F0502020204030204" pitchFamily="34" charset="0"/>
                <a:ea typeface="Times New Roman"/>
                <a:cs typeface="Calibri" panose="020F0502020204030204" pitchFamily="34" charset="0"/>
              </a:rPr>
              <a:t>-umlaut</a:t>
            </a:r>
            <a:endParaRPr lang="en-US" sz="4000" i="1" dirty="0">
              <a:solidFill>
                <a:srgbClr val="C00000"/>
              </a:solidFill>
              <a:latin typeface="Calibri" panose="020F0502020204030204" pitchFamily="34" charset="0"/>
              <a:ea typeface="Times New Roman"/>
              <a:cs typeface="Calibri" panose="020F0502020204030204" pitchFamily="34" charset="0"/>
            </a:endParaRPr>
          </a:p>
        </p:txBody>
      </p:sp>
      <p:grpSp>
        <p:nvGrpSpPr>
          <p:cNvPr id="7" name="Group 6">
            <a:extLst>
              <a:ext uri="{FF2B5EF4-FFF2-40B4-BE49-F238E27FC236}">
                <a16:creationId xmlns:a16="http://schemas.microsoft.com/office/drawing/2014/main" id="{FA5D2B4D-D7E4-FA44-B65F-F82D02C19FF9}"/>
              </a:ext>
            </a:extLst>
          </p:cNvPr>
          <p:cNvGrpSpPr/>
          <p:nvPr/>
        </p:nvGrpSpPr>
        <p:grpSpPr>
          <a:xfrm>
            <a:off x="1504058" y="7443609"/>
            <a:ext cx="8291697" cy="584775"/>
            <a:chOff x="1504058" y="7443609"/>
            <a:chExt cx="8291697" cy="584775"/>
          </a:xfrm>
        </p:grpSpPr>
        <p:sp>
          <p:nvSpPr>
            <p:cNvPr id="21" name="Text Box 12"/>
            <p:cNvSpPr txBox="1">
              <a:spLocks noChangeArrowheads="1"/>
            </p:cNvSpPr>
            <p:nvPr/>
          </p:nvSpPr>
          <p:spPr bwMode="auto">
            <a:xfrm>
              <a:off x="5655774" y="7443609"/>
              <a:ext cx="102784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y</a:t>
              </a:r>
              <a:r>
                <a:rPr lang="en-US" sz="3200" noProof="1">
                  <a:solidFill>
                    <a:srgbClr val="003262"/>
                  </a:solidFill>
                  <a:latin typeface="Times New Roman" panose="02020603050405020304" pitchFamily="18" charset="0"/>
                  <a:ea typeface="Doulos SIL" charset="-52"/>
                  <a:cs typeface="Times New Roman" panose="02020603050405020304" pitchFamily="18" charset="0"/>
                </a:rPr>
                <a:t>bil</a:t>
              </a:r>
            </a:p>
          </p:txBody>
        </p:sp>
        <p:sp>
          <p:nvSpPr>
            <p:cNvPr id="36" name="Text Box 11"/>
            <p:cNvSpPr txBox="1">
              <a:spLocks noChangeArrowheads="1"/>
            </p:cNvSpPr>
            <p:nvPr/>
          </p:nvSpPr>
          <p:spPr bwMode="auto">
            <a:xfrm>
              <a:off x="8492193" y="7443609"/>
              <a:ext cx="1303562"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øː</a:t>
              </a:r>
              <a:r>
                <a:rPr lang="en-US" sz="3200" noProof="1">
                  <a:solidFill>
                    <a:srgbClr val="003262"/>
                  </a:solidFill>
                  <a:latin typeface="Times New Roman" panose="02020603050405020304" pitchFamily="18" charset="0"/>
                  <a:ea typeface="Doulos SIL" charset="-52"/>
                  <a:cs typeface="Times New Roman" panose="02020603050405020304" pitchFamily="18" charset="0"/>
                </a:rPr>
                <a:t>t+i</a:t>
              </a:r>
            </a:p>
          </p:txBody>
        </p:sp>
        <p:sp>
          <p:nvSpPr>
            <p:cNvPr id="27" name="Rectangle 26"/>
            <p:cNvSpPr/>
            <p:nvPr/>
          </p:nvSpPr>
          <p:spPr>
            <a:xfrm>
              <a:off x="1504058" y="7443609"/>
              <a:ext cx="1766830" cy="584775"/>
            </a:xfrm>
            <a:prstGeom prst="rect">
              <a:avLst/>
            </a:prstGeom>
          </p:spPr>
          <p:txBody>
            <a:bodyPr wrap="none">
              <a:spAutoFit/>
            </a:bodyPr>
            <a:lstStyle/>
            <a:p>
              <a:pPr algn="l"/>
              <a:r>
                <a:rPr lang="en-US" sz="3200" i="1" dirty="0">
                  <a:solidFill>
                    <a:srgbClr val="C00000"/>
                  </a:solidFill>
                  <a:latin typeface="Cambria"/>
                  <a:cs typeface="Cambria"/>
                </a:rPr>
                <a:t>i</a:t>
              </a:r>
              <a:r>
                <a:rPr lang="en-US" sz="3200" dirty="0">
                  <a:solidFill>
                    <a:srgbClr val="C00000"/>
                  </a:solidFill>
                  <a:latin typeface="Cambria"/>
                  <a:cs typeface="Cambria"/>
                </a:rPr>
                <a:t>-umlaut </a:t>
              </a:r>
            </a:p>
          </p:txBody>
        </p:sp>
      </p:grpSp>
      <p:grpSp>
        <p:nvGrpSpPr>
          <p:cNvPr id="6" name="Group 5">
            <a:extLst>
              <a:ext uri="{FF2B5EF4-FFF2-40B4-BE49-F238E27FC236}">
                <a16:creationId xmlns:a16="http://schemas.microsoft.com/office/drawing/2014/main" id="{FAC0583D-04BF-8549-99ED-8CD155E2EB0D}"/>
              </a:ext>
            </a:extLst>
          </p:cNvPr>
          <p:cNvGrpSpPr/>
          <p:nvPr/>
        </p:nvGrpSpPr>
        <p:grpSpPr>
          <a:xfrm>
            <a:off x="1504058" y="6781721"/>
            <a:ext cx="8291697" cy="584775"/>
            <a:chOff x="1504058" y="6781721"/>
            <a:chExt cx="8291697" cy="584775"/>
          </a:xfrm>
        </p:grpSpPr>
        <p:sp>
          <p:nvSpPr>
            <p:cNvPr id="20" name="Text Box 11"/>
            <p:cNvSpPr txBox="1">
              <a:spLocks noChangeArrowheads="1"/>
            </p:cNvSpPr>
            <p:nvPr/>
          </p:nvSpPr>
          <p:spPr bwMode="auto">
            <a:xfrm>
              <a:off x="5655774" y="6781721"/>
              <a:ext cx="102784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u</a:t>
              </a:r>
              <a:r>
                <a:rPr lang="en-US" sz="3200" noProof="1">
                  <a:solidFill>
                    <a:srgbClr val="003262"/>
                  </a:solidFill>
                  <a:latin typeface="Times New Roman" panose="02020603050405020304" pitchFamily="18" charset="0"/>
                  <a:ea typeface="Doulos SIL" charset="-52"/>
                  <a:cs typeface="Times New Roman" panose="02020603050405020304" pitchFamily="18" charset="0"/>
                </a:rPr>
                <a:t>bil</a:t>
              </a:r>
            </a:p>
          </p:txBody>
        </p:sp>
        <p:sp>
          <p:nvSpPr>
            <p:cNvPr id="33" name="Text Box 11"/>
            <p:cNvSpPr txBox="1">
              <a:spLocks noChangeArrowheads="1"/>
            </p:cNvSpPr>
            <p:nvPr/>
          </p:nvSpPr>
          <p:spPr bwMode="auto">
            <a:xfrm>
              <a:off x="8492193" y="6781721"/>
              <a:ext cx="1303562"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oː</a:t>
              </a:r>
              <a:r>
                <a:rPr lang="en-US" sz="3200" noProof="1">
                  <a:solidFill>
                    <a:srgbClr val="003262"/>
                  </a:solidFill>
                  <a:latin typeface="Times New Roman" panose="02020603050405020304" pitchFamily="18" charset="0"/>
                  <a:ea typeface="Doulos SIL" charset="-52"/>
                  <a:cs typeface="Times New Roman" panose="02020603050405020304" pitchFamily="18" charset="0"/>
                </a:rPr>
                <a:t>t+i</a:t>
              </a:r>
            </a:p>
          </p:txBody>
        </p:sp>
        <p:sp>
          <p:nvSpPr>
            <p:cNvPr id="35" name="Rectangle 34"/>
            <p:cNvSpPr/>
            <p:nvPr/>
          </p:nvSpPr>
          <p:spPr>
            <a:xfrm>
              <a:off x="1504058" y="6781721"/>
              <a:ext cx="2920992" cy="584775"/>
            </a:xfrm>
            <a:prstGeom prst="rect">
              <a:avLst/>
            </a:prstGeom>
          </p:spPr>
          <p:txBody>
            <a:bodyPr wrap="none">
              <a:spAutoFit/>
            </a:bodyPr>
            <a:lstStyle/>
            <a:p>
              <a:pPr algn="l"/>
              <a:r>
                <a:rPr lang="en-US" sz="3200" dirty="0">
                  <a:solidFill>
                    <a:srgbClr val="C00000"/>
                  </a:solidFill>
                  <a:latin typeface="Cambria"/>
                  <a:cs typeface="Cambria"/>
                </a:rPr>
                <a:t>West Germanic </a:t>
              </a:r>
            </a:p>
          </p:txBody>
        </p:sp>
      </p:grpSp>
      <p:grpSp>
        <p:nvGrpSpPr>
          <p:cNvPr id="5" name="Group 4">
            <a:extLst>
              <a:ext uri="{FF2B5EF4-FFF2-40B4-BE49-F238E27FC236}">
                <a16:creationId xmlns:a16="http://schemas.microsoft.com/office/drawing/2014/main" id="{F4A3D97D-0DD2-F840-AE4D-FF1C319D28E1}"/>
              </a:ext>
            </a:extLst>
          </p:cNvPr>
          <p:cNvGrpSpPr/>
          <p:nvPr/>
        </p:nvGrpSpPr>
        <p:grpSpPr>
          <a:xfrm>
            <a:off x="1504058" y="6119833"/>
            <a:ext cx="8640960" cy="584775"/>
            <a:chOff x="1504058" y="6119833"/>
            <a:chExt cx="8640960" cy="584775"/>
          </a:xfrm>
        </p:grpSpPr>
        <p:sp>
          <p:nvSpPr>
            <p:cNvPr id="40" name="Text Box 11"/>
            <p:cNvSpPr txBox="1">
              <a:spLocks noChangeArrowheads="1"/>
            </p:cNvSpPr>
            <p:nvPr/>
          </p:nvSpPr>
          <p:spPr bwMode="auto">
            <a:xfrm>
              <a:off x="5655774" y="6119833"/>
              <a:ext cx="1605696"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Cambria"/>
                  <a:ea typeface="Doulos SIL" charset="-52"/>
                  <a:cs typeface="Cambria"/>
                </a:rPr>
                <a:t>‘evil </a:t>
              </a:r>
              <a:r>
                <a:rPr lang="en-US" sz="3200" cap="small" noProof="1">
                  <a:solidFill>
                    <a:srgbClr val="003262"/>
                  </a:solidFill>
                  <a:latin typeface="Cambria"/>
                  <a:ea typeface="Doulos SIL" charset="-52"/>
                  <a:cs typeface="Cambria"/>
                </a:rPr>
                <a:t>n.s.</a:t>
              </a:r>
              <a:r>
                <a:rPr lang="en-US" sz="3200" noProof="1">
                  <a:solidFill>
                    <a:srgbClr val="003262"/>
                  </a:solidFill>
                  <a:latin typeface="Cambria"/>
                  <a:ea typeface="Doulos SIL" charset="-52"/>
                  <a:cs typeface="Cambria"/>
                </a:rPr>
                <a:t>’</a:t>
              </a:r>
            </a:p>
          </p:txBody>
        </p:sp>
        <p:sp>
          <p:nvSpPr>
            <p:cNvPr id="41" name="Text Box 11"/>
            <p:cNvSpPr txBox="1">
              <a:spLocks noChangeArrowheads="1"/>
            </p:cNvSpPr>
            <p:nvPr/>
          </p:nvSpPr>
          <p:spPr bwMode="auto">
            <a:xfrm>
              <a:off x="8492193" y="6119833"/>
              <a:ext cx="165282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Cambria"/>
                  <a:ea typeface="Doulos SIL" charset="-52"/>
                  <a:cs typeface="Cambria"/>
                </a:rPr>
                <a:t>‘foot </a:t>
              </a:r>
              <a:r>
                <a:rPr lang="en-US" sz="3200" cap="small" noProof="1">
                  <a:solidFill>
                    <a:srgbClr val="003262"/>
                  </a:solidFill>
                  <a:latin typeface="Cambria"/>
                  <a:ea typeface="Doulos SIL" charset="-52"/>
                  <a:cs typeface="Cambria"/>
                </a:rPr>
                <a:t>n.p.’</a:t>
              </a:r>
            </a:p>
          </p:txBody>
        </p:sp>
        <p:sp>
          <p:nvSpPr>
            <p:cNvPr id="42" name="Rectangle 41"/>
            <p:cNvSpPr/>
            <p:nvPr/>
          </p:nvSpPr>
          <p:spPr>
            <a:xfrm>
              <a:off x="1504058" y="6119833"/>
              <a:ext cx="1146468" cy="584775"/>
            </a:xfrm>
            <a:prstGeom prst="rect">
              <a:avLst/>
            </a:prstGeom>
          </p:spPr>
          <p:txBody>
            <a:bodyPr wrap="none">
              <a:spAutoFit/>
            </a:bodyPr>
            <a:lstStyle/>
            <a:p>
              <a:pPr algn="l"/>
              <a:r>
                <a:rPr lang="en-US" sz="3200" i="1" dirty="0">
                  <a:solidFill>
                    <a:srgbClr val="C00000"/>
                  </a:solidFill>
                  <a:latin typeface="Cambria"/>
                  <a:cs typeface="Cambria"/>
                </a:rPr>
                <a:t>Gloss</a:t>
              </a:r>
              <a:r>
                <a:rPr lang="en-US" sz="3200" dirty="0">
                  <a:solidFill>
                    <a:srgbClr val="C00000"/>
                  </a:solidFill>
                  <a:latin typeface="Cambria"/>
                  <a:cs typeface="Cambria"/>
                </a:rPr>
                <a:t> </a:t>
              </a:r>
            </a:p>
          </p:txBody>
        </p:sp>
      </p:grpSp>
      <p:sp>
        <p:nvSpPr>
          <p:cNvPr id="22" name="Text Box 4"/>
          <p:cNvSpPr txBox="1">
            <a:spLocks noChangeArrowheads="1"/>
          </p:cNvSpPr>
          <p:nvPr/>
        </p:nvSpPr>
        <p:spPr bwMode="auto">
          <a:xfrm>
            <a:off x="1166399" y="2528665"/>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The rule of </a:t>
            </a:r>
            <a:r>
              <a:rPr lang="en-US" sz="3200" i="1" dirty="0" err="1">
                <a:latin typeface="Cambria"/>
                <a:ea typeface="Cambria"/>
                <a:cs typeface="Cambria"/>
              </a:rPr>
              <a:t>i</a:t>
            </a:r>
            <a:r>
              <a:rPr lang="en-US" sz="3200" dirty="0">
                <a:latin typeface="Cambria"/>
                <a:ea typeface="Cambria"/>
                <a:cs typeface="Cambria"/>
              </a:rPr>
              <a:t>-umlaut began in early Germanic as a phonetic process that created fronted allophones of the back vowels when */</a:t>
            </a:r>
            <a:r>
              <a:rPr lang="en-US" sz="3200" dirty="0" err="1">
                <a:latin typeface="Cambria"/>
                <a:ea typeface="Cambria"/>
                <a:cs typeface="Cambria"/>
              </a:rPr>
              <a:t>i(ː</a:t>
            </a:r>
            <a:r>
              <a:rPr lang="en-US" sz="3200" dirty="0">
                <a:latin typeface="Cambria"/>
                <a:ea typeface="Cambria"/>
                <a:cs typeface="Cambria"/>
              </a:rPr>
              <a:t>)/ or */j/ followed (V. Kiparsky 1932; Twaddell 1938; </a:t>
            </a:r>
            <a:r>
              <a:rPr lang="en-US" sz="3200" dirty="0" err="1">
                <a:latin typeface="Cambria"/>
                <a:ea typeface="Cambria"/>
                <a:cs typeface="Cambria"/>
              </a:rPr>
              <a:t>Benediktsson</a:t>
            </a:r>
            <a:r>
              <a:rPr lang="en-US" sz="3200" dirty="0">
                <a:latin typeface="Cambria"/>
                <a:ea typeface="Cambria"/>
                <a:cs typeface="Cambria"/>
              </a:rPr>
              <a:t> 1967; Antonsen 1972; </a:t>
            </a:r>
            <a:r>
              <a:rPr lang="en-US" sz="3200" dirty="0" err="1">
                <a:latin typeface="Cambria"/>
                <a:ea typeface="Cambria"/>
                <a:cs typeface="Cambria"/>
              </a:rPr>
              <a:t>Penzl</a:t>
            </a:r>
            <a:r>
              <a:rPr lang="en-US" sz="3200" dirty="0">
                <a:latin typeface="Cambria"/>
                <a:ea typeface="Cambria"/>
                <a:cs typeface="Cambria"/>
              </a:rPr>
              <a:t> 1972).</a:t>
            </a:r>
            <a:endParaRPr lang="en-US" sz="3200" noProof="1">
              <a:latin typeface="Cambria"/>
              <a:ea typeface="Cambria"/>
              <a:cs typeface="Cambria"/>
            </a:endParaRPr>
          </a:p>
        </p:txBody>
      </p:sp>
      <p:sp>
        <p:nvSpPr>
          <p:cNvPr id="23" name="Text Box 7"/>
          <p:cNvSpPr txBox="1">
            <a:spLocks noChangeArrowheads="1"/>
          </p:cNvSpPr>
          <p:nvPr/>
        </p:nvSpPr>
        <p:spPr bwMode="auto">
          <a:xfrm>
            <a:off x="1166399" y="4569587"/>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In the examples below, */u/ and */oː/ are both fronted (to *[y] and *[</a:t>
            </a:r>
            <a:r>
              <a:rPr lang="en-US" sz="3200" dirty="0" err="1">
                <a:latin typeface="Cambria"/>
                <a:ea typeface="Cambria"/>
                <a:cs typeface="Cambria"/>
              </a:rPr>
              <a:t>ø</a:t>
            </a:r>
            <a:r>
              <a:rPr lang="en-US" sz="3200" dirty="0">
                <a:latin typeface="Cambria"/>
                <a:ea typeface="Cambria"/>
                <a:cs typeface="Cambria"/>
              </a:rPr>
              <a:t>], respectively) before /</a:t>
            </a:r>
            <a:r>
              <a:rPr lang="en-US" sz="3200" dirty="0" err="1">
                <a:latin typeface="Cambria"/>
                <a:ea typeface="Cambria"/>
                <a:cs typeface="Cambria"/>
              </a:rPr>
              <a:t>i</a:t>
            </a:r>
            <a:r>
              <a:rPr lang="en-US" sz="3200" dirty="0">
                <a:latin typeface="Cambria"/>
                <a:ea typeface="Cambria"/>
                <a:cs typeface="Cambria"/>
              </a:rPr>
              <a:t>/ in the following syllable: </a:t>
            </a:r>
            <a:endParaRPr lang="en-US" sz="3200" noProof="1">
              <a:latin typeface="Cambria"/>
              <a:ea typeface="Cambria"/>
              <a:cs typeface="Cambria"/>
            </a:endParaRPr>
          </a:p>
        </p:txBody>
      </p:sp>
      <p:sp>
        <p:nvSpPr>
          <p:cNvPr id="24" name="Slide Number Placeholder 8">
            <a:extLst>
              <a:ext uri="{FF2B5EF4-FFF2-40B4-BE49-F238E27FC236}">
                <a16:creationId xmlns:a16="http://schemas.microsoft.com/office/drawing/2014/main" id="{876AA37A-42FE-4142-AF8B-3994D4E08F0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114</a:t>
            </a:fld>
            <a:endParaRPr lang="en-US" sz="1600" dirty="0"/>
          </a:p>
        </p:txBody>
      </p:sp>
    </p:spTree>
    <p:custDataLst>
      <p:tags r:id="rId1"/>
    </p:custDataLst>
    <p:extLst>
      <p:ext uri="{BB962C8B-B14F-4D97-AF65-F5344CB8AC3E}">
        <p14:creationId xmlns:p14="http://schemas.microsoft.com/office/powerpoint/2010/main" val="3753475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 Box 4"/>
          <p:cNvSpPr txBox="1">
            <a:spLocks noChangeArrowheads="1"/>
          </p:cNvSpPr>
          <p:nvPr/>
        </p:nvSpPr>
        <p:spPr bwMode="auto">
          <a:xfrm>
            <a:off x="1166400" y="2404052"/>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i="1" dirty="0" err="1">
                <a:latin typeface="Cambria"/>
                <a:ea typeface="Cambria"/>
                <a:cs typeface="Cambria"/>
              </a:rPr>
              <a:t>i</a:t>
            </a:r>
            <a:r>
              <a:rPr lang="en-US" sz="3200" dirty="0">
                <a:latin typeface="Cambria"/>
                <a:ea typeface="Cambria"/>
                <a:cs typeface="Cambria"/>
              </a:rPr>
              <a:t>-umlaut crucially preserves the rounded nature of the fronted vowels; but in our analysis of the West Germanic vowel system, [round] is not contrastive.</a:t>
            </a:r>
          </a:p>
        </p:txBody>
      </p:sp>
      <p:sp>
        <p:nvSpPr>
          <p:cNvPr id="44" name="Text Box 4"/>
          <p:cNvSpPr txBox="1">
            <a:spLocks noChangeArrowheads="1"/>
          </p:cNvSpPr>
          <p:nvPr/>
        </p:nvSpPr>
        <p:spPr bwMode="auto">
          <a:xfrm>
            <a:off x="1166400" y="3737436"/>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Uh-oh! Is this an “Oops, I Need That” Problem? </a:t>
            </a:r>
            <a:endParaRPr lang="en-US" sz="3200" i="1" noProof="1">
              <a:latin typeface="Cambria"/>
              <a:ea typeface="Cambria"/>
              <a:cs typeface="Cambria"/>
            </a:endParaRPr>
          </a:p>
        </p:txBody>
      </p:sp>
      <p:sp>
        <p:nvSpPr>
          <p:cNvPr id="45" name="Text Box 5"/>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i="1" dirty="0" err="1">
                <a:solidFill>
                  <a:srgbClr val="C00000"/>
                </a:solidFill>
                <a:latin typeface="Calibri" panose="020F0502020204030204" pitchFamily="34" charset="0"/>
                <a:ea typeface="Times New Roman"/>
                <a:cs typeface="Calibri" panose="020F0502020204030204" pitchFamily="34" charset="0"/>
              </a:rPr>
              <a:t>i</a:t>
            </a:r>
            <a:r>
              <a:rPr lang="en-US" sz="4000" dirty="0">
                <a:solidFill>
                  <a:srgbClr val="C00000"/>
                </a:solidFill>
                <a:latin typeface="Calibri" panose="020F0502020204030204" pitchFamily="34" charset="0"/>
                <a:ea typeface="Times New Roman"/>
                <a:cs typeface="Calibri" panose="020F0502020204030204" pitchFamily="34" charset="0"/>
              </a:rPr>
              <a:t>-umlaut: Oops, I need that?</a:t>
            </a:r>
          </a:p>
        </p:txBody>
      </p:sp>
      <p:sp>
        <p:nvSpPr>
          <p:cNvPr id="136194" name="Rectangle 37"/>
          <p:cNvSpPr>
            <a:spLocks noChangeArrowheads="1"/>
          </p:cNvSpPr>
          <p:nvPr/>
        </p:nvSpPr>
        <p:spPr bwMode="auto">
          <a:xfrm flipH="1">
            <a:off x="1166400" y="4578377"/>
            <a:ext cx="8915400" cy="3898800"/>
          </a:xfrm>
          <a:prstGeom prst="rect">
            <a:avLst/>
          </a:prstGeom>
          <a:solidFill>
            <a:schemeClr val="bg1"/>
          </a:solidFill>
          <a:ln w="9525">
            <a:solidFill>
              <a:schemeClr val="tx1"/>
            </a:solidFill>
            <a:round/>
            <a:headEnd/>
            <a:tailEnd/>
          </a:ln>
        </p:spPr>
        <p:txBody>
          <a:bodyPr>
            <a:prstTxWarp prst="textNoShape">
              <a:avLst/>
            </a:prstTxWarp>
          </a:bodyPr>
          <a:lstStyle/>
          <a:p>
            <a:endParaRPr lang="en-US" sz="3200" dirty="0"/>
          </a:p>
        </p:txBody>
      </p:sp>
      <p:grpSp>
        <p:nvGrpSpPr>
          <p:cNvPr id="2" name="Group 44"/>
          <p:cNvGrpSpPr/>
          <p:nvPr/>
        </p:nvGrpSpPr>
        <p:grpSpPr>
          <a:xfrm>
            <a:off x="5268681" y="6265573"/>
            <a:ext cx="3822698" cy="913662"/>
            <a:chOff x="4602060" y="4587240"/>
            <a:chExt cx="3822698" cy="913662"/>
          </a:xfrm>
        </p:grpSpPr>
        <p:grpSp>
          <p:nvGrpSpPr>
            <p:cNvPr id="3" name="Group 77"/>
            <p:cNvGrpSpPr/>
            <p:nvPr/>
          </p:nvGrpSpPr>
          <p:grpSpPr>
            <a:xfrm>
              <a:off x="5410200" y="4587240"/>
              <a:ext cx="2286000" cy="365760"/>
              <a:chOff x="817563" y="3173413"/>
              <a:chExt cx="2136775" cy="533400"/>
            </a:xfrm>
          </p:grpSpPr>
          <p:sp>
            <p:nvSpPr>
              <p:cNvPr id="79"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0"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38" name="Text Box 36"/>
            <p:cNvSpPr txBox="1">
              <a:spLocks noChangeArrowheads="1"/>
            </p:cNvSpPr>
            <p:nvPr/>
          </p:nvSpPr>
          <p:spPr bwMode="auto">
            <a:xfrm>
              <a:off x="4602060" y="4946904"/>
              <a:ext cx="140615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[+front]</a:t>
              </a:r>
            </a:p>
          </p:txBody>
        </p:sp>
        <p:sp>
          <p:nvSpPr>
            <p:cNvPr id="51" name="Text Box 34"/>
            <p:cNvSpPr txBox="1">
              <a:spLocks noChangeArrowheads="1"/>
            </p:cNvSpPr>
            <p:nvPr/>
          </p:nvSpPr>
          <p:spPr bwMode="auto">
            <a:xfrm>
              <a:off x="7042648" y="4946904"/>
              <a:ext cx="13821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[–front]</a:t>
              </a:r>
            </a:p>
          </p:txBody>
        </p:sp>
      </p:grpSp>
      <p:sp>
        <p:nvSpPr>
          <p:cNvPr id="52" name="Text Box 35"/>
          <p:cNvSpPr txBox="1">
            <a:spLocks noChangeArrowheads="1"/>
          </p:cNvSpPr>
          <p:nvPr/>
        </p:nvSpPr>
        <p:spPr bwMode="auto">
          <a:xfrm>
            <a:off x="8693442" y="7088532"/>
            <a:ext cx="184731" cy="584775"/>
          </a:xfrm>
          <a:prstGeom prst="rect">
            <a:avLst/>
          </a:prstGeom>
          <a:noFill/>
          <a:ln w="9525">
            <a:noFill/>
            <a:miter lim="800000"/>
            <a:headEnd/>
            <a:tailEnd/>
          </a:ln>
        </p:spPr>
        <p:txBody>
          <a:bodyPr wrap="none">
            <a:prstTxWarp prst="textNoShape">
              <a:avLst/>
            </a:prstTxWarp>
            <a:spAutoFit/>
          </a:bodyPr>
          <a:lstStyle/>
          <a:p>
            <a:endParaRPr lang="en-US" sz="3200" dirty="0">
              <a:latin typeface="Times New Roman" panose="02020603050405020304" pitchFamily="18" charset="0"/>
              <a:cs typeface="Times New Roman" panose="02020603050405020304" pitchFamily="18" charset="0"/>
            </a:endParaRPr>
          </a:p>
        </p:txBody>
      </p:sp>
      <p:sp>
        <p:nvSpPr>
          <p:cNvPr id="43" name="Text Box 28"/>
          <p:cNvSpPr txBox="1">
            <a:spLocks noChangeArrowheads="1"/>
          </p:cNvSpPr>
          <p:nvPr/>
        </p:nvSpPr>
        <p:spPr bwMode="auto">
          <a:xfrm>
            <a:off x="3147038" y="4651889"/>
            <a:ext cx="4152483" cy="584775"/>
          </a:xfrm>
          <a:prstGeom prst="rect">
            <a:avLst/>
          </a:prstGeom>
          <a:noFill/>
          <a:ln w="9525">
            <a:noFill/>
            <a:miter lim="800000"/>
            <a:headEnd/>
            <a:tailEnd/>
          </a:ln>
        </p:spPr>
        <p:txBody>
          <a:bodyPr wrap="none">
            <a:prstTxWarp prst="textNoShape">
              <a:avLst/>
            </a:prstTxWarp>
            <a:spAutoFit/>
          </a:bodyPr>
          <a:lstStyle/>
          <a:p>
            <a:pPr marL="4763" indent="-4763" algn="l">
              <a:spcBef>
                <a:spcPct val="50000"/>
              </a:spcBef>
            </a:pPr>
            <a:r>
              <a:rPr lang="en-US" sz="3200" dirty="0">
                <a:solidFill>
                  <a:srgbClr val="C00000"/>
                </a:solidFill>
                <a:latin typeface="Cambria"/>
                <a:ea typeface="Times" charset="0"/>
                <a:cs typeface="Times" charset="0"/>
              </a:rPr>
              <a:t>[low] &gt; [front] &gt; [high]</a:t>
            </a:r>
          </a:p>
        </p:txBody>
      </p:sp>
      <p:grpSp>
        <p:nvGrpSpPr>
          <p:cNvPr id="4" name="Group 43"/>
          <p:cNvGrpSpPr/>
          <p:nvPr/>
        </p:nvGrpSpPr>
        <p:grpSpPr>
          <a:xfrm>
            <a:off x="4746284" y="7109866"/>
            <a:ext cx="5079225" cy="1391797"/>
            <a:chOff x="4075182" y="5431536"/>
            <a:chExt cx="5079225" cy="1391797"/>
          </a:xfrm>
        </p:grpSpPr>
        <p:grpSp>
          <p:nvGrpSpPr>
            <p:cNvPr id="5" name="Group 49"/>
            <p:cNvGrpSpPr/>
            <p:nvPr/>
          </p:nvGrpSpPr>
          <p:grpSpPr>
            <a:xfrm>
              <a:off x="4075182" y="5431536"/>
              <a:ext cx="2564625" cy="1391797"/>
              <a:chOff x="4075182" y="5431536"/>
              <a:chExt cx="2564625" cy="1391797"/>
            </a:xfrm>
          </p:grpSpPr>
          <p:sp>
            <p:nvSpPr>
              <p:cNvPr id="61" name="Text Box 36"/>
              <p:cNvSpPr txBox="1">
                <a:spLocks noChangeArrowheads="1"/>
              </p:cNvSpPr>
              <p:nvPr/>
            </p:nvSpPr>
            <p:spPr bwMode="auto">
              <a:xfrm>
                <a:off x="4075182" y="5816600"/>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[+high]</a:t>
                </a:r>
              </a:p>
            </p:txBody>
          </p:sp>
          <p:sp>
            <p:nvSpPr>
              <p:cNvPr id="62" name="Text Box 36"/>
              <p:cNvSpPr txBox="1">
                <a:spLocks noChangeArrowheads="1"/>
              </p:cNvSpPr>
              <p:nvPr/>
            </p:nvSpPr>
            <p:spPr bwMode="auto">
              <a:xfrm>
                <a:off x="5321818" y="5816600"/>
                <a:ext cx="131798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[–high]</a:t>
                </a:r>
              </a:p>
            </p:txBody>
          </p:sp>
          <p:grpSp>
            <p:nvGrpSpPr>
              <p:cNvPr id="6" name="Group 71"/>
              <p:cNvGrpSpPr/>
              <p:nvPr/>
            </p:nvGrpSpPr>
            <p:grpSpPr>
              <a:xfrm>
                <a:off x="4876800" y="5431536"/>
                <a:ext cx="914401" cy="359664"/>
                <a:chOff x="817563" y="3173413"/>
                <a:chExt cx="2136775" cy="533400"/>
              </a:xfrm>
            </p:grpSpPr>
            <p:sp>
              <p:nvSpPr>
                <p:cNvPr id="66"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mn-lt"/>
                  </a:endParaRPr>
                </a:p>
              </p:txBody>
            </p:sp>
            <p:sp>
              <p:nvSpPr>
                <p:cNvPr id="67"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mn-lt"/>
                  </a:endParaRPr>
                </a:p>
              </p:txBody>
            </p:sp>
          </p:grpSp>
          <p:sp>
            <p:nvSpPr>
              <p:cNvPr id="64" name="Text Box 37"/>
              <p:cNvSpPr txBox="1">
                <a:spLocks noChangeArrowheads="1"/>
              </p:cNvSpPr>
              <p:nvPr/>
            </p:nvSpPr>
            <p:spPr bwMode="auto">
              <a:xfrm>
                <a:off x="4324037" y="6269335"/>
                <a:ext cx="699230"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panose="02020603050405020304" pitchFamily="18" charset="0"/>
                  </a:rPr>
                  <a:t>*/i/</a:t>
                </a:r>
              </a:p>
            </p:txBody>
          </p:sp>
          <p:sp>
            <p:nvSpPr>
              <p:cNvPr id="65" name="Text Box 37"/>
              <p:cNvSpPr txBox="1">
                <a:spLocks noChangeArrowheads="1"/>
              </p:cNvSpPr>
              <p:nvPr/>
            </p:nvSpPr>
            <p:spPr bwMode="auto">
              <a:xfrm>
                <a:off x="5541762" y="6269335"/>
                <a:ext cx="76334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panose="02020603050405020304" pitchFamily="18" charset="0"/>
                  </a:rPr>
                  <a:t>*/</a:t>
                </a:r>
                <a:r>
                  <a:rPr lang="en-US" sz="3000" dirty="0" err="1">
                    <a:latin typeface="+mn-lt"/>
                    <a:cs typeface="Times New Roman" panose="02020603050405020304" pitchFamily="18" charset="0"/>
                  </a:rPr>
                  <a:t>e</a:t>
                </a:r>
                <a:r>
                  <a:rPr lang="en-US" sz="3000" dirty="0">
                    <a:latin typeface="+mn-lt"/>
                    <a:cs typeface="Times New Roman" panose="02020603050405020304" pitchFamily="18" charset="0"/>
                  </a:rPr>
                  <a:t>/</a:t>
                </a:r>
              </a:p>
            </p:txBody>
          </p:sp>
        </p:grpSp>
        <p:grpSp>
          <p:nvGrpSpPr>
            <p:cNvPr id="7" name="Group 52"/>
            <p:cNvGrpSpPr/>
            <p:nvPr/>
          </p:nvGrpSpPr>
          <p:grpSpPr>
            <a:xfrm>
              <a:off x="6551682" y="5431536"/>
              <a:ext cx="2602725" cy="1391797"/>
              <a:chOff x="6551682" y="5431536"/>
              <a:chExt cx="2602725" cy="1391797"/>
            </a:xfrm>
          </p:grpSpPr>
          <p:grpSp>
            <p:nvGrpSpPr>
              <p:cNvPr id="8" name="Group 71"/>
              <p:cNvGrpSpPr/>
              <p:nvPr/>
            </p:nvGrpSpPr>
            <p:grpSpPr>
              <a:xfrm>
                <a:off x="7353300" y="5431536"/>
                <a:ext cx="914401" cy="359664"/>
                <a:chOff x="817563" y="3173413"/>
                <a:chExt cx="2136775" cy="533400"/>
              </a:xfrm>
            </p:grpSpPr>
            <p:sp>
              <p:nvSpPr>
                <p:cNvPr id="59"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mn-lt"/>
                  </a:endParaRPr>
                </a:p>
              </p:txBody>
            </p:sp>
            <p:sp>
              <p:nvSpPr>
                <p:cNvPr id="60"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latin typeface="+mn-lt"/>
                  </a:endParaRPr>
                </a:p>
              </p:txBody>
            </p:sp>
          </p:grpSp>
          <p:sp>
            <p:nvSpPr>
              <p:cNvPr id="55" name="Text Box 36"/>
              <p:cNvSpPr txBox="1">
                <a:spLocks noChangeArrowheads="1"/>
              </p:cNvSpPr>
              <p:nvPr/>
            </p:nvSpPr>
            <p:spPr bwMode="auto">
              <a:xfrm>
                <a:off x="6551682" y="5816600"/>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[+high]</a:t>
                </a:r>
              </a:p>
            </p:txBody>
          </p:sp>
          <p:sp>
            <p:nvSpPr>
              <p:cNvPr id="56" name="Text Box 36"/>
              <p:cNvSpPr txBox="1">
                <a:spLocks noChangeArrowheads="1"/>
              </p:cNvSpPr>
              <p:nvPr/>
            </p:nvSpPr>
            <p:spPr bwMode="auto">
              <a:xfrm>
                <a:off x="7836418" y="5816600"/>
                <a:ext cx="131798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[–high]</a:t>
                </a:r>
              </a:p>
            </p:txBody>
          </p:sp>
          <p:sp>
            <p:nvSpPr>
              <p:cNvPr id="57" name="Text Box 37"/>
              <p:cNvSpPr txBox="1">
                <a:spLocks noChangeArrowheads="1"/>
              </p:cNvSpPr>
              <p:nvPr/>
            </p:nvSpPr>
            <p:spPr bwMode="auto">
              <a:xfrm>
                <a:off x="6764294" y="6269335"/>
                <a:ext cx="78418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panose="02020603050405020304" pitchFamily="18" charset="0"/>
                  </a:rPr>
                  <a:t>*/</a:t>
                </a:r>
                <a:r>
                  <a:rPr lang="en-US" sz="3000" dirty="0" err="1">
                    <a:latin typeface="+mn-lt"/>
                    <a:cs typeface="Times New Roman" panose="02020603050405020304" pitchFamily="18" charset="0"/>
                  </a:rPr>
                  <a:t>u</a:t>
                </a:r>
                <a:r>
                  <a:rPr lang="en-US" sz="3000" dirty="0">
                    <a:latin typeface="+mn-lt"/>
                    <a:cs typeface="Times New Roman" panose="02020603050405020304" pitchFamily="18" charset="0"/>
                  </a:rPr>
                  <a:t>/</a:t>
                </a:r>
              </a:p>
            </p:txBody>
          </p:sp>
          <p:sp>
            <p:nvSpPr>
              <p:cNvPr id="58" name="Text Box 37"/>
              <p:cNvSpPr txBox="1">
                <a:spLocks noChangeArrowheads="1"/>
              </p:cNvSpPr>
              <p:nvPr/>
            </p:nvSpPr>
            <p:spPr bwMode="auto">
              <a:xfrm>
                <a:off x="8118157" y="6269335"/>
                <a:ext cx="78418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panose="02020603050405020304" pitchFamily="18" charset="0"/>
                  </a:rPr>
                  <a:t>*/</a:t>
                </a:r>
                <a:r>
                  <a:rPr lang="en-US" sz="3000" dirty="0" err="1">
                    <a:latin typeface="+mn-lt"/>
                    <a:cs typeface="Times New Roman" panose="02020603050405020304" pitchFamily="18" charset="0"/>
                  </a:rPr>
                  <a:t>o</a:t>
                </a:r>
                <a:r>
                  <a:rPr lang="en-US" sz="3000" dirty="0">
                    <a:latin typeface="+mn-lt"/>
                    <a:cs typeface="Times New Roman" panose="02020603050405020304" pitchFamily="18" charset="0"/>
                  </a:rPr>
                  <a:t>/</a:t>
                </a:r>
              </a:p>
            </p:txBody>
          </p:sp>
        </p:grpSp>
      </p:grpSp>
      <p:grpSp>
        <p:nvGrpSpPr>
          <p:cNvPr id="9" name="Group 53"/>
          <p:cNvGrpSpPr/>
          <p:nvPr/>
        </p:nvGrpSpPr>
        <p:grpSpPr>
          <a:xfrm>
            <a:off x="1556793" y="5187065"/>
            <a:ext cx="6234703" cy="1612800"/>
            <a:chOff x="885691" y="3508733"/>
            <a:chExt cx="6234703" cy="1612800"/>
          </a:xfrm>
        </p:grpSpPr>
        <p:grpSp>
          <p:nvGrpSpPr>
            <p:cNvPr id="10" name="Group 43"/>
            <p:cNvGrpSpPr/>
            <p:nvPr/>
          </p:nvGrpSpPr>
          <p:grpSpPr>
            <a:xfrm>
              <a:off x="885691" y="3508733"/>
              <a:ext cx="6234703" cy="1134665"/>
              <a:chOff x="885691" y="3508733"/>
              <a:chExt cx="6234703" cy="1134665"/>
            </a:xfrm>
          </p:grpSpPr>
          <p:sp>
            <p:nvSpPr>
              <p:cNvPr id="75" name="Text Box 13"/>
              <p:cNvSpPr txBox="1">
                <a:spLocks noChangeArrowheads="1"/>
              </p:cNvSpPr>
              <p:nvPr/>
            </p:nvSpPr>
            <p:spPr bwMode="auto">
              <a:xfrm>
                <a:off x="5909806" y="4089400"/>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[–low]</a:t>
                </a:r>
              </a:p>
            </p:txBody>
          </p:sp>
          <p:sp>
            <p:nvSpPr>
              <p:cNvPr id="76" name="Text Box 12"/>
              <p:cNvSpPr txBox="1">
                <a:spLocks noChangeArrowheads="1"/>
              </p:cNvSpPr>
              <p:nvPr/>
            </p:nvSpPr>
            <p:spPr bwMode="auto">
              <a:xfrm>
                <a:off x="885691" y="4089400"/>
                <a:ext cx="1234632"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a:rPr>
                  <a:t>[+low]</a:t>
                </a:r>
              </a:p>
            </p:txBody>
          </p:sp>
          <p:grpSp>
            <p:nvGrpSpPr>
              <p:cNvPr id="11" name="Group 9"/>
              <p:cNvGrpSpPr>
                <a:grpSpLocks/>
              </p:cNvGrpSpPr>
              <p:nvPr/>
            </p:nvGrpSpPr>
            <p:grpSpPr bwMode="auto">
              <a:xfrm>
                <a:off x="1524000" y="3508733"/>
                <a:ext cx="5029200" cy="640397"/>
                <a:chOff x="1488" y="816"/>
                <a:chExt cx="2880" cy="461"/>
              </a:xfrm>
            </p:grpSpPr>
            <p:sp>
              <p:nvSpPr>
                <p:cNvPr id="78" name="Line 10"/>
                <p:cNvSpPr>
                  <a:spLocks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latin typeface="+mn-lt"/>
                  </a:endParaRPr>
                </a:p>
              </p:txBody>
            </p:sp>
            <p:sp>
              <p:nvSpPr>
                <p:cNvPr id="81" name="Line 11"/>
                <p:cNvSpPr>
                  <a:spLocks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latin typeface="+mn-lt"/>
                  </a:endParaRPr>
                </a:p>
              </p:txBody>
            </p:sp>
          </p:grpSp>
        </p:grpSp>
        <p:sp>
          <p:nvSpPr>
            <p:cNvPr id="72" name="Text Box 27"/>
            <p:cNvSpPr txBox="1">
              <a:spLocks noChangeArrowheads="1"/>
            </p:cNvSpPr>
            <p:nvPr/>
          </p:nvSpPr>
          <p:spPr bwMode="auto">
            <a:xfrm>
              <a:off x="1080611" y="4567535"/>
              <a:ext cx="763349" cy="553998"/>
            </a:xfrm>
            <a:prstGeom prst="rect">
              <a:avLst/>
            </a:prstGeom>
            <a:noFill/>
            <a:ln w="9525">
              <a:noFill/>
              <a:miter lim="800000"/>
              <a:headEnd/>
              <a:tailEnd/>
            </a:ln>
          </p:spPr>
          <p:txBody>
            <a:bodyPr wrap="none">
              <a:prstTxWarp prst="textNoShape">
                <a:avLst/>
              </a:prstTxWarp>
              <a:spAutoFit/>
            </a:bodyPr>
            <a:lstStyle/>
            <a:p>
              <a:r>
                <a:rPr lang="en-US" sz="3000" dirty="0">
                  <a:latin typeface="+mn-lt"/>
                  <a:cs typeface="Times New Roman" panose="02020603050405020304" pitchFamily="18" charset="0"/>
                </a:rPr>
                <a:t>*/a/</a:t>
              </a:r>
            </a:p>
          </p:txBody>
        </p:sp>
      </p:grpSp>
      <p:sp>
        <p:nvSpPr>
          <p:cNvPr id="40" name="Slide Number Placeholder 8">
            <a:extLst>
              <a:ext uri="{FF2B5EF4-FFF2-40B4-BE49-F238E27FC236}">
                <a16:creationId xmlns:a16="http://schemas.microsoft.com/office/drawing/2014/main" id="{1049F11A-CCA9-474F-8131-B153909D0A1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115</a:t>
            </a:fld>
            <a:endParaRPr lang="en-US" sz="1600" dirty="0"/>
          </a:p>
        </p:txBody>
      </p:sp>
    </p:spTree>
    <p:extLst>
      <p:ext uri="{BB962C8B-B14F-4D97-AF65-F5344CB8AC3E}">
        <p14:creationId xmlns:p14="http://schemas.microsoft.com/office/powerpoint/2010/main" val="1668839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bwMode="auto">
          <a:xfrm>
            <a:off x="1166400" y="5501208"/>
            <a:ext cx="12600000" cy="2743200"/>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20" name="Text Box 11"/>
          <p:cNvSpPr txBox="1">
            <a:spLocks noChangeArrowheads="1"/>
          </p:cNvSpPr>
          <p:nvPr/>
        </p:nvSpPr>
        <p:spPr bwMode="auto">
          <a:xfrm>
            <a:off x="1341077" y="5562602"/>
            <a:ext cx="5131533"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    *u            b            i            l</a:t>
            </a:r>
          </a:p>
        </p:txBody>
      </p:sp>
      <p:sp>
        <p:nvSpPr>
          <p:cNvPr id="22" name="Rectangle 21"/>
          <p:cNvSpPr/>
          <p:nvPr/>
        </p:nvSpPr>
        <p:spPr>
          <a:xfrm>
            <a:off x="1316594" y="6096001"/>
            <a:ext cx="1794466" cy="2062103"/>
          </a:xfrm>
          <a:prstGeom prst="rect">
            <a:avLst/>
          </a:prstGeom>
        </p:spPr>
        <p:txBody>
          <a:bodyPr wrap="none">
            <a:spAutoFit/>
          </a:bodyPr>
          <a:lstStyle/>
          <a:p>
            <a:pPr algn="l"/>
            <a:r>
              <a:rPr lang="en-US" sz="3200" dirty="0">
                <a:solidFill>
                  <a:srgbClr val="000090"/>
                </a:solidFill>
                <a:latin typeface="Cambria"/>
                <a:cs typeface="Cambria"/>
              </a:rPr>
              <a:t>[–low]</a:t>
            </a:r>
          </a:p>
          <a:p>
            <a:pPr algn="l"/>
            <a:r>
              <a:rPr lang="en-US" sz="3200" dirty="0">
                <a:solidFill>
                  <a:srgbClr val="000090"/>
                </a:solidFill>
                <a:latin typeface="Cambria"/>
                <a:cs typeface="Cambria"/>
              </a:rPr>
              <a:t>[</a:t>
            </a:r>
            <a:r>
              <a:rPr lang="en-US" sz="3200" dirty="0">
                <a:solidFill>
                  <a:srgbClr val="C00000"/>
                </a:solidFill>
                <a:latin typeface="Cambria"/>
                <a:cs typeface="Cambria"/>
              </a:rPr>
              <a:t>–front]</a:t>
            </a:r>
          </a:p>
          <a:p>
            <a:pPr algn="l"/>
            <a:r>
              <a:rPr lang="en-US" sz="3200" dirty="0">
                <a:solidFill>
                  <a:srgbClr val="000090"/>
                </a:solidFill>
                <a:latin typeface="Cambria"/>
                <a:cs typeface="Cambria"/>
              </a:rPr>
              <a:t>[+high]</a:t>
            </a:r>
          </a:p>
          <a:p>
            <a:pPr algn="l"/>
            <a:r>
              <a:rPr lang="en-US" sz="3200" dirty="0">
                <a:solidFill>
                  <a:srgbClr val="008000"/>
                </a:solidFill>
                <a:latin typeface="Cambria"/>
                <a:cs typeface="Cambria"/>
              </a:rPr>
              <a:t>{+round}</a:t>
            </a:r>
            <a:endParaRPr lang="en-US" sz="3200" dirty="0">
              <a:solidFill>
                <a:srgbClr val="0000FF"/>
              </a:solidFill>
              <a:latin typeface="Cambria"/>
              <a:cs typeface="Cambria"/>
            </a:endParaRPr>
          </a:p>
        </p:txBody>
      </p:sp>
      <p:sp>
        <p:nvSpPr>
          <p:cNvPr id="23" name="Rectangle 22"/>
          <p:cNvSpPr/>
          <p:nvPr/>
        </p:nvSpPr>
        <p:spPr>
          <a:xfrm>
            <a:off x="4052899" y="6096001"/>
            <a:ext cx="1771639" cy="2062103"/>
          </a:xfrm>
          <a:prstGeom prst="rect">
            <a:avLst/>
          </a:prstGeom>
        </p:spPr>
        <p:txBody>
          <a:bodyPr wrap="none">
            <a:spAutoFit/>
          </a:bodyPr>
          <a:lstStyle/>
          <a:p>
            <a:pPr algn="l"/>
            <a:r>
              <a:rPr lang="en-US" sz="3200" dirty="0">
                <a:solidFill>
                  <a:srgbClr val="000090"/>
                </a:solidFill>
                <a:latin typeface="Cambria"/>
                <a:cs typeface="Cambria"/>
              </a:rPr>
              <a:t>[–low]</a:t>
            </a:r>
          </a:p>
          <a:p>
            <a:pPr algn="l"/>
            <a:r>
              <a:rPr lang="en-US" sz="3200" dirty="0">
                <a:solidFill>
                  <a:srgbClr val="C00000"/>
                </a:solidFill>
                <a:latin typeface="Cambria"/>
                <a:cs typeface="Cambria"/>
              </a:rPr>
              <a:t>[+front]</a:t>
            </a:r>
          </a:p>
          <a:p>
            <a:pPr algn="l"/>
            <a:r>
              <a:rPr lang="en-US" sz="3200" dirty="0">
                <a:solidFill>
                  <a:srgbClr val="000090"/>
                </a:solidFill>
                <a:latin typeface="Cambria"/>
                <a:cs typeface="Cambria"/>
              </a:rPr>
              <a:t>[+high]</a:t>
            </a:r>
          </a:p>
          <a:p>
            <a:pPr algn="l"/>
            <a:r>
              <a:rPr lang="en-US" sz="3200" dirty="0">
                <a:solidFill>
                  <a:srgbClr val="008000"/>
                </a:solidFill>
                <a:latin typeface="Cambria"/>
                <a:cs typeface="Cambria"/>
              </a:rPr>
              <a:t>{–round}</a:t>
            </a:r>
            <a:endParaRPr lang="en-US" sz="3200" dirty="0">
              <a:solidFill>
                <a:srgbClr val="000090"/>
              </a:solidFill>
              <a:latin typeface="Cambria"/>
              <a:cs typeface="Cambria"/>
            </a:endParaRPr>
          </a:p>
        </p:txBody>
      </p:sp>
      <p:sp>
        <p:nvSpPr>
          <p:cNvPr id="26" name="Text Box 11"/>
          <p:cNvSpPr txBox="1">
            <a:spLocks noChangeArrowheads="1"/>
          </p:cNvSpPr>
          <p:nvPr/>
        </p:nvSpPr>
        <p:spPr bwMode="auto">
          <a:xfrm>
            <a:off x="7984778" y="5562602"/>
            <a:ext cx="5131533"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    *</a:t>
            </a:r>
            <a:r>
              <a:rPr lang="en-US" sz="3200" noProof="1">
                <a:solidFill>
                  <a:srgbClr val="C00000"/>
                </a:solidFill>
                <a:latin typeface="Times New Roman" panose="02020603050405020304" pitchFamily="18" charset="0"/>
                <a:ea typeface="Doulos SIL" charset="-52"/>
                <a:cs typeface="Times New Roman" panose="02020603050405020304" pitchFamily="18" charset="0"/>
              </a:rPr>
              <a:t>y</a:t>
            </a:r>
            <a:r>
              <a:rPr lang="en-US" sz="3200" noProof="1">
                <a:solidFill>
                  <a:srgbClr val="000090"/>
                </a:solidFill>
                <a:latin typeface="Times New Roman" panose="02020603050405020304" pitchFamily="18" charset="0"/>
                <a:ea typeface="Doulos SIL" charset="-52"/>
                <a:cs typeface="Times New Roman" panose="02020603050405020304" pitchFamily="18" charset="0"/>
              </a:rPr>
              <a:t>            b            i            l</a:t>
            </a:r>
          </a:p>
        </p:txBody>
      </p:sp>
      <p:cxnSp>
        <p:nvCxnSpPr>
          <p:cNvPr id="15" name="Straight Arrow Connector 14"/>
          <p:cNvCxnSpPr/>
          <p:nvPr/>
        </p:nvCxnSpPr>
        <p:spPr bwMode="auto">
          <a:xfrm>
            <a:off x="6904738" y="5868144"/>
            <a:ext cx="720000" cy="0"/>
          </a:xfrm>
          <a:prstGeom prst="straightConnector1">
            <a:avLst/>
          </a:prstGeom>
          <a:solidFill>
            <a:schemeClr val="accent1"/>
          </a:solidFill>
          <a:ln w="25400" cap="flat" cmpd="sng" algn="ctr">
            <a:solidFill>
              <a:srgbClr val="FF0000"/>
            </a:solidFill>
            <a:prstDash val="solid"/>
            <a:round/>
            <a:headEnd type="none" w="med" len="med"/>
            <a:tailEnd type="arrow" w="med" len="med"/>
          </a:ln>
          <a:effectLst/>
        </p:spPr>
      </p:cxnSp>
      <p:sp>
        <p:nvSpPr>
          <p:cNvPr id="28" name="Rectangle 27"/>
          <p:cNvSpPr/>
          <p:nvPr/>
        </p:nvSpPr>
        <p:spPr>
          <a:xfrm>
            <a:off x="7984778" y="6096001"/>
            <a:ext cx="1884234" cy="2062103"/>
          </a:xfrm>
          <a:prstGeom prst="rect">
            <a:avLst/>
          </a:prstGeom>
        </p:spPr>
        <p:txBody>
          <a:bodyPr wrap="none">
            <a:spAutoFit/>
          </a:bodyPr>
          <a:lstStyle/>
          <a:p>
            <a:pPr algn="l"/>
            <a:r>
              <a:rPr lang="en-US" sz="3200" dirty="0">
                <a:solidFill>
                  <a:srgbClr val="000090"/>
                </a:solidFill>
                <a:latin typeface="Cambria"/>
                <a:cs typeface="Cambria"/>
              </a:rPr>
              <a:t>[–low]</a:t>
            </a:r>
          </a:p>
          <a:p>
            <a:pPr algn="l"/>
            <a:r>
              <a:rPr lang="en-US" sz="3200" dirty="0">
                <a:solidFill>
                  <a:srgbClr val="C00000"/>
                </a:solidFill>
                <a:latin typeface="Cambria"/>
                <a:cs typeface="Cambria"/>
              </a:rPr>
              <a:t>[+front]</a:t>
            </a:r>
          </a:p>
          <a:p>
            <a:pPr algn="l"/>
            <a:r>
              <a:rPr lang="en-US" sz="3200" dirty="0">
                <a:solidFill>
                  <a:srgbClr val="000090"/>
                </a:solidFill>
                <a:latin typeface="Cambria"/>
                <a:cs typeface="Cambria"/>
              </a:rPr>
              <a:t>[+high]</a:t>
            </a:r>
          </a:p>
          <a:p>
            <a:pPr algn="l"/>
            <a:r>
              <a:rPr lang="en-US" sz="3200" dirty="0">
                <a:solidFill>
                  <a:srgbClr val="008000"/>
                </a:solidFill>
                <a:latin typeface="Cambria"/>
                <a:cs typeface="Cambria"/>
              </a:rPr>
              <a:t>{+round} </a:t>
            </a:r>
          </a:p>
        </p:txBody>
      </p:sp>
      <p:sp>
        <p:nvSpPr>
          <p:cNvPr id="18" name="Rectangle 17"/>
          <p:cNvSpPr/>
          <p:nvPr/>
        </p:nvSpPr>
        <p:spPr>
          <a:xfrm>
            <a:off x="10749258" y="6096001"/>
            <a:ext cx="1772024" cy="2062103"/>
          </a:xfrm>
          <a:prstGeom prst="rect">
            <a:avLst/>
          </a:prstGeom>
        </p:spPr>
        <p:txBody>
          <a:bodyPr wrap="none">
            <a:spAutoFit/>
          </a:bodyPr>
          <a:lstStyle/>
          <a:p>
            <a:pPr algn="l"/>
            <a:r>
              <a:rPr lang="en-US" sz="3200" dirty="0">
                <a:solidFill>
                  <a:srgbClr val="000090"/>
                </a:solidFill>
                <a:latin typeface="Cambria"/>
                <a:cs typeface="Cambria"/>
              </a:rPr>
              <a:t>[–low]</a:t>
            </a:r>
          </a:p>
          <a:p>
            <a:pPr algn="l"/>
            <a:r>
              <a:rPr lang="en-US" sz="3200" dirty="0">
                <a:solidFill>
                  <a:srgbClr val="C00000"/>
                </a:solidFill>
                <a:latin typeface="Cambria"/>
                <a:cs typeface="Cambria"/>
              </a:rPr>
              <a:t>[+front]</a:t>
            </a:r>
          </a:p>
          <a:p>
            <a:pPr algn="l"/>
            <a:r>
              <a:rPr lang="en-US" sz="3200" dirty="0">
                <a:solidFill>
                  <a:srgbClr val="000090"/>
                </a:solidFill>
                <a:latin typeface="Cambria"/>
                <a:cs typeface="Cambria"/>
              </a:rPr>
              <a:t>[+high]</a:t>
            </a:r>
          </a:p>
          <a:p>
            <a:pPr algn="l"/>
            <a:r>
              <a:rPr lang="en-US" sz="3200" dirty="0">
                <a:solidFill>
                  <a:srgbClr val="008000"/>
                </a:solidFill>
                <a:latin typeface="Cambria"/>
                <a:cs typeface="Cambria"/>
              </a:rPr>
              <a:t>{–round}</a:t>
            </a:r>
          </a:p>
        </p:txBody>
      </p:sp>
      <p:sp>
        <p:nvSpPr>
          <p:cNvPr id="16" name="Text Box 4"/>
          <p:cNvSpPr txBox="1">
            <a:spLocks noChangeArrowheads="1"/>
          </p:cNvSpPr>
          <p:nvPr/>
        </p:nvSpPr>
        <p:spPr bwMode="auto">
          <a:xfrm>
            <a:off x="1166400" y="4188508"/>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Therefore, </a:t>
            </a:r>
            <a:r>
              <a:rPr lang="en-US" sz="3200" dirty="0">
                <a:solidFill>
                  <a:srgbClr val="008000"/>
                </a:solidFill>
                <a:latin typeface="Cambria"/>
                <a:ea typeface="Cambria"/>
                <a:cs typeface="Cambria"/>
              </a:rPr>
              <a:t>{round}</a:t>
            </a:r>
            <a:r>
              <a:rPr lang="en-US" sz="3200" dirty="0">
                <a:latin typeface="Cambria"/>
                <a:ea typeface="Cambria"/>
                <a:cs typeface="Cambria"/>
              </a:rPr>
              <a:t> is available as an enhancement feature at the point that */u, o/ are fronted.</a:t>
            </a:r>
            <a:endParaRPr lang="en-US" sz="3200" noProof="1">
              <a:latin typeface="Cambria"/>
              <a:ea typeface="Cambria"/>
              <a:cs typeface="Cambria"/>
            </a:endParaRPr>
          </a:p>
        </p:txBody>
      </p:sp>
      <p:sp>
        <p:nvSpPr>
          <p:cNvPr id="2" name="Rounded Rectangle 1">
            <a:extLst>
              <a:ext uri="{FF2B5EF4-FFF2-40B4-BE49-F238E27FC236}">
                <a16:creationId xmlns:a16="http://schemas.microsoft.com/office/drawing/2014/main" id="{CBB3E106-E662-9142-ACD5-1955D3AA5FDC}"/>
              </a:ext>
            </a:extLst>
          </p:cNvPr>
          <p:cNvSpPr/>
          <p:nvPr/>
        </p:nvSpPr>
        <p:spPr bwMode="auto">
          <a:xfrm>
            <a:off x="1216026" y="7668400"/>
            <a:ext cx="11520000" cy="504000"/>
          </a:xfrm>
          <a:prstGeom prst="roundRect">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13" name="Text Box 4">
            <a:extLst>
              <a:ext uri="{FF2B5EF4-FFF2-40B4-BE49-F238E27FC236}">
                <a16:creationId xmlns:a16="http://schemas.microsoft.com/office/drawing/2014/main" id="{435474BF-2346-6E49-B6F1-ABB340A8ED18}"/>
              </a:ext>
            </a:extLst>
          </p:cNvPr>
          <p:cNvSpPr txBox="1">
            <a:spLocks noChangeArrowheads="1"/>
          </p:cNvSpPr>
          <p:nvPr/>
        </p:nvSpPr>
        <p:spPr bwMode="auto">
          <a:xfrm>
            <a:off x="1166399" y="2383367"/>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No! For independent reasons, many commentators, beginning with V. </a:t>
            </a:r>
            <a:r>
              <a:rPr lang="en-US" sz="3200" dirty="0" err="1">
                <a:latin typeface="Cambria"/>
                <a:ea typeface="Cambria"/>
                <a:cs typeface="Cambria"/>
              </a:rPr>
              <a:t>Kiparsky</a:t>
            </a:r>
            <a:r>
              <a:rPr lang="en-US" sz="3200" dirty="0">
                <a:latin typeface="Cambria"/>
                <a:ea typeface="Cambria"/>
                <a:cs typeface="Cambria"/>
              </a:rPr>
              <a:t> (1932) and Twaddell (1938), proposed that </a:t>
            </a:r>
            <a:r>
              <a:rPr lang="en-US" sz="3200" i="1" dirty="0" err="1">
                <a:latin typeface="Cambria"/>
                <a:ea typeface="Cambria"/>
                <a:cs typeface="Cambria"/>
              </a:rPr>
              <a:t>i</a:t>
            </a:r>
            <a:r>
              <a:rPr lang="en-US" sz="3200" dirty="0">
                <a:latin typeface="Cambria"/>
                <a:ea typeface="Cambria"/>
                <a:cs typeface="Cambria"/>
              </a:rPr>
              <a:t>-umlaut began as a late </a:t>
            </a:r>
            <a:r>
              <a:rPr lang="en-US" sz="3200" dirty="0">
                <a:solidFill>
                  <a:srgbClr val="C00000"/>
                </a:solidFill>
                <a:latin typeface="Cambria"/>
                <a:ea typeface="Cambria"/>
                <a:cs typeface="Cambria"/>
              </a:rPr>
              <a:t>phonetic</a:t>
            </a:r>
            <a:r>
              <a:rPr lang="en-US" sz="3200" dirty="0">
                <a:latin typeface="Cambria"/>
                <a:ea typeface="Cambria"/>
                <a:cs typeface="Cambria"/>
              </a:rPr>
              <a:t> rule, and was </a:t>
            </a:r>
            <a:r>
              <a:rPr lang="en-US" sz="3200" dirty="0">
                <a:solidFill>
                  <a:srgbClr val="C00000"/>
                </a:solidFill>
                <a:latin typeface="Cambria"/>
                <a:ea typeface="Cambria"/>
                <a:cs typeface="Cambria"/>
              </a:rPr>
              <a:t>not</a:t>
            </a:r>
            <a:r>
              <a:rPr lang="en-US" sz="3200" dirty="0">
                <a:latin typeface="Cambria"/>
                <a:ea typeface="Cambria"/>
                <a:cs typeface="Cambria"/>
              </a:rPr>
              <a:t> part of the contrastive phonology. </a:t>
            </a:r>
            <a:endParaRPr lang="en-US" sz="3200" noProof="1">
              <a:latin typeface="Cambria"/>
              <a:ea typeface="Cambria"/>
              <a:cs typeface="Cambria"/>
            </a:endParaRPr>
          </a:p>
        </p:txBody>
      </p:sp>
      <p:sp>
        <p:nvSpPr>
          <p:cNvPr id="14" name="Text Box 5">
            <a:extLst>
              <a:ext uri="{FF2B5EF4-FFF2-40B4-BE49-F238E27FC236}">
                <a16:creationId xmlns:a16="http://schemas.microsoft.com/office/drawing/2014/main" id="{5FAA8C50-CE7A-EE4E-9ECE-32C1211690DA}"/>
              </a:ext>
            </a:extLst>
          </p:cNvPr>
          <p:cNvSpPr txBox="1">
            <a:spLocks noChangeArrowheads="1"/>
          </p:cNvSpPr>
          <p:nvPr/>
        </p:nvSpPr>
        <p:spPr bwMode="auto">
          <a:xfrm>
            <a:off x="1166400" y="1440000"/>
            <a:ext cx="11380808"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i="1" dirty="0" err="1">
                <a:solidFill>
                  <a:srgbClr val="C00000"/>
                </a:solidFill>
                <a:latin typeface="Calibri" panose="020F0502020204030204" pitchFamily="34" charset="0"/>
                <a:ea typeface="Times New Roman"/>
                <a:cs typeface="Calibri" panose="020F0502020204030204" pitchFamily="34" charset="0"/>
              </a:rPr>
              <a:t>i</a:t>
            </a:r>
            <a:r>
              <a:rPr lang="en-US" sz="4000" dirty="0">
                <a:solidFill>
                  <a:srgbClr val="C00000"/>
                </a:solidFill>
                <a:latin typeface="Calibri" panose="020F0502020204030204" pitchFamily="34" charset="0"/>
                <a:ea typeface="Times New Roman"/>
                <a:cs typeface="Calibri" panose="020F0502020204030204" pitchFamily="34" charset="0"/>
              </a:rPr>
              <a:t>-umlaut: I don’t need it, it’s an enhancement feature!</a:t>
            </a:r>
            <a:endParaRPr lang="en-US" sz="4000" i="1" dirty="0">
              <a:solidFill>
                <a:srgbClr val="C00000"/>
              </a:solidFill>
              <a:latin typeface="Calibri" panose="020F0502020204030204" pitchFamily="34" charset="0"/>
              <a:ea typeface="Times New Roman"/>
              <a:cs typeface="Calibri" panose="020F0502020204030204" pitchFamily="34" charset="0"/>
            </a:endParaRPr>
          </a:p>
        </p:txBody>
      </p:sp>
      <p:sp>
        <p:nvSpPr>
          <p:cNvPr id="19" name="Slide Number Placeholder 8">
            <a:extLst>
              <a:ext uri="{FF2B5EF4-FFF2-40B4-BE49-F238E27FC236}">
                <a16:creationId xmlns:a16="http://schemas.microsoft.com/office/drawing/2014/main" id="{62A0863B-30D4-6E43-9E65-CEDFC4A07F03}"/>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116</a:t>
            </a:fld>
            <a:endParaRPr lang="en-US" sz="1600" dirty="0"/>
          </a:p>
        </p:txBody>
      </p:sp>
    </p:spTree>
    <p:custDataLst>
      <p:tags r:id="rId1"/>
    </p:custDataLst>
    <p:extLst>
      <p:ext uri="{BB962C8B-B14F-4D97-AF65-F5344CB8AC3E}">
        <p14:creationId xmlns:p14="http://schemas.microsoft.com/office/powerpoint/2010/main" val="3019776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bwMode="auto">
          <a:xfrm>
            <a:off x="1166399" y="5364087"/>
            <a:ext cx="9360000" cy="2808000"/>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grpSp>
        <p:nvGrpSpPr>
          <p:cNvPr id="8" name="Group 7">
            <a:extLst>
              <a:ext uri="{FF2B5EF4-FFF2-40B4-BE49-F238E27FC236}">
                <a16:creationId xmlns:a16="http://schemas.microsoft.com/office/drawing/2014/main" id="{0C7CD147-B0A7-AF4A-8B6F-D443A3016F2A}"/>
              </a:ext>
            </a:extLst>
          </p:cNvPr>
          <p:cNvGrpSpPr/>
          <p:nvPr/>
        </p:nvGrpSpPr>
        <p:grpSpPr>
          <a:xfrm>
            <a:off x="1504058" y="6726432"/>
            <a:ext cx="8291697" cy="584775"/>
            <a:chOff x="1504058" y="6759872"/>
            <a:chExt cx="8291697" cy="584775"/>
          </a:xfrm>
        </p:grpSpPr>
        <p:sp>
          <p:nvSpPr>
            <p:cNvPr id="21" name="Text Box 12"/>
            <p:cNvSpPr txBox="1">
              <a:spLocks noChangeArrowheads="1"/>
            </p:cNvSpPr>
            <p:nvPr/>
          </p:nvSpPr>
          <p:spPr bwMode="auto">
            <a:xfrm>
              <a:off x="5655774" y="6759872"/>
              <a:ext cx="102784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y</a:t>
              </a:r>
              <a:r>
                <a:rPr lang="en-US" sz="3200" noProof="1">
                  <a:solidFill>
                    <a:srgbClr val="003262"/>
                  </a:solidFill>
                  <a:latin typeface="Times New Roman" panose="02020603050405020304" pitchFamily="18" charset="0"/>
                  <a:ea typeface="Doulos SIL" charset="-52"/>
                  <a:cs typeface="Times New Roman" panose="02020603050405020304" pitchFamily="18" charset="0"/>
                </a:rPr>
                <a:t>bil</a:t>
              </a:r>
            </a:p>
          </p:txBody>
        </p:sp>
        <p:sp>
          <p:nvSpPr>
            <p:cNvPr id="36" name="Text Box 11"/>
            <p:cNvSpPr txBox="1">
              <a:spLocks noChangeArrowheads="1"/>
            </p:cNvSpPr>
            <p:nvPr/>
          </p:nvSpPr>
          <p:spPr bwMode="auto">
            <a:xfrm>
              <a:off x="8492193" y="6759872"/>
              <a:ext cx="1303562"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øː</a:t>
              </a:r>
              <a:r>
                <a:rPr lang="en-US" sz="3200" noProof="1">
                  <a:solidFill>
                    <a:srgbClr val="003262"/>
                  </a:solidFill>
                  <a:latin typeface="Times New Roman" panose="02020603050405020304" pitchFamily="18" charset="0"/>
                  <a:ea typeface="Doulos SIL" charset="-52"/>
                  <a:cs typeface="Times New Roman" panose="02020603050405020304" pitchFamily="18" charset="0"/>
                </a:rPr>
                <a:t>t+i</a:t>
              </a:r>
            </a:p>
          </p:txBody>
        </p:sp>
        <p:sp>
          <p:nvSpPr>
            <p:cNvPr id="27" name="Rectangle 26"/>
            <p:cNvSpPr/>
            <p:nvPr/>
          </p:nvSpPr>
          <p:spPr>
            <a:xfrm>
              <a:off x="1504058" y="6759872"/>
              <a:ext cx="1766830" cy="584775"/>
            </a:xfrm>
            <a:prstGeom prst="rect">
              <a:avLst/>
            </a:prstGeom>
          </p:spPr>
          <p:txBody>
            <a:bodyPr wrap="none">
              <a:spAutoFit/>
            </a:bodyPr>
            <a:lstStyle/>
            <a:p>
              <a:pPr algn="l"/>
              <a:r>
                <a:rPr lang="en-US" sz="3200" i="1" dirty="0">
                  <a:solidFill>
                    <a:srgbClr val="C00000"/>
                  </a:solidFill>
                  <a:latin typeface="Cambria"/>
                  <a:cs typeface="Cambria"/>
                </a:rPr>
                <a:t>i</a:t>
              </a:r>
              <a:r>
                <a:rPr lang="en-US" sz="3200" dirty="0">
                  <a:solidFill>
                    <a:srgbClr val="C00000"/>
                  </a:solidFill>
                  <a:latin typeface="Cambria"/>
                  <a:cs typeface="Cambria"/>
                </a:rPr>
                <a:t>-umlaut </a:t>
              </a:r>
            </a:p>
          </p:txBody>
        </p:sp>
      </p:grpSp>
      <p:grpSp>
        <p:nvGrpSpPr>
          <p:cNvPr id="4" name="Group 3">
            <a:extLst>
              <a:ext uri="{FF2B5EF4-FFF2-40B4-BE49-F238E27FC236}">
                <a16:creationId xmlns:a16="http://schemas.microsoft.com/office/drawing/2014/main" id="{8A5E7FE6-3BFF-5543-BAF7-02F5E5F462F1}"/>
              </a:ext>
            </a:extLst>
          </p:cNvPr>
          <p:cNvGrpSpPr/>
          <p:nvPr/>
        </p:nvGrpSpPr>
        <p:grpSpPr>
          <a:xfrm>
            <a:off x="1504058" y="6081264"/>
            <a:ext cx="8291697" cy="584775"/>
            <a:chOff x="1504058" y="6097984"/>
            <a:chExt cx="8291697" cy="584775"/>
          </a:xfrm>
        </p:grpSpPr>
        <p:sp>
          <p:nvSpPr>
            <p:cNvPr id="20" name="Text Box 11"/>
            <p:cNvSpPr txBox="1">
              <a:spLocks noChangeArrowheads="1"/>
            </p:cNvSpPr>
            <p:nvPr/>
          </p:nvSpPr>
          <p:spPr bwMode="auto">
            <a:xfrm>
              <a:off x="5655774" y="6097984"/>
              <a:ext cx="102784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u</a:t>
              </a:r>
              <a:r>
                <a:rPr lang="en-US" sz="3200" noProof="1">
                  <a:solidFill>
                    <a:srgbClr val="003262"/>
                  </a:solidFill>
                  <a:latin typeface="Times New Roman" panose="02020603050405020304" pitchFamily="18" charset="0"/>
                  <a:ea typeface="Doulos SIL" charset="-52"/>
                  <a:cs typeface="Times New Roman" panose="02020603050405020304" pitchFamily="18" charset="0"/>
                </a:rPr>
                <a:t>bil</a:t>
              </a:r>
            </a:p>
          </p:txBody>
        </p:sp>
        <p:sp>
          <p:nvSpPr>
            <p:cNvPr id="33" name="Text Box 11"/>
            <p:cNvSpPr txBox="1">
              <a:spLocks noChangeArrowheads="1"/>
            </p:cNvSpPr>
            <p:nvPr/>
          </p:nvSpPr>
          <p:spPr bwMode="auto">
            <a:xfrm>
              <a:off x="8492193" y="6097984"/>
              <a:ext cx="1303562"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oː</a:t>
              </a:r>
              <a:r>
                <a:rPr lang="en-US" sz="3200" noProof="1">
                  <a:solidFill>
                    <a:srgbClr val="003262"/>
                  </a:solidFill>
                  <a:latin typeface="Times New Roman" panose="02020603050405020304" pitchFamily="18" charset="0"/>
                  <a:ea typeface="Doulos SIL" charset="-52"/>
                  <a:cs typeface="Times New Roman" panose="02020603050405020304" pitchFamily="18" charset="0"/>
                </a:rPr>
                <a:t>t+i</a:t>
              </a:r>
            </a:p>
          </p:txBody>
        </p:sp>
        <p:sp>
          <p:nvSpPr>
            <p:cNvPr id="35" name="Rectangle 34"/>
            <p:cNvSpPr/>
            <p:nvPr/>
          </p:nvSpPr>
          <p:spPr>
            <a:xfrm>
              <a:off x="1504058" y="6097984"/>
              <a:ext cx="2996333" cy="584775"/>
            </a:xfrm>
            <a:prstGeom prst="rect">
              <a:avLst/>
            </a:prstGeom>
          </p:spPr>
          <p:txBody>
            <a:bodyPr wrap="none">
              <a:spAutoFit/>
            </a:bodyPr>
            <a:lstStyle/>
            <a:p>
              <a:pPr algn="l"/>
              <a:r>
                <a:rPr lang="en-US" sz="3200" dirty="0">
                  <a:solidFill>
                    <a:srgbClr val="C00000"/>
                  </a:solidFill>
                  <a:latin typeface="Cambria"/>
                  <a:cs typeface="Cambria"/>
                </a:rPr>
                <a:t>Pre-Old English </a:t>
              </a:r>
            </a:p>
          </p:txBody>
        </p:sp>
      </p:grpSp>
      <p:grpSp>
        <p:nvGrpSpPr>
          <p:cNvPr id="3" name="Group 2">
            <a:extLst>
              <a:ext uri="{FF2B5EF4-FFF2-40B4-BE49-F238E27FC236}">
                <a16:creationId xmlns:a16="http://schemas.microsoft.com/office/drawing/2014/main" id="{A07EA2CE-A24B-254C-8D9C-62B29F6DE80B}"/>
              </a:ext>
            </a:extLst>
          </p:cNvPr>
          <p:cNvGrpSpPr/>
          <p:nvPr/>
        </p:nvGrpSpPr>
        <p:grpSpPr>
          <a:xfrm>
            <a:off x="1504058" y="5436096"/>
            <a:ext cx="8640960" cy="584775"/>
            <a:chOff x="1504058" y="5436096"/>
            <a:chExt cx="8640960" cy="584775"/>
          </a:xfrm>
        </p:grpSpPr>
        <p:sp>
          <p:nvSpPr>
            <p:cNvPr id="40" name="Text Box 11"/>
            <p:cNvSpPr txBox="1">
              <a:spLocks noChangeArrowheads="1"/>
            </p:cNvSpPr>
            <p:nvPr/>
          </p:nvSpPr>
          <p:spPr bwMode="auto">
            <a:xfrm>
              <a:off x="5655774" y="5436096"/>
              <a:ext cx="1605696"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Cambria"/>
                  <a:ea typeface="Doulos SIL" charset="-52"/>
                  <a:cs typeface="Cambria"/>
                </a:rPr>
                <a:t>‘evil </a:t>
              </a:r>
              <a:r>
                <a:rPr lang="en-US" sz="3200" cap="small" noProof="1">
                  <a:solidFill>
                    <a:srgbClr val="003262"/>
                  </a:solidFill>
                  <a:latin typeface="Cambria"/>
                  <a:ea typeface="Doulos SIL" charset="-52"/>
                  <a:cs typeface="Cambria"/>
                </a:rPr>
                <a:t>n.s.</a:t>
              </a:r>
              <a:r>
                <a:rPr lang="en-US" sz="3200" noProof="1">
                  <a:solidFill>
                    <a:srgbClr val="003262"/>
                  </a:solidFill>
                  <a:latin typeface="Cambria"/>
                  <a:ea typeface="Doulos SIL" charset="-52"/>
                  <a:cs typeface="Cambria"/>
                </a:rPr>
                <a:t>’</a:t>
              </a:r>
            </a:p>
          </p:txBody>
        </p:sp>
        <p:sp>
          <p:nvSpPr>
            <p:cNvPr id="41" name="Text Box 11"/>
            <p:cNvSpPr txBox="1">
              <a:spLocks noChangeArrowheads="1"/>
            </p:cNvSpPr>
            <p:nvPr/>
          </p:nvSpPr>
          <p:spPr bwMode="auto">
            <a:xfrm>
              <a:off x="8492193" y="5436096"/>
              <a:ext cx="165282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Cambria"/>
                  <a:ea typeface="Doulos SIL" charset="-52"/>
                  <a:cs typeface="Cambria"/>
                </a:rPr>
                <a:t>‘foot </a:t>
              </a:r>
              <a:r>
                <a:rPr lang="en-US" sz="3200" cap="small" noProof="1">
                  <a:solidFill>
                    <a:srgbClr val="003262"/>
                  </a:solidFill>
                  <a:latin typeface="Cambria"/>
                  <a:ea typeface="Doulos SIL" charset="-52"/>
                  <a:cs typeface="Cambria"/>
                </a:rPr>
                <a:t>n.p.’</a:t>
              </a:r>
            </a:p>
          </p:txBody>
        </p:sp>
        <p:sp>
          <p:nvSpPr>
            <p:cNvPr id="42" name="Rectangle 41"/>
            <p:cNvSpPr/>
            <p:nvPr/>
          </p:nvSpPr>
          <p:spPr>
            <a:xfrm>
              <a:off x="1504058" y="5436096"/>
              <a:ext cx="1146468" cy="584775"/>
            </a:xfrm>
            <a:prstGeom prst="rect">
              <a:avLst/>
            </a:prstGeom>
          </p:spPr>
          <p:txBody>
            <a:bodyPr wrap="none">
              <a:spAutoFit/>
            </a:bodyPr>
            <a:lstStyle/>
            <a:p>
              <a:pPr algn="l"/>
              <a:r>
                <a:rPr lang="en-US" sz="3200" i="1" dirty="0">
                  <a:solidFill>
                    <a:srgbClr val="C00000"/>
                  </a:solidFill>
                  <a:latin typeface="Cambria"/>
                  <a:cs typeface="Cambria"/>
                </a:rPr>
                <a:t>Gloss</a:t>
              </a:r>
              <a:r>
                <a:rPr lang="en-US" sz="3200" dirty="0">
                  <a:solidFill>
                    <a:srgbClr val="C00000"/>
                  </a:solidFill>
                  <a:latin typeface="Cambria"/>
                  <a:cs typeface="Cambria"/>
                </a:rPr>
                <a:t> </a:t>
              </a:r>
            </a:p>
          </p:txBody>
        </p:sp>
      </p:grpSp>
      <p:sp>
        <p:nvSpPr>
          <p:cNvPr id="24" name="Slide Number Placeholder 8">
            <a:extLst>
              <a:ext uri="{FF2B5EF4-FFF2-40B4-BE49-F238E27FC236}">
                <a16:creationId xmlns:a16="http://schemas.microsoft.com/office/drawing/2014/main" id="{876AA37A-42FE-4142-AF8B-3994D4E08F0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117</a:t>
            </a:fld>
            <a:endParaRPr lang="en-US" sz="1600" dirty="0"/>
          </a:p>
        </p:txBody>
      </p:sp>
      <p:sp>
        <p:nvSpPr>
          <p:cNvPr id="28" name="Text Box 5">
            <a:extLst>
              <a:ext uri="{FF2B5EF4-FFF2-40B4-BE49-F238E27FC236}">
                <a16:creationId xmlns:a16="http://schemas.microsoft.com/office/drawing/2014/main" id="{A13B6867-F3C3-B944-875C-A9BD71E65B16}"/>
              </a:ext>
            </a:extLst>
          </p:cNvPr>
          <p:cNvSpPr txBox="1">
            <a:spLocks noChangeArrowheads="1"/>
          </p:cNvSpPr>
          <p:nvPr/>
        </p:nvSpPr>
        <p:spPr bwMode="auto">
          <a:xfrm>
            <a:off x="1166400" y="1295401"/>
            <a:ext cx="8105775"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Pre-Old English </a:t>
            </a:r>
            <a:r>
              <a:rPr lang="en-US" sz="4000" i="1" dirty="0" err="1">
                <a:solidFill>
                  <a:srgbClr val="C00000"/>
                </a:solidFill>
                <a:latin typeface="Calibri" panose="020F0502020204030204" pitchFamily="34" charset="0"/>
                <a:ea typeface="Times New Roman"/>
                <a:cs typeface="Calibri" panose="020F0502020204030204" pitchFamily="34" charset="0"/>
              </a:rPr>
              <a:t>i</a:t>
            </a:r>
            <a:r>
              <a:rPr lang="en-US" sz="4000" dirty="0">
                <a:solidFill>
                  <a:srgbClr val="C00000"/>
                </a:solidFill>
                <a:latin typeface="Calibri" panose="020F0502020204030204" pitchFamily="34" charset="0"/>
                <a:ea typeface="Times New Roman"/>
                <a:cs typeface="Calibri" panose="020F0502020204030204" pitchFamily="34" charset="0"/>
              </a:rPr>
              <a:t>-umlaut</a:t>
            </a:r>
            <a:endParaRPr lang="en-US" sz="4000" i="1" dirty="0">
              <a:solidFill>
                <a:srgbClr val="C00000"/>
              </a:solidFill>
              <a:latin typeface="Calibri" panose="020F0502020204030204" pitchFamily="34" charset="0"/>
              <a:ea typeface="Times New Roman"/>
              <a:cs typeface="Calibri" panose="020F0502020204030204" pitchFamily="34" charset="0"/>
            </a:endParaRPr>
          </a:p>
        </p:txBody>
      </p:sp>
      <p:sp>
        <p:nvSpPr>
          <p:cNvPr id="29" name="Text Box 4">
            <a:extLst>
              <a:ext uri="{FF2B5EF4-FFF2-40B4-BE49-F238E27FC236}">
                <a16:creationId xmlns:a16="http://schemas.microsoft.com/office/drawing/2014/main" id="{FB931757-4A57-7042-A809-8CE6586E51C9}"/>
              </a:ext>
            </a:extLst>
          </p:cNvPr>
          <p:cNvSpPr txBox="1">
            <a:spLocks noChangeArrowheads="1"/>
          </p:cNvSpPr>
          <p:nvPr/>
        </p:nvSpPr>
        <p:spPr bwMode="auto">
          <a:xfrm>
            <a:off x="1166399" y="3391300"/>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Over time, however, there is evidence that </a:t>
            </a:r>
            <a:r>
              <a:rPr lang="en-US" sz="3200" i="1" dirty="0" err="1">
                <a:latin typeface="Cambria"/>
                <a:ea typeface="Cambria"/>
                <a:cs typeface="Cambria"/>
              </a:rPr>
              <a:t>i</a:t>
            </a:r>
            <a:r>
              <a:rPr lang="en-US" sz="3200" dirty="0">
                <a:latin typeface="Cambria"/>
                <a:ea typeface="Cambria"/>
                <a:cs typeface="Cambria"/>
              </a:rPr>
              <a:t>-umlaut became a lexical rule. </a:t>
            </a:r>
            <a:endParaRPr lang="en-US" sz="3200" noProof="1">
              <a:latin typeface="Cambria"/>
              <a:cs typeface="Cambria"/>
            </a:endParaRPr>
          </a:p>
        </p:txBody>
      </p:sp>
    </p:spTree>
    <p:custDataLst>
      <p:tags r:id="rId1"/>
    </p:custDataLst>
    <p:extLst>
      <p:ext uri="{BB962C8B-B14F-4D97-AF65-F5344CB8AC3E}">
        <p14:creationId xmlns:p14="http://schemas.microsoft.com/office/powerpoint/2010/main" val="1284744276"/>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bwMode="auto">
          <a:xfrm>
            <a:off x="1166399" y="5364087"/>
            <a:ext cx="9360000" cy="2808000"/>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25605" name="Text Box 5"/>
          <p:cNvSpPr txBox="1">
            <a:spLocks noChangeArrowheads="1"/>
          </p:cNvSpPr>
          <p:nvPr/>
        </p:nvSpPr>
        <p:spPr bwMode="auto">
          <a:xfrm>
            <a:off x="1166400" y="1295401"/>
            <a:ext cx="8105775"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i="1" dirty="0" err="1">
                <a:solidFill>
                  <a:srgbClr val="C00000"/>
                </a:solidFill>
                <a:latin typeface="Calibri" panose="020F0502020204030204" pitchFamily="34" charset="0"/>
                <a:ea typeface="Times New Roman"/>
                <a:cs typeface="Calibri" panose="020F0502020204030204" pitchFamily="34" charset="0"/>
              </a:rPr>
              <a:t>i</a:t>
            </a:r>
            <a:r>
              <a:rPr lang="en-US" sz="4000" dirty="0">
                <a:solidFill>
                  <a:srgbClr val="C00000"/>
                </a:solidFill>
                <a:latin typeface="Calibri" panose="020F0502020204030204" pitchFamily="34" charset="0"/>
                <a:ea typeface="Times New Roman"/>
                <a:cs typeface="Calibri" panose="020F0502020204030204" pitchFamily="34" charset="0"/>
              </a:rPr>
              <a:t>-umlaut becomes opaque</a:t>
            </a:r>
            <a:endParaRPr lang="en-US" sz="4000" i="1" dirty="0">
              <a:solidFill>
                <a:srgbClr val="C00000"/>
              </a:solidFill>
              <a:latin typeface="Calibri" panose="020F0502020204030204" pitchFamily="34" charset="0"/>
              <a:ea typeface="Times New Roman"/>
              <a:cs typeface="Calibri" panose="020F0502020204030204" pitchFamily="34" charset="0"/>
            </a:endParaRPr>
          </a:p>
        </p:txBody>
      </p:sp>
      <p:grpSp>
        <p:nvGrpSpPr>
          <p:cNvPr id="8" name="Group 7">
            <a:extLst>
              <a:ext uri="{FF2B5EF4-FFF2-40B4-BE49-F238E27FC236}">
                <a16:creationId xmlns:a16="http://schemas.microsoft.com/office/drawing/2014/main" id="{0C7CD147-B0A7-AF4A-8B6F-D443A3016F2A}"/>
              </a:ext>
            </a:extLst>
          </p:cNvPr>
          <p:cNvGrpSpPr/>
          <p:nvPr/>
        </p:nvGrpSpPr>
        <p:grpSpPr>
          <a:xfrm>
            <a:off x="1504058" y="6726432"/>
            <a:ext cx="8291697" cy="584775"/>
            <a:chOff x="1504058" y="6759872"/>
            <a:chExt cx="8291697" cy="584775"/>
          </a:xfrm>
        </p:grpSpPr>
        <p:sp>
          <p:nvSpPr>
            <p:cNvPr id="21" name="Text Box 12"/>
            <p:cNvSpPr txBox="1">
              <a:spLocks noChangeArrowheads="1"/>
            </p:cNvSpPr>
            <p:nvPr/>
          </p:nvSpPr>
          <p:spPr bwMode="auto">
            <a:xfrm>
              <a:off x="5655774" y="6759872"/>
              <a:ext cx="102784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y</a:t>
              </a:r>
              <a:r>
                <a:rPr lang="en-US" sz="3200" noProof="1">
                  <a:solidFill>
                    <a:srgbClr val="003262"/>
                  </a:solidFill>
                  <a:latin typeface="Times New Roman" panose="02020603050405020304" pitchFamily="18" charset="0"/>
                  <a:ea typeface="Doulos SIL" charset="-52"/>
                  <a:cs typeface="Times New Roman" panose="02020603050405020304" pitchFamily="18" charset="0"/>
                </a:rPr>
                <a:t>bil</a:t>
              </a:r>
            </a:p>
          </p:txBody>
        </p:sp>
        <p:sp>
          <p:nvSpPr>
            <p:cNvPr id="36" name="Text Box 11"/>
            <p:cNvSpPr txBox="1">
              <a:spLocks noChangeArrowheads="1"/>
            </p:cNvSpPr>
            <p:nvPr/>
          </p:nvSpPr>
          <p:spPr bwMode="auto">
            <a:xfrm>
              <a:off x="8492193" y="6759872"/>
              <a:ext cx="1303562"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øː</a:t>
              </a:r>
              <a:r>
                <a:rPr lang="en-US" sz="3200" noProof="1">
                  <a:solidFill>
                    <a:srgbClr val="003262"/>
                  </a:solidFill>
                  <a:latin typeface="Times New Roman" panose="02020603050405020304" pitchFamily="18" charset="0"/>
                  <a:ea typeface="Doulos SIL" charset="-52"/>
                  <a:cs typeface="Times New Roman" panose="02020603050405020304" pitchFamily="18" charset="0"/>
                </a:rPr>
                <a:t>t+i</a:t>
              </a:r>
            </a:p>
          </p:txBody>
        </p:sp>
        <p:sp>
          <p:nvSpPr>
            <p:cNvPr id="27" name="Rectangle 26"/>
            <p:cNvSpPr/>
            <p:nvPr/>
          </p:nvSpPr>
          <p:spPr>
            <a:xfrm>
              <a:off x="1504058" y="6759872"/>
              <a:ext cx="1766830" cy="584775"/>
            </a:xfrm>
            <a:prstGeom prst="rect">
              <a:avLst/>
            </a:prstGeom>
          </p:spPr>
          <p:txBody>
            <a:bodyPr wrap="none">
              <a:spAutoFit/>
            </a:bodyPr>
            <a:lstStyle/>
            <a:p>
              <a:pPr algn="l"/>
              <a:r>
                <a:rPr lang="en-US" sz="3200" i="1" dirty="0">
                  <a:solidFill>
                    <a:srgbClr val="C00000"/>
                  </a:solidFill>
                  <a:latin typeface="Cambria"/>
                  <a:cs typeface="Cambria"/>
                </a:rPr>
                <a:t>i</a:t>
              </a:r>
              <a:r>
                <a:rPr lang="en-US" sz="3200" dirty="0">
                  <a:solidFill>
                    <a:srgbClr val="C00000"/>
                  </a:solidFill>
                  <a:latin typeface="Cambria"/>
                  <a:cs typeface="Cambria"/>
                </a:rPr>
                <a:t>-umlaut </a:t>
              </a:r>
            </a:p>
          </p:txBody>
        </p:sp>
      </p:grpSp>
      <p:grpSp>
        <p:nvGrpSpPr>
          <p:cNvPr id="4" name="Group 3">
            <a:extLst>
              <a:ext uri="{FF2B5EF4-FFF2-40B4-BE49-F238E27FC236}">
                <a16:creationId xmlns:a16="http://schemas.microsoft.com/office/drawing/2014/main" id="{8A5E7FE6-3BFF-5543-BAF7-02F5E5F462F1}"/>
              </a:ext>
            </a:extLst>
          </p:cNvPr>
          <p:cNvGrpSpPr/>
          <p:nvPr/>
        </p:nvGrpSpPr>
        <p:grpSpPr>
          <a:xfrm>
            <a:off x="1504058" y="6081264"/>
            <a:ext cx="8291697" cy="584775"/>
            <a:chOff x="1504058" y="6097984"/>
            <a:chExt cx="8291697" cy="584775"/>
          </a:xfrm>
        </p:grpSpPr>
        <p:sp>
          <p:nvSpPr>
            <p:cNvPr id="20" name="Text Box 11"/>
            <p:cNvSpPr txBox="1">
              <a:spLocks noChangeArrowheads="1"/>
            </p:cNvSpPr>
            <p:nvPr/>
          </p:nvSpPr>
          <p:spPr bwMode="auto">
            <a:xfrm>
              <a:off x="5655774" y="6097984"/>
              <a:ext cx="102784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u</a:t>
              </a:r>
              <a:r>
                <a:rPr lang="en-US" sz="3200" noProof="1">
                  <a:solidFill>
                    <a:srgbClr val="003262"/>
                  </a:solidFill>
                  <a:latin typeface="Times New Roman" panose="02020603050405020304" pitchFamily="18" charset="0"/>
                  <a:ea typeface="Doulos SIL" charset="-52"/>
                  <a:cs typeface="Times New Roman" panose="02020603050405020304" pitchFamily="18" charset="0"/>
                </a:rPr>
                <a:t>bil</a:t>
              </a:r>
            </a:p>
          </p:txBody>
        </p:sp>
        <p:sp>
          <p:nvSpPr>
            <p:cNvPr id="33" name="Text Box 11"/>
            <p:cNvSpPr txBox="1">
              <a:spLocks noChangeArrowheads="1"/>
            </p:cNvSpPr>
            <p:nvPr/>
          </p:nvSpPr>
          <p:spPr bwMode="auto">
            <a:xfrm>
              <a:off x="8492193" y="6097984"/>
              <a:ext cx="1303562"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oː</a:t>
              </a:r>
              <a:r>
                <a:rPr lang="en-US" sz="3200" noProof="1">
                  <a:solidFill>
                    <a:srgbClr val="003262"/>
                  </a:solidFill>
                  <a:latin typeface="Times New Roman" panose="02020603050405020304" pitchFamily="18" charset="0"/>
                  <a:ea typeface="Doulos SIL" charset="-52"/>
                  <a:cs typeface="Times New Roman" panose="02020603050405020304" pitchFamily="18" charset="0"/>
                </a:rPr>
                <a:t>t+i</a:t>
              </a:r>
            </a:p>
          </p:txBody>
        </p:sp>
        <p:sp>
          <p:nvSpPr>
            <p:cNvPr id="35" name="Rectangle 34"/>
            <p:cNvSpPr/>
            <p:nvPr/>
          </p:nvSpPr>
          <p:spPr>
            <a:xfrm>
              <a:off x="1504058" y="6097984"/>
              <a:ext cx="2996333" cy="584775"/>
            </a:xfrm>
            <a:prstGeom prst="rect">
              <a:avLst/>
            </a:prstGeom>
          </p:spPr>
          <p:txBody>
            <a:bodyPr wrap="none">
              <a:spAutoFit/>
            </a:bodyPr>
            <a:lstStyle/>
            <a:p>
              <a:pPr algn="l"/>
              <a:r>
                <a:rPr lang="en-US" sz="3200" dirty="0">
                  <a:solidFill>
                    <a:srgbClr val="C00000"/>
                  </a:solidFill>
                  <a:latin typeface="Cambria"/>
                  <a:cs typeface="Cambria"/>
                </a:rPr>
                <a:t>Pre-Old English </a:t>
              </a:r>
            </a:p>
          </p:txBody>
        </p:sp>
      </p:grpSp>
      <p:grpSp>
        <p:nvGrpSpPr>
          <p:cNvPr id="3" name="Group 2">
            <a:extLst>
              <a:ext uri="{FF2B5EF4-FFF2-40B4-BE49-F238E27FC236}">
                <a16:creationId xmlns:a16="http://schemas.microsoft.com/office/drawing/2014/main" id="{A07EA2CE-A24B-254C-8D9C-62B29F6DE80B}"/>
              </a:ext>
            </a:extLst>
          </p:cNvPr>
          <p:cNvGrpSpPr/>
          <p:nvPr/>
        </p:nvGrpSpPr>
        <p:grpSpPr>
          <a:xfrm>
            <a:off x="1504058" y="5436096"/>
            <a:ext cx="8640960" cy="584775"/>
            <a:chOff x="1504058" y="5436096"/>
            <a:chExt cx="8640960" cy="584775"/>
          </a:xfrm>
        </p:grpSpPr>
        <p:sp>
          <p:nvSpPr>
            <p:cNvPr id="40" name="Text Box 11"/>
            <p:cNvSpPr txBox="1">
              <a:spLocks noChangeArrowheads="1"/>
            </p:cNvSpPr>
            <p:nvPr/>
          </p:nvSpPr>
          <p:spPr bwMode="auto">
            <a:xfrm>
              <a:off x="5655774" y="5436096"/>
              <a:ext cx="1605696"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Cambria"/>
                  <a:ea typeface="Doulos SIL" charset="-52"/>
                  <a:cs typeface="Cambria"/>
                </a:rPr>
                <a:t>‘evil </a:t>
              </a:r>
              <a:r>
                <a:rPr lang="en-US" sz="3200" cap="small" noProof="1">
                  <a:solidFill>
                    <a:srgbClr val="003262"/>
                  </a:solidFill>
                  <a:latin typeface="Cambria"/>
                  <a:ea typeface="Doulos SIL" charset="-52"/>
                  <a:cs typeface="Cambria"/>
                </a:rPr>
                <a:t>n.s.</a:t>
              </a:r>
              <a:r>
                <a:rPr lang="en-US" sz="3200" noProof="1">
                  <a:solidFill>
                    <a:srgbClr val="003262"/>
                  </a:solidFill>
                  <a:latin typeface="Cambria"/>
                  <a:ea typeface="Doulos SIL" charset="-52"/>
                  <a:cs typeface="Cambria"/>
                </a:rPr>
                <a:t>’</a:t>
              </a:r>
            </a:p>
          </p:txBody>
        </p:sp>
        <p:sp>
          <p:nvSpPr>
            <p:cNvPr id="41" name="Text Box 11"/>
            <p:cNvSpPr txBox="1">
              <a:spLocks noChangeArrowheads="1"/>
            </p:cNvSpPr>
            <p:nvPr/>
          </p:nvSpPr>
          <p:spPr bwMode="auto">
            <a:xfrm>
              <a:off x="8492193" y="5436096"/>
              <a:ext cx="165282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Cambria"/>
                  <a:ea typeface="Doulos SIL" charset="-52"/>
                  <a:cs typeface="Cambria"/>
                </a:rPr>
                <a:t>‘foot </a:t>
              </a:r>
              <a:r>
                <a:rPr lang="en-US" sz="3200" cap="small" noProof="1">
                  <a:solidFill>
                    <a:srgbClr val="003262"/>
                  </a:solidFill>
                  <a:latin typeface="Cambria"/>
                  <a:ea typeface="Doulos SIL" charset="-52"/>
                  <a:cs typeface="Cambria"/>
                </a:rPr>
                <a:t>n.p.’</a:t>
              </a:r>
            </a:p>
          </p:txBody>
        </p:sp>
        <p:sp>
          <p:nvSpPr>
            <p:cNvPr id="42" name="Rectangle 41"/>
            <p:cNvSpPr/>
            <p:nvPr/>
          </p:nvSpPr>
          <p:spPr>
            <a:xfrm>
              <a:off x="1504058" y="5436096"/>
              <a:ext cx="1146468" cy="584775"/>
            </a:xfrm>
            <a:prstGeom prst="rect">
              <a:avLst/>
            </a:prstGeom>
          </p:spPr>
          <p:txBody>
            <a:bodyPr wrap="none">
              <a:spAutoFit/>
            </a:bodyPr>
            <a:lstStyle/>
            <a:p>
              <a:pPr algn="l"/>
              <a:r>
                <a:rPr lang="en-US" sz="3200" i="1" dirty="0">
                  <a:solidFill>
                    <a:srgbClr val="C00000"/>
                  </a:solidFill>
                  <a:latin typeface="Cambria"/>
                  <a:cs typeface="Cambria"/>
                </a:rPr>
                <a:t>Gloss</a:t>
              </a:r>
              <a:r>
                <a:rPr lang="en-US" sz="3200" dirty="0">
                  <a:solidFill>
                    <a:srgbClr val="C00000"/>
                  </a:solidFill>
                  <a:latin typeface="Cambria"/>
                  <a:cs typeface="Cambria"/>
                </a:rPr>
                <a:t> </a:t>
              </a:r>
            </a:p>
          </p:txBody>
        </p:sp>
      </p:grpSp>
      <p:sp>
        <p:nvSpPr>
          <p:cNvPr id="22" name="Text Box 4"/>
          <p:cNvSpPr txBox="1">
            <a:spLocks noChangeArrowheads="1"/>
          </p:cNvSpPr>
          <p:nvPr/>
        </p:nvSpPr>
        <p:spPr bwMode="auto">
          <a:xfrm>
            <a:off x="1166399" y="2085004"/>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Already in early Old English, the unstressed /</a:t>
            </a:r>
            <a:r>
              <a:rPr lang="en-US" sz="3200" dirty="0" err="1">
                <a:latin typeface="Cambria" panose="02040503050406030204" pitchFamily="18" charset="0"/>
                <a:ea typeface="Palatino" charset="0"/>
                <a:cs typeface="Palatino" charset="0"/>
              </a:rPr>
              <a:t>i</a:t>
            </a:r>
            <a:r>
              <a:rPr lang="en-US" sz="3200" dirty="0">
                <a:latin typeface="Cambria" panose="02040503050406030204" pitchFamily="18" charset="0"/>
                <a:ea typeface="Palatino" charset="0"/>
                <a:cs typeface="Palatino" charset="0"/>
              </a:rPr>
              <a:t>/trigger of </a:t>
            </a:r>
            <a:r>
              <a:rPr lang="en-US" sz="3200" i="1" dirty="0" err="1">
                <a:latin typeface="Cambria" panose="02040503050406030204" pitchFamily="18" charset="0"/>
                <a:ea typeface="Palatino" charset="0"/>
                <a:cs typeface="Palatino" charset="0"/>
              </a:rPr>
              <a:t>i</a:t>
            </a:r>
            <a:r>
              <a:rPr lang="en-US" sz="3200" dirty="0">
                <a:latin typeface="Cambria" panose="02040503050406030204" pitchFamily="18" charset="0"/>
                <a:ea typeface="Palatino" charset="0"/>
                <a:cs typeface="Palatino" charset="0"/>
              </a:rPr>
              <a:t>-umlaut was either lowered after a light syllable, as in </a:t>
            </a:r>
            <a:r>
              <a:rPr lang="en-US" sz="3200" i="1" dirty="0" err="1">
                <a:latin typeface="Cambria" panose="02040503050406030204" pitchFamily="18" charset="0"/>
                <a:ea typeface="Palatino" charset="0"/>
                <a:cs typeface="Palatino" charset="0"/>
              </a:rPr>
              <a:t>yf</a:t>
            </a:r>
            <a:r>
              <a:rPr lang="en-US" sz="3200" i="1" dirty="0" err="1">
                <a:solidFill>
                  <a:srgbClr val="C00000"/>
                </a:solidFill>
                <a:latin typeface="Cambria" panose="02040503050406030204" pitchFamily="18" charset="0"/>
                <a:ea typeface="Palatino" charset="0"/>
                <a:cs typeface="Palatino" charset="0"/>
              </a:rPr>
              <a:t>e</a:t>
            </a:r>
            <a:r>
              <a:rPr lang="en-US" sz="3200" i="1" dirty="0" err="1">
                <a:latin typeface="Cambria" panose="02040503050406030204" pitchFamily="18" charset="0"/>
                <a:ea typeface="Palatino" charset="0"/>
                <a:cs typeface="Palatino" charset="0"/>
              </a:rPr>
              <a:t>l</a:t>
            </a:r>
            <a:r>
              <a:rPr lang="en-US" sz="3200" dirty="0">
                <a:latin typeface="Cambria" panose="02040503050406030204" pitchFamily="18" charset="0"/>
                <a:ea typeface="Palatino" charset="0"/>
                <a:cs typeface="Palatino" charset="0"/>
              </a:rPr>
              <a:t>,</a:t>
            </a:r>
            <a:endParaRPr lang="en-US" sz="3200" noProof="1">
              <a:latin typeface="Cambria" panose="02040503050406030204" pitchFamily="18" charset="0"/>
              <a:ea typeface="Palatino" charset="0"/>
              <a:cs typeface="Palatino" charset="0"/>
            </a:endParaRPr>
          </a:p>
        </p:txBody>
      </p:sp>
      <p:sp>
        <p:nvSpPr>
          <p:cNvPr id="24" name="Slide Number Placeholder 8">
            <a:extLst>
              <a:ext uri="{FF2B5EF4-FFF2-40B4-BE49-F238E27FC236}">
                <a16:creationId xmlns:a16="http://schemas.microsoft.com/office/drawing/2014/main" id="{876AA37A-42FE-4142-AF8B-3994D4E08F0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118</a:t>
            </a:fld>
            <a:endParaRPr lang="en-US" sz="1600" dirty="0"/>
          </a:p>
        </p:txBody>
      </p:sp>
      <p:sp>
        <p:nvSpPr>
          <p:cNvPr id="18" name="Text Box 4">
            <a:extLst>
              <a:ext uri="{FF2B5EF4-FFF2-40B4-BE49-F238E27FC236}">
                <a16:creationId xmlns:a16="http://schemas.microsoft.com/office/drawing/2014/main" id="{F738D073-5608-7A4D-848B-84CAEE2D16C7}"/>
              </a:ext>
            </a:extLst>
          </p:cNvPr>
          <p:cNvSpPr txBox="1">
            <a:spLocks noChangeArrowheads="1"/>
          </p:cNvSpPr>
          <p:nvPr/>
        </p:nvSpPr>
        <p:spPr bwMode="auto">
          <a:xfrm>
            <a:off x="1166400" y="3408259"/>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or deleted after a heavy syllable, as in </a:t>
            </a:r>
            <a:r>
              <a:rPr lang="en-US" sz="3200" i="1" dirty="0" err="1">
                <a:latin typeface="Cambria" panose="02040503050406030204" pitchFamily="18" charset="0"/>
                <a:ea typeface="Palatino" charset="0"/>
                <a:cs typeface="Palatino" charset="0"/>
              </a:rPr>
              <a:t>føːt</a:t>
            </a:r>
            <a:r>
              <a:rPr lang="en-US" sz="3200" i="1" dirty="0">
                <a:latin typeface="Cambria" panose="02040503050406030204" pitchFamily="18" charset="0"/>
                <a:ea typeface="Palatino" charset="0"/>
                <a:cs typeface="Palatino" charset="0"/>
              </a:rPr>
              <a:t>.</a:t>
            </a:r>
            <a:r>
              <a:rPr lang="en-US" sz="3200" dirty="0">
                <a:latin typeface="Cambria" panose="02040503050406030204" pitchFamily="18" charset="0"/>
                <a:ea typeface="Palatino" charset="0"/>
                <a:cs typeface="Palatino" charset="0"/>
              </a:rPr>
              <a:t> These changes made </a:t>
            </a:r>
            <a:r>
              <a:rPr lang="en-US" sz="3200" i="1" dirty="0" err="1">
                <a:latin typeface="Cambria" panose="02040503050406030204" pitchFamily="18" charset="0"/>
                <a:ea typeface="Palatino" charset="0"/>
                <a:cs typeface="Palatino" charset="0"/>
              </a:rPr>
              <a:t>i</a:t>
            </a:r>
            <a:r>
              <a:rPr lang="en-US" sz="3200" dirty="0">
                <a:latin typeface="Cambria" panose="02040503050406030204" pitchFamily="18" charset="0"/>
                <a:ea typeface="Palatino" charset="0"/>
                <a:cs typeface="Palatino" charset="0"/>
              </a:rPr>
              <a:t>-umlaut </a:t>
            </a:r>
            <a:r>
              <a:rPr lang="en-US" sz="3200" dirty="0">
                <a:solidFill>
                  <a:srgbClr val="C00000"/>
                </a:solidFill>
                <a:latin typeface="Cambria" panose="02040503050406030204" pitchFamily="18" charset="0"/>
                <a:ea typeface="Palatino" charset="0"/>
                <a:cs typeface="Palatino" charset="0"/>
              </a:rPr>
              <a:t>opaque</a:t>
            </a:r>
            <a:r>
              <a:rPr lang="en-US" sz="3200" dirty="0">
                <a:latin typeface="Cambria" panose="02040503050406030204" pitchFamily="18" charset="0"/>
                <a:ea typeface="Palatino" charset="0"/>
                <a:cs typeface="Palatino" charset="0"/>
              </a:rPr>
              <a:t> on the surface.</a:t>
            </a:r>
            <a:endParaRPr lang="en-US" sz="3200" noProof="1">
              <a:latin typeface="Cambria" panose="02040503050406030204" pitchFamily="18" charset="0"/>
              <a:ea typeface="Palatino" charset="0"/>
              <a:cs typeface="Palatino" charset="0"/>
            </a:endParaRPr>
          </a:p>
        </p:txBody>
      </p:sp>
      <p:sp>
        <p:nvSpPr>
          <p:cNvPr id="19" name="Text Box 4">
            <a:extLst>
              <a:ext uri="{FF2B5EF4-FFF2-40B4-BE49-F238E27FC236}">
                <a16:creationId xmlns:a16="http://schemas.microsoft.com/office/drawing/2014/main" id="{24F77605-8920-A14D-9DFB-050A34E9F1FA}"/>
              </a:ext>
            </a:extLst>
          </p:cNvPr>
          <p:cNvSpPr txBox="1">
            <a:spLocks noChangeArrowheads="1"/>
          </p:cNvSpPr>
          <p:nvPr/>
        </p:nvSpPr>
        <p:spPr bwMode="auto">
          <a:xfrm>
            <a:off x="1166400" y="4419273"/>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In many cases, the </a:t>
            </a:r>
            <a:r>
              <a:rPr lang="en-US" sz="3200" i="1" dirty="0" err="1">
                <a:latin typeface="Cambria" panose="02040503050406030204" pitchFamily="18" charset="0"/>
                <a:ea typeface="Palatino" charset="0"/>
                <a:cs typeface="Palatino" charset="0"/>
              </a:rPr>
              <a:t>i</a:t>
            </a:r>
            <a:r>
              <a:rPr lang="en-US" sz="3200" dirty="0">
                <a:latin typeface="Cambria" panose="02040503050406030204" pitchFamily="18" charset="0"/>
                <a:ea typeface="Palatino" charset="0"/>
                <a:cs typeface="Palatino" charset="0"/>
              </a:rPr>
              <a:t>-umlaut trigger became unrecoverable to learners.</a:t>
            </a:r>
            <a:endParaRPr lang="en-US" sz="3200" noProof="1">
              <a:latin typeface="Cambria" panose="02040503050406030204" pitchFamily="18" charset="0"/>
              <a:ea typeface="Palatino" charset="0"/>
              <a:cs typeface="Palatino" charset="0"/>
            </a:endParaRPr>
          </a:p>
        </p:txBody>
      </p:sp>
      <p:sp>
        <p:nvSpPr>
          <p:cNvPr id="23" name="Text Box 12">
            <a:extLst>
              <a:ext uri="{FF2B5EF4-FFF2-40B4-BE49-F238E27FC236}">
                <a16:creationId xmlns:a16="http://schemas.microsoft.com/office/drawing/2014/main" id="{8A4A3A4A-CEA0-7B4A-962B-5FB8CCC0D2BF}"/>
              </a:ext>
            </a:extLst>
          </p:cNvPr>
          <p:cNvSpPr txBox="1">
            <a:spLocks noChangeArrowheads="1"/>
          </p:cNvSpPr>
          <p:nvPr/>
        </p:nvSpPr>
        <p:spPr bwMode="auto">
          <a:xfrm>
            <a:off x="5860958" y="7371601"/>
            <a:ext cx="822661"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yf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e</a:t>
            </a:r>
            <a:r>
              <a:rPr lang="en-US" sz="3200" noProof="1">
                <a:solidFill>
                  <a:srgbClr val="000090"/>
                </a:solidFill>
                <a:latin typeface="Times New Roman" panose="02020603050405020304" pitchFamily="18" charset="0"/>
                <a:ea typeface="Doulos SIL" charset="-52"/>
                <a:cs typeface="Times New Roman" panose="02020603050405020304" pitchFamily="18" charset="0"/>
              </a:rPr>
              <a:t>l</a:t>
            </a:r>
            <a:endParaRPr lang="en-US" sz="3200" noProof="1">
              <a:solidFill>
                <a:srgbClr val="FF0000"/>
              </a:solidFill>
              <a:latin typeface="Times New Roman" panose="02020603050405020304" pitchFamily="18" charset="0"/>
              <a:ea typeface="Doulos SIL" charset="-52"/>
              <a:cs typeface="Times New Roman" panose="02020603050405020304" pitchFamily="18" charset="0"/>
            </a:endParaRPr>
          </a:p>
        </p:txBody>
      </p:sp>
      <p:sp>
        <p:nvSpPr>
          <p:cNvPr id="25" name="Text Box 11">
            <a:extLst>
              <a:ext uri="{FF2B5EF4-FFF2-40B4-BE49-F238E27FC236}">
                <a16:creationId xmlns:a16="http://schemas.microsoft.com/office/drawing/2014/main" id="{B19CCC25-A7F0-8643-A983-2479EBBECD9A}"/>
              </a:ext>
            </a:extLst>
          </p:cNvPr>
          <p:cNvSpPr txBox="1">
            <a:spLocks noChangeArrowheads="1"/>
          </p:cNvSpPr>
          <p:nvPr/>
        </p:nvSpPr>
        <p:spPr bwMode="auto">
          <a:xfrm>
            <a:off x="8704858" y="7371601"/>
            <a:ext cx="85632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føːt </a:t>
            </a:r>
            <a:endParaRPr lang="en-US" sz="3200" noProof="1">
              <a:solidFill>
                <a:srgbClr val="C00000"/>
              </a:solidFill>
              <a:latin typeface="Times New Roman" panose="02020603050405020304" pitchFamily="18" charset="0"/>
              <a:ea typeface="Doulos SIL" charset="-52"/>
              <a:cs typeface="Times New Roman" panose="02020603050405020304" pitchFamily="18" charset="0"/>
            </a:endParaRPr>
          </a:p>
        </p:txBody>
      </p:sp>
      <p:sp>
        <p:nvSpPr>
          <p:cNvPr id="26" name="Rectangle 25">
            <a:extLst>
              <a:ext uri="{FF2B5EF4-FFF2-40B4-BE49-F238E27FC236}">
                <a16:creationId xmlns:a16="http://schemas.microsoft.com/office/drawing/2014/main" id="{2CF4EBC4-9B32-1040-9CCC-FC5B92B1DD24}"/>
              </a:ext>
            </a:extLst>
          </p:cNvPr>
          <p:cNvSpPr/>
          <p:nvPr/>
        </p:nvSpPr>
        <p:spPr>
          <a:xfrm>
            <a:off x="1504058" y="7371601"/>
            <a:ext cx="3721723" cy="584775"/>
          </a:xfrm>
          <a:prstGeom prst="rect">
            <a:avLst/>
          </a:prstGeom>
        </p:spPr>
        <p:txBody>
          <a:bodyPr wrap="none">
            <a:spAutoFit/>
          </a:bodyPr>
          <a:lstStyle/>
          <a:p>
            <a:r>
              <a:rPr lang="en-US" sz="3200" i="1" dirty="0">
                <a:solidFill>
                  <a:srgbClr val="C00000"/>
                </a:solidFill>
                <a:latin typeface="Cambria" panose="02040503050406030204" pitchFamily="18" charset="0"/>
                <a:cs typeface="Palatino"/>
              </a:rPr>
              <a:t>i</a:t>
            </a:r>
            <a:r>
              <a:rPr lang="en-US" sz="3200" dirty="0">
                <a:solidFill>
                  <a:srgbClr val="C00000"/>
                </a:solidFill>
                <a:latin typeface="Cambria" panose="02040503050406030204" pitchFamily="18" charset="0"/>
                <a:cs typeface="Palatino"/>
              </a:rPr>
              <a:t>-lowering/deletion </a:t>
            </a:r>
          </a:p>
        </p:txBody>
      </p:sp>
    </p:spTree>
    <p:custDataLst>
      <p:tags r:id="rId1"/>
    </p:custDataLst>
    <p:extLst>
      <p:ext uri="{BB962C8B-B14F-4D97-AF65-F5344CB8AC3E}">
        <p14:creationId xmlns:p14="http://schemas.microsoft.com/office/powerpoint/2010/main" val="1872180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5" grpId="0"/>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bwMode="auto">
          <a:xfrm>
            <a:off x="1166399" y="4644320"/>
            <a:ext cx="11160000" cy="3708000"/>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25605" name="Text Box 5"/>
          <p:cNvSpPr txBox="1">
            <a:spLocks noChangeArrowheads="1"/>
          </p:cNvSpPr>
          <p:nvPr/>
        </p:nvSpPr>
        <p:spPr bwMode="auto">
          <a:xfrm>
            <a:off x="1166400" y="1295401"/>
            <a:ext cx="8105775"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i="1" dirty="0" err="1">
                <a:solidFill>
                  <a:srgbClr val="C00000"/>
                </a:solidFill>
                <a:latin typeface="Calibri" panose="020F0502020204030204" pitchFamily="34" charset="0"/>
                <a:ea typeface="Times New Roman"/>
                <a:cs typeface="Calibri" panose="020F0502020204030204" pitchFamily="34" charset="0"/>
              </a:rPr>
              <a:t>i</a:t>
            </a:r>
            <a:r>
              <a:rPr lang="en-US" sz="4000" dirty="0">
                <a:solidFill>
                  <a:srgbClr val="C00000"/>
                </a:solidFill>
                <a:latin typeface="Calibri" panose="020F0502020204030204" pitchFamily="34" charset="0"/>
                <a:ea typeface="Times New Roman"/>
                <a:cs typeface="Calibri" panose="020F0502020204030204" pitchFamily="34" charset="0"/>
              </a:rPr>
              <a:t>-umlaut becomes opaque</a:t>
            </a:r>
            <a:endParaRPr lang="en-US" sz="4000" i="1" dirty="0">
              <a:solidFill>
                <a:srgbClr val="C00000"/>
              </a:solidFill>
              <a:latin typeface="Calibri" panose="020F0502020204030204" pitchFamily="34" charset="0"/>
              <a:ea typeface="Times New Roman"/>
              <a:cs typeface="Calibri" panose="020F0502020204030204" pitchFamily="34" charset="0"/>
            </a:endParaRPr>
          </a:p>
        </p:txBody>
      </p:sp>
      <p:sp>
        <p:nvSpPr>
          <p:cNvPr id="21" name="Text Box 12"/>
          <p:cNvSpPr txBox="1">
            <a:spLocks noChangeArrowheads="1"/>
          </p:cNvSpPr>
          <p:nvPr/>
        </p:nvSpPr>
        <p:spPr bwMode="auto">
          <a:xfrm>
            <a:off x="6091233" y="6455124"/>
            <a:ext cx="753732"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C00000"/>
                </a:solidFill>
                <a:latin typeface="Times New Roman" panose="02020603050405020304" pitchFamily="18" charset="0"/>
                <a:ea typeface="Doulos SIL" charset="-52"/>
                <a:cs typeface="Times New Roman" panose="02020603050405020304" pitchFamily="18" charset="0"/>
              </a:rPr>
              <a:t>y</a:t>
            </a:r>
            <a:r>
              <a:rPr lang="en-US" sz="3200" noProof="1">
                <a:solidFill>
                  <a:srgbClr val="003262"/>
                </a:solidFill>
                <a:latin typeface="Times New Roman" panose="02020603050405020304" pitchFamily="18" charset="0"/>
                <a:ea typeface="Doulos SIL" charset="-52"/>
                <a:cs typeface="Times New Roman" panose="02020603050405020304" pitchFamily="18" charset="0"/>
              </a:rPr>
              <a:t>fil</a:t>
            </a:r>
          </a:p>
        </p:txBody>
      </p:sp>
      <p:sp>
        <p:nvSpPr>
          <p:cNvPr id="36" name="Text Box 11"/>
          <p:cNvSpPr txBox="1">
            <a:spLocks noChangeArrowheads="1"/>
          </p:cNvSpPr>
          <p:nvPr/>
        </p:nvSpPr>
        <p:spPr bwMode="auto">
          <a:xfrm>
            <a:off x="10088974" y="6455124"/>
            <a:ext cx="800219"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 — </a:t>
            </a:r>
          </a:p>
        </p:txBody>
      </p:sp>
      <p:sp>
        <p:nvSpPr>
          <p:cNvPr id="27" name="Rectangle 26"/>
          <p:cNvSpPr/>
          <p:nvPr/>
        </p:nvSpPr>
        <p:spPr>
          <a:xfrm>
            <a:off x="1504058" y="6455124"/>
            <a:ext cx="1766830" cy="584775"/>
          </a:xfrm>
          <a:prstGeom prst="rect">
            <a:avLst/>
          </a:prstGeom>
        </p:spPr>
        <p:txBody>
          <a:bodyPr wrap="none">
            <a:spAutoFit/>
          </a:bodyPr>
          <a:lstStyle/>
          <a:p>
            <a:pPr algn="l"/>
            <a:r>
              <a:rPr lang="en-US" sz="3200" i="1" dirty="0">
                <a:solidFill>
                  <a:srgbClr val="C00000"/>
                </a:solidFill>
                <a:latin typeface="Cambria"/>
                <a:cs typeface="Cambria"/>
              </a:rPr>
              <a:t>i</a:t>
            </a:r>
            <a:r>
              <a:rPr lang="en-US" sz="3200" dirty="0">
                <a:solidFill>
                  <a:srgbClr val="C00000"/>
                </a:solidFill>
                <a:latin typeface="Cambria"/>
                <a:cs typeface="Cambria"/>
              </a:rPr>
              <a:t>-umlaut </a:t>
            </a:r>
          </a:p>
        </p:txBody>
      </p:sp>
      <p:sp>
        <p:nvSpPr>
          <p:cNvPr id="20" name="Text Box 11"/>
          <p:cNvSpPr txBox="1">
            <a:spLocks noChangeArrowheads="1"/>
          </p:cNvSpPr>
          <p:nvPr/>
        </p:nvSpPr>
        <p:spPr bwMode="auto">
          <a:xfrm>
            <a:off x="5977420" y="5848515"/>
            <a:ext cx="981359"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u</a:t>
            </a:r>
            <a:r>
              <a:rPr lang="en-US" sz="3200" noProof="1">
                <a:solidFill>
                  <a:srgbClr val="003262"/>
                </a:solidFill>
                <a:latin typeface="Times New Roman" panose="02020603050405020304" pitchFamily="18" charset="0"/>
                <a:ea typeface="Doulos SIL" charset="-52"/>
                <a:cs typeface="Times New Roman" panose="02020603050405020304" pitchFamily="18" charset="0"/>
              </a:rPr>
              <a:t>fil/</a:t>
            </a:r>
          </a:p>
        </p:txBody>
      </p:sp>
      <p:sp>
        <p:nvSpPr>
          <p:cNvPr id="33" name="Text Box 11"/>
          <p:cNvSpPr txBox="1">
            <a:spLocks noChangeArrowheads="1"/>
          </p:cNvSpPr>
          <p:nvPr/>
        </p:nvSpPr>
        <p:spPr bwMode="auto">
          <a:xfrm>
            <a:off x="9963939" y="5848515"/>
            <a:ext cx="1050288"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y</a:t>
            </a:r>
            <a:r>
              <a:rPr lang="en-US" sz="3200" noProof="1">
                <a:solidFill>
                  <a:srgbClr val="003262"/>
                </a:solidFill>
                <a:latin typeface="Times New Roman" panose="02020603050405020304" pitchFamily="18" charset="0"/>
                <a:ea typeface="Doulos SIL" charset="-52"/>
                <a:cs typeface="Times New Roman" panose="02020603050405020304" pitchFamily="18" charset="0"/>
              </a:rPr>
              <a:t>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e</a:t>
            </a:r>
            <a:r>
              <a:rPr lang="en-US" sz="3200" noProof="1">
                <a:solidFill>
                  <a:srgbClr val="003262"/>
                </a:solidFill>
                <a:latin typeface="Times New Roman" panose="02020603050405020304" pitchFamily="18" charset="0"/>
                <a:ea typeface="Doulos SIL" charset="-52"/>
                <a:cs typeface="Times New Roman" panose="02020603050405020304" pitchFamily="18" charset="0"/>
              </a:rPr>
              <a:t>l/</a:t>
            </a:r>
          </a:p>
        </p:txBody>
      </p:sp>
      <p:sp>
        <p:nvSpPr>
          <p:cNvPr id="35" name="Rectangle 34"/>
          <p:cNvSpPr/>
          <p:nvPr/>
        </p:nvSpPr>
        <p:spPr>
          <a:xfrm>
            <a:off x="1504058" y="5848515"/>
            <a:ext cx="2223109" cy="584775"/>
          </a:xfrm>
          <a:prstGeom prst="rect">
            <a:avLst/>
          </a:prstGeom>
        </p:spPr>
        <p:txBody>
          <a:bodyPr wrap="none">
            <a:spAutoFit/>
          </a:bodyPr>
          <a:lstStyle/>
          <a:p>
            <a:pPr algn="l"/>
            <a:r>
              <a:rPr lang="en-US" sz="3200" dirty="0">
                <a:solidFill>
                  <a:srgbClr val="C00000"/>
                </a:solidFill>
                <a:latin typeface="Cambria"/>
                <a:cs typeface="Cambria"/>
              </a:rPr>
              <a:t>Underlying </a:t>
            </a:r>
          </a:p>
        </p:txBody>
      </p:sp>
      <p:sp>
        <p:nvSpPr>
          <p:cNvPr id="40" name="Text Box 11"/>
          <p:cNvSpPr txBox="1">
            <a:spLocks noChangeArrowheads="1"/>
          </p:cNvSpPr>
          <p:nvPr/>
        </p:nvSpPr>
        <p:spPr bwMode="auto">
          <a:xfrm>
            <a:off x="5665251" y="5241906"/>
            <a:ext cx="1605696"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Cambria"/>
                <a:ea typeface="Doulos SIL" charset="-52"/>
                <a:cs typeface="Cambria"/>
              </a:rPr>
              <a:t>‘evil </a:t>
            </a:r>
            <a:r>
              <a:rPr lang="en-US" sz="3200" cap="small" noProof="1">
                <a:solidFill>
                  <a:srgbClr val="003262"/>
                </a:solidFill>
                <a:latin typeface="Cambria"/>
                <a:ea typeface="Doulos SIL" charset="-52"/>
                <a:cs typeface="Cambria"/>
              </a:rPr>
              <a:t>n.s.</a:t>
            </a:r>
            <a:r>
              <a:rPr lang="en-US" sz="3200" noProof="1">
                <a:solidFill>
                  <a:srgbClr val="003262"/>
                </a:solidFill>
                <a:latin typeface="Cambria"/>
                <a:ea typeface="Doulos SIL" charset="-52"/>
                <a:cs typeface="Cambria"/>
              </a:rPr>
              <a:t>’</a:t>
            </a:r>
          </a:p>
        </p:txBody>
      </p:sp>
      <p:sp>
        <p:nvSpPr>
          <p:cNvPr id="41" name="Text Box 11"/>
          <p:cNvSpPr txBox="1">
            <a:spLocks noChangeArrowheads="1"/>
          </p:cNvSpPr>
          <p:nvPr/>
        </p:nvSpPr>
        <p:spPr bwMode="auto">
          <a:xfrm>
            <a:off x="9686235" y="5241906"/>
            <a:ext cx="1605696"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Cambria"/>
                <a:ea typeface="Doulos SIL" charset="-52"/>
                <a:cs typeface="Cambria"/>
              </a:rPr>
              <a:t>‘evil </a:t>
            </a:r>
            <a:r>
              <a:rPr lang="en-US" sz="3200" cap="small" noProof="1">
                <a:solidFill>
                  <a:srgbClr val="003262"/>
                </a:solidFill>
                <a:latin typeface="Cambria"/>
                <a:ea typeface="Doulos SIL" charset="-52"/>
                <a:cs typeface="Cambria"/>
              </a:rPr>
              <a:t>n.s.’</a:t>
            </a:r>
          </a:p>
        </p:txBody>
      </p:sp>
      <p:sp>
        <p:nvSpPr>
          <p:cNvPr id="42" name="Rectangle 41"/>
          <p:cNvSpPr/>
          <p:nvPr/>
        </p:nvSpPr>
        <p:spPr>
          <a:xfrm>
            <a:off x="1504058" y="5241906"/>
            <a:ext cx="1146468" cy="584775"/>
          </a:xfrm>
          <a:prstGeom prst="rect">
            <a:avLst/>
          </a:prstGeom>
        </p:spPr>
        <p:txBody>
          <a:bodyPr wrap="none">
            <a:spAutoFit/>
          </a:bodyPr>
          <a:lstStyle/>
          <a:p>
            <a:pPr algn="l"/>
            <a:r>
              <a:rPr lang="en-US" sz="3200" i="1" dirty="0">
                <a:solidFill>
                  <a:srgbClr val="C00000"/>
                </a:solidFill>
                <a:latin typeface="Cambria"/>
                <a:cs typeface="Cambria"/>
              </a:rPr>
              <a:t>Gloss</a:t>
            </a:r>
            <a:r>
              <a:rPr lang="en-US" sz="3200" dirty="0">
                <a:solidFill>
                  <a:srgbClr val="C00000"/>
                </a:solidFill>
                <a:latin typeface="Cambria"/>
                <a:cs typeface="Cambria"/>
              </a:rPr>
              <a:t> </a:t>
            </a:r>
          </a:p>
        </p:txBody>
      </p:sp>
      <p:sp>
        <p:nvSpPr>
          <p:cNvPr id="22" name="Text Box 4"/>
          <p:cNvSpPr txBox="1">
            <a:spLocks noChangeArrowheads="1"/>
          </p:cNvSpPr>
          <p:nvPr/>
        </p:nvSpPr>
        <p:spPr bwMode="auto">
          <a:xfrm>
            <a:off x="1166399" y="2085004"/>
            <a:ext cx="13824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According to standard accounts, this led to the </a:t>
            </a:r>
            <a:r>
              <a:rPr lang="en-US" sz="3200" dirty="0">
                <a:solidFill>
                  <a:srgbClr val="C00000"/>
                </a:solidFill>
                <a:latin typeface="Cambria" panose="02040503050406030204" pitchFamily="18" charset="0"/>
                <a:ea typeface="Palatino" charset="0"/>
                <a:cs typeface="Palatino" charset="0"/>
              </a:rPr>
              <a:t>phonologization</a:t>
            </a:r>
            <a:r>
              <a:rPr lang="en-US" sz="3200" dirty="0">
                <a:latin typeface="Cambria" panose="02040503050406030204" pitchFamily="18" charset="0"/>
                <a:ea typeface="Palatino" charset="0"/>
                <a:cs typeface="Palatino" charset="0"/>
              </a:rPr>
              <a:t> of </a:t>
            </a:r>
            <a:r>
              <a:rPr lang="en-US" sz="3200" dirty="0">
                <a:solidFill>
                  <a:srgbClr val="000090"/>
                </a:solidFill>
                <a:latin typeface="Cambria" panose="02040503050406030204" pitchFamily="18" charset="0"/>
                <a:ea typeface="Palatino" charset="0"/>
                <a:cs typeface="Palatino" charset="0"/>
              </a:rPr>
              <a:t>[</a:t>
            </a:r>
            <a:r>
              <a:rPr lang="en-US" sz="3200" dirty="0">
                <a:solidFill>
                  <a:srgbClr val="000090"/>
                </a:solidFill>
                <a:latin typeface="Cambria" panose="02040503050406030204" pitchFamily="18" charset="0"/>
                <a:ea typeface="Palatino" charset="0"/>
                <a:cs typeface="Times New Roman" panose="02020603050405020304" pitchFamily="18" charset="0"/>
              </a:rPr>
              <a:t>y(:)</a:t>
            </a:r>
            <a:r>
              <a:rPr lang="en-US" sz="3200" dirty="0">
                <a:solidFill>
                  <a:srgbClr val="000090"/>
                </a:solidFill>
                <a:latin typeface="Cambria" panose="02040503050406030204" pitchFamily="18" charset="0"/>
                <a:ea typeface="Palatino" charset="0"/>
                <a:cs typeface="Palatino" charset="0"/>
              </a:rPr>
              <a:t>]</a:t>
            </a:r>
            <a:r>
              <a:rPr lang="en-US" sz="3200" dirty="0">
                <a:latin typeface="Cambria" panose="02040503050406030204" pitchFamily="18" charset="0"/>
                <a:ea typeface="Palatino" charset="0"/>
                <a:cs typeface="Palatino" charset="0"/>
              </a:rPr>
              <a:t> and </a:t>
            </a:r>
            <a:r>
              <a:rPr lang="en-US" sz="3200" dirty="0">
                <a:solidFill>
                  <a:srgbClr val="000090"/>
                </a:solidFill>
                <a:latin typeface="Cambria" panose="02040503050406030204" pitchFamily="18" charset="0"/>
                <a:ea typeface="Palatino" charset="0"/>
                <a:cs typeface="Palatino" charset="0"/>
              </a:rPr>
              <a:t>[</a:t>
            </a:r>
            <a:r>
              <a:rPr lang="en-US" sz="3200" dirty="0" err="1">
                <a:solidFill>
                  <a:srgbClr val="000090"/>
                </a:solidFill>
                <a:latin typeface="Cambria" panose="02040503050406030204" pitchFamily="18" charset="0"/>
                <a:ea typeface="Palatino" charset="0"/>
                <a:cs typeface="Times New Roman" panose="02020603050405020304" pitchFamily="18" charset="0"/>
              </a:rPr>
              <a:t>ø</a:t>
            </a:r>
            <a:r>
              <a:rPr lang="en-US" sz="3200" dirty="0">
                <a:solidFill>
                  <a:srgbClr val="000090"/>
                </a:solidFill>
                <a:latin typeface="Cambria" panose="02040503050406030204" pitchFamily="18" charset="0"/>
                <a:ea typeface="Palatino" charset="0"/>
                <a:cs typeface="Times New Roman" panose="02020603050405020304" pitchFamily="18" charset="0"/>
              </a:rPr>
              <a:t>(:)</a:t>
            </a:r>
            <a:r>
              <a:rPr lang="en-US" sz="3200" dirty="0">
                <a:solidFill>
                  <a:srgbClr val="000090"/>
                </a:solidFill>
                <a:latin typeface="Cambria" panose="02040503050406030204" pitchFamily="18" charset="0"/>
                <a:ea typeface="Palatino" charset="0"/>
                <a:cs typeface="Palatino" charset="0"/>
              </a:rPr>
              <a:t>]</a:t>
            </a:r>
            <a:r>
              <a:rPr lang="en-US" sz="3200" dirty="0">
                <a:latin typeface="Cambria" panose="02040503050406030204" pitchFamily="18" charset="0"/>
                <a:ea typeface="Palatino" charset="0"/>
                <a:cs typeface="Palatino" charset="0"/>
              </a:rPr>
              <a:t> as new phonemes. </a:t>
            </a:r>
            <a:endParaRPr lang="en-US" sz="3200" noProof="1">
              <a:latin typeface="Cambria" panose="02040503050406030204" pitchFamily="18" charset="0"/>
              <a:ea typeface="Palatino" charset="0"/>
              <a:cs typeface="Palatino" charset="0"/>
            </a:endParaRPr>
          </a:p>
        </p:txBody>
      </p:sp>
      <p:sp>
        <p:nvSpPr>
          <p:cNvPr id="24" name="Slide Number Placeholder 8">
            <a:extLst>
              <a:ext uri="{FF2B5EF4-FFF2-40B4-BE49-F238E27FC236}">
                <a16:creationId xmlns:a16="http://schemas.microsoft.com/office/drawing/2014/main" id="{876AA37A-42FE-4142-AF8B-3994D4E08F0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119</a:t>
            </a:fld>
            <a:endParaRPr lang="en-US" sz="1600" dirty="0"/>
          </a:p>
        </p:txBody>
      </p:sp>
      <p:sp>
        <p:nvSpPr>
          <p:cNvPr id="18" name="Text Box 4">
            <a:extLst>
              <a:ext uri="{FF2B5EF4-FFF2-40B4-BE49-F238E27FC236}">
                <a16:creationId xmlns:a16="http://schemas.microsoft.com/office/drawing/2014/main" id="{F738D073-5608-7A4D-848B-84CAEE2D16C7}"/>
              </a:ext>
            </a:extLst>
          </p:cNvPr>
          <p:cNvSpPr txBox="1">
            <a:spLocks noChangeArrowheads="1"/>
          </p:cNvSpPr>
          <p:nvPr/>
        </p:nvSpPr>
        <p:spPr bwMode="auto">
          <a:xfrm>
            <a:off x="1166400" y="3563888"/>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An example is ‘evil’, whose underlying form is restructured from </a:t>
            </a:r>
            <a:r>
              <a:rPr lang="en-US" sz="3200" dirty="0">
                <a:solidFill>
                  <a:srgbClr val="000090"/>
                </a:solidFill>
                <a:latin typeface="Cambria" panose="02040503050406030204" pitchFamily="18" charset="0"/>
                <a:ea typeface="Palatino" charset="0"/>
                <a:cs typeface="Palatino" charset="0"/>
              </a:rPr>
              <a:t>/</a:t>
            </a:r>
            <a:r>
              <a:rPr lang="en-US" sz="3200" dirty="0" err="1">
                <a:solidFill>
                  <a:srgbClr val="000090"/>
                </a:solidFill>
                <a:latin typeface="Cambria" panose="02040503050406030204" pitchFamily="18" charset="0"/>
                <a:ea typeface="Palatino" charset="0"/>
                <a:cs typeface="Palatino" charset="0"/>
              </a:rPr>
              <a:t>ufil</a:t>
            </a:r>
            <a:r>
              <a:rPr lang="en-US" sz="3200" dirty="0">
                <a:solidFill>
                  <a:srgbClr val="000090"/>
                </a:solidFill>
                <a:latin typeface="Cambria" panose="02040503050406030204" pitchFamily="18" charset="0"/>
                <a:ea typeface="Palatino" charset="0"/>
                <a:cs typeface="Palatino" charset="0"/>
              </a:rPr>
              <a:t>/</a:t>
            </a:r>
            <a:r>
              <a:rPr lang="en-US" sz="3200" dirty="0">
                <a:latin typeface="Cambria" panose="02040503050406030204" pitchFamily="18" charset="0"/>
                <a:ea typeface="Palatino" charset="0"/>
                <a:cs typeface="Palatino" charset="0"/>
              </a:rPr>
              <a:t> to </a:t>
            </a:r>
            <a:r>
              <a:rPr lang="en-US" sz="3200" dirty="0">
                <a:solidFill>
                  <a:srgbClr val="000090"/>
                </a:solidFill>
                <a:latin typeface="Cambria" panose="02040503050406030204" pitchFamily="18" charset="0"/>
                <a:ea typeface="Palatino" charset="0"/>
                <a:cs typeface="Palatino" charset="0"/>
              </a:rPr>
              <a:t>/</a:t>
            </a:r>
            <a:r>
              <a:rPr lang="en-US" sz="3200" dirty="0" err="1">
                <a:solidFill>
                  <a:srgbClr val="000090"/>
                </a:solidFill>
                <a:latin typeface="Cambria" panose="02040503050406030204" pitchFamily="18" charset="0"/>
                <a:ea typeface="Palatino" charset="0"/>
                <a:cs typeface="Palatino" charset="0"/>
              </a:rPr>
              <a:t>yfel</a:t>
            </a:r>
            <a:r>
              <a:rPr lang="en-US" sz="3200" dirty="0">
                <a:solidFill>
                  <a:srgbClr val="000090"/>
                </a:solidFill>
                <a:latin typeface="Cambria" panose="02040503050406030204" pitchFamily="18" charset="0"/>
                <a:ea typeface="Palatino" charset="0"/>
                <a:cs typeface="Palatino" charset="0"/>
              </a:rPr>
              <a:t>/</a:t>
            </a:r>
            <a:r>
              <a:rPr lang="en-US" sz="3200" dirty="0">
                <a:latin typeface="Cambria" panose="02040503050406030204" pitchFamily="18" charset="0"/>
                <a:ea typeface="Palatino" charset="0"/>
                <a:cs typeface="Palatino" charset="0"/>
              </a:rPr>
              <a:t>. </a:t>
            </a:r>
            <a:endParaRPr lang="en-US" sz="3200" noProof="1">
              <a:latin typeface="Cambria" panose="02040503050406030204" pitchFamily="18" charset="0"/>
              <a:ea typeface="Palatino" charset="0"/>
              <a:cs typeface="Palatino" charset="0"/>
            </a:endParaRPr>
          </a:p>
        </p:txBody>
      </p:sp>
      <p:sp>
        <p:nvSpPr>
          <p:cNvPr id="23" name="Text Box 12">
            <a:extLst>
              <a:ext uri="{FF2B5EF4-FFF2-40B4-BE49-F238E27FC236}">
                <a16:creationId xmlns:a16="http://schemas.microsoft.com/office/drawing/2014/main" id="{8A4A3A4A-CEA0-7B4A-962B-5FB8CCC0D2BF}"/>
              </a:ext>
            </a:extLst>
          </p:cNvPr>
          <p:cNvSpPr txBox="1">
            <a:spLocks noChangeArrowheads="1"/>
          </p:cNvSpPr>
          <p:nvPr/>
        </p:nvSpPr>
        <p:spPr bwMode="auto">
          <a:xfrm>
            <a:off x="6056769" y="7061733"/>
            <a:ext cx="822661"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yf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e</a:t>
            </a:r>
            <a:r>
              <a:rPr lang="en-US" sz="3200" noProof="1">
                <a:solidFill>
                  <a:srgbClr val="000090"/>
                </a:solidFill>
                <a:latin typeface="Times New Roman" panose="02020603050405020304" pitchFamily="18" charset="0"/>
                <a:ea typeface="Doulos SIL" charset="-52"/>
                <a:cs typeface="Times New Roman" panose="02020603050405020304" pitchFamily="18" charset="0"/>
              </a:rPr>
              <a:t>l</a:t>
            </a:r>
            <a:endParaRPr lang="en-US" sz="3200" noProof="1">
              <a:solidFill>
                <a:srgbClr val="FF0000"/>
              </a:solidFill>
              <a:latin typeface="Times New Roman" panose="02020603050405020304" pitchFamily="18" charset="0"/>
              <a:ea typeface="Doulos SIL" charset="-52"/>
              <a:cs typeface="Times New Roman" panose="02020603050405020304" pitchFamily="18" charset="0"/>
            </a:endParaRPr>
          </a:p>
        </p:txBody>
      </p:sp>
      <p:sp>
        <p:nvSpPr>
          <p:cNvPr id="25" name="Text Box 11">
            <a:extLst>
              <a:ext uri="{FF2B5EF4-FFF2-40B4-BE49-F238E27FC236}">
                <a16:creationId xmlns:a16="http://schemas.microsoft.com/office/drawing/2014/main" id="{B19CCC25-A7F0-8643-A983-2479EBBECD9A}"/>
              </a:ext>
            </a:extLst>
          </p:cNvPr>
          <p:cNvSpPr txBox="1">
            <a:spLocks noChangeArrowheads="1"/>
          </p:cNvSpPr>
          <p:nvPr/>
        </p:nvSpPr>
        <p:spPr bwMode="auto">
          <a:xfrm>
            <a:off x="10088974" y="7061733"/>
            <a:ext cx="800219"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3262"/>
                </a:solidFill>
                <a:latin typeface="Times New Roman" panose="02020603050405020304" pitchFamily="18" charset="0"/>
                <a:ea typeface="Doulos SIL" charset="-52"/>
                <a:cs typeface="Times New Roman" panose="02020603050405020304" pitchFamily="18" charset="0"/>
              </a:rPr>
              <a:t> —</a:t>
            </a:r>
            <a:r>
              <a:rPr lang="en-US" sz="3200" noProof="1">
                <a:solidFill>
                  <a:srgbClr val="000090"/>
                </a:solidFill>
                <a:latin typeface="Times New Roman" panose="02020603050405020304" pitchFamily="18" charset="0"/>
                <a:ea typeface="Doulos SIL" charset="-52"/>
                <a:cs typeface="Times New Roman" panose="02020603050405020304" pitchFamily="18" charset="0"/>
              </a:rPr>
              <a:t> </a:t>
            </a:r>
            <a:endParaRPr lang="en-US" sz="3200" noProof="1">
              <a:solidFill>
                <a:srgbClr val="C00000"/>
              </a:solidFill>
              <a:latin typeface="Times New Roman" panose="02020603050405020304" pitchFamily="18" charset="0"/>
              <a:ea typeface="Doulos SIL" charset="-52"/>
              <a:cs typeface="Times New Roman" panose="02020603050405020304" pitchFamily="18" charset="0"/>
            </a:endParaRPr>
          </a:p>
        </p:txBody>
      </p:sp>
      <p:sp>
        <p:nvSpPr>
          <p:cNvPr id="26" name="Rectangle 25">
            <a:extLst>
              <a:ext uri="{FF2B5EF4-FFF2-40B4-BE49-F238E27FC236}">
                <a16:creationId xmlns:a16="http://schemas.microsoft.com/office/drawing/2014/main" id="{2CF4EBC4-9B32-1040-9CCC-FC5B92B1DD24}"/>
              </a:ext>
            </a:extLst>
          </p:cNvPr>
          <p:cNvSpPr/>
          <p:nvPr/>
        </p:nvSpPr>
        <p:spPr>
          <a:xfrm>
            <a:off x="1504058" y="7061733"/>
            <a:ext cx="3721723" cy="584775"/>
          </a:xfrm>
          <a:prstGeom prst="rect">
            <a:avLst/>
          </a:prstGeom>
        </p:spPr>
        <p:txBody>
          <a:bodyPr wrap="none">
            <a:spAutoFit/>
          </a:bodyPr>
          <a:lstStyle/>
          <a:p>
            <a:r>
              <a:rPr lang="en-US" sz="3200" i="1" dirty="0">
                <a:solidFill>
                  <a:srgbClr val="C00000"/>
                </a:solidFill>
                <a:latin typeface="Cambria" panose="02040503050406030204" pitchFamily="18" charset="0"/>
                <a:cs typeface="Palatino"/>
              </a:rPr>
              <a:t>i</a:t>
            </a:r>
            <a:r>
              <a:rPr lang="en-US" sz="3200" dirty="0">
                <a:solidFill>
                  <a:srgbClr val="C00000"/>
                </a:solidFill>
                <a:latin typeface="Cambria" panose="02040503050406030204" pitchFamily="18" charset="0"/>
                <a:cs typeface="Palatino"/>
              </a:rPr>
              <a:t>-lowering/deletion </a:t>
            </a:r>
          </a:p>
        </p:txBody>
      </p:sp>
      <p:sp>
        <p:nvSpPr>
          <p:cNvPr id="28" name="Text Box 12">
            <a:extLst>
              <a:ext uri="{FF2B5EF4-FFF2-40B4-BE49-F238E27FC236}">
                <a16:creationId xmlns:a16="http://schemas.microsoft.com/office/drawing/2014/main" id="{AB3E581C-D481-7945-8D60-128630A00514}"/>
              </a:ext>
            </a:extLst>
          </p:cNvPr>
          <p:cNvSpPr txBox="1">
            <a:spLocks noChangeArrowheads="1"/>
          </p:cNvSpPr>
          <p:nvPr/>
        </p:nvSpPr>
        <p:spPr bwMode="auto">
          <a:xfrm>
            <a:off x="5920513" y="7668344"/>
            <a:ext cx="1095172"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[yf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e</a:t>
            </a:r>
            <a:r>
              <a:rPr lang="en-US" sz="3200" noProof="1">
                <a:solidFill>
                  <a:srgbClr val="000090"/>
                </a:solidFill>
                <a:latin typeface="Times New Roman" panose="02020603050405020304" pitchFamily="18" charset="0"/>
                <a:ea typeface="Doulos SIL" charset="-52"/>
                <a:cs typeface="Times New Roman" panose="02020603050405020304" pitchFamily="18" charset="0"/>
              </a:rPr>
              <a:t>l]</a:t>
            </a:r>
            <a:endParaRPr lang="en-US" sz="3200" noProof="1">
              <a:solidFill>
                <a:srgbClr val="FF0000"/>
              </a:solidFill>
              <a:latin typeface="Times New Roman" panose="02020603050405020304" pitchFamily="18" charset="0"/>
              <a:ea typeface="Doulos SIL" charset="-52"/>
              <a:cs typeface="Times New Roman" panose="02020603050405020304" pitchFamily="18" charset="0"/>
            </a:endParaRPr>
          </a:p>
        </p:txBody>
      </p:sp>
      <p:sp>
        <p:nvSpPr>
          <p:cNvPr id="29" name="Text Box 11">
            <a:extLst>
              <a:ext uri="{FF2B5EF4-FFF2-40B4-BE49-F238E27FC236}">
                <a16:creationId xmlns:a16="http://schemas.microsoft.com/office/drawing/2014/main" id="{57CB3171-9F6D-4841-8F8F-3895C2FB2AFE}"/>
              </a:ext>
            </a:extLst>
          </p:cNvPr>
          <p:cNvSpPr txBox="1">
            <a:spLocks noChangeArrowheads="1"/>
          </p:cNvSpPr>
          <p:nvPr/>
        </p:nvSpPr>
        <p:spPr bwMode="auto">
          <a:xfrm>
            <a:off x="9941497" y="7668344"/>
            <a:ext cx="1095172"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[yf</a:t>
            </a:r>
            <a:r>
              <a:rPr lang="en-US" sz="3200" noProof="1">
                <a:solidFill>
                  <a:srgbClr val="C00000"/>
                </a:solidFill>
                <a:latin typeface="Times New Roman" panose="02020603050405020304" pitchFamily="18" charset="0"/>
                <a:ea typeface="Doulos SIL" charset="-52"/>
                <a:cs typeface="Times New Roman" panose="02020603050405020304" pitchFamily="18" charset="0"/>
              </a:rPr>
              <a:t>e</a:t>
            </a:r>
            <a:r>
              <a:rPr lang="en-US" sz="3200" noProof="1">
                <a:solidFill>
                  <a:srgbClr val="000090"/>
                </a:solidFill>
                <a:latin typeface="Times New Roman" panose="02020603050405020304" pitchFamily="18" charset="0"/>
                <a:ea typeface="Doulos SIL" charset="-52"/>
                <a:cs typeface="Times New Roman" panose="02020603050405020304" pitchFamily="18" charset="0"/>
              </a:rPr>
              <a:t>l]</a:t>
            </a:r>
            <a:endParaRPr lang="en-US" sz="3200" noProof="1">
              <a:solidFill>
                <a:srgbClr val="FF0000"/>
              </a:solidFill>
              <a:latin typeface="Times New Roman" panose="02020603050405020304" pitchFamily="18" charset="0"/>
              <a:ea typeface="Doulos SIL" charset="-52"/>
              <a:cs typeface="Times New Roman" panose="02020603050405020304" pitchFamily="18" charset="0"/>
            </a:endParaRPr>
          </a:p>
        </p:txBody>
      </p:sp>
      <p:sp>
        <p:nvSpPr>
          <p:cNvPr id="30" name="Rectangle 29">
            <a:extLst>
              <a:ext uri="{FF2B5EF4-FFF2-40B4-BE49-F238E27FC236}">
                <a16:creationId xmlns:a16="http://schemas.microsoft.com/office/drawing/2014/main" id="{944FA4B8-FCE1-A540-9628-90FB410857F1}"/>
              </a:ext>
            </a:extLst>
          </p:cNvPr>
          <p:cNvSpPr/>
          <p:nvPr/>
        </p:nvSpPr>
        <p:spPr>
          <a:xfrm>
            <a:off x="1504058" y="7668344"/>
            <a:ext cx="1486304"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Surface</a:t>
            </a:r>
          </a:p>
        </p:txBody>
      </p:sp>
      <p:sp>
        <p:nvSpPr>
          <p:cNvPr id="31" name="Rectangle 30">
            <a:extLst>
              <a:ext uri="{FF2B5EF4-FFF2-40B4-BE49-F238E27FC236}">
                <a16:creationId xmlns:a16="http://schemas.microsoft.com/office/drawing/2014/main" id="{1DE322B3-B16D-7C4F-89DF-E34930DB166C}"/>
              </a:ext>
            </a:extLst>
          </p:cNvPr>
          <p:cNvSpPr/>
          <p:nvPr/>
        </p:nvSpPr>
        <p:spPr>
          <a:xfrm>
            <a:off x="5032450" y="4635297"/>
            <a:ext cx="2871299" cy="584775"/>
          </a:xfrm>
          <a:prstGeom prst="rect">
            <a:avLst/>
          </a:prstGeom>
        </p:spPr>
        <p:txBody>
          <a:bodyPr wrap="none">
            <a:spAutoFit/>
          </a:bodyPr>
          <a:lstStyle/>
          <a:p>
            <a:r>
              <a:rPr lang="en-US" sz="3200" dirty="0">
                <a:solidFill>
                  <a:srgbClr val="C00000"/>
                </a:solidFill>
                <a:latin typeface="Cambria"/>
                <a:cs typeface="Cambria"/>
              </a:rPr>
              <a:t>Older grammar</a:t>
            </a:r>
          </a:p>
        </p:txBody>
      </p:sp>
      <p:sp>
        <p:nvSpPr>
          <p:cNvPr id="39" name="Rectangle 38">
            <a:extLst>
              <a:ext uri="{FF2B5EF4-FFF2-40B4-BE49-F238E27FC236}">
                <a16:creationId xmlns:a16="http://schemas.microsoft.com/office/drawing/2014/main" id="{7A359BE6-C2B7-D843-94AF-10DDFC355B15}"/>
              </a:ext>
            </a:extLst>
          </p:cNvPr>
          <p:cNvSpPr/>
          <p:nvPr/>
        </p:nvSpPr>
        <p:spPr>
          <a:xfrm>
            <a:off x="8960940" y="4635297"/>
            <a:ext cx="3056286" cy="584775"/>
          </a:xfrm>
          <a:prstGeom prst="rect">
            <a:avLst/>
          </a:prstGeom>
        </p:spPr>
        <p:txBody>
          <a:bodyPr wrap="none">
            <a:spAutoFit/>
          </a:bodyPr>
          <a:lstStyle/>
          <a:p>
            <a:r>
              <a:rPr lang="en-US" sz="3200" dirty="0">
                <a:solidFill>
                  <a:srgbClr val="C00000"/>
                </a:solidFill>
                <a:latin typeface="Cambria"/>
                <a:cs typeface="Cambria"/>
              </a:rPr>
              <a:t>Newer grammar</a:t>
            </a:r>
          </a:p>
        </p:txBody>
      </p:sp>
      <p:cxnSp>
        <p:nvCxnSpPr>
          <p:cNvPr id="43" name="Straight Connector 42">
            <a:extLst>
              <a:ext uri="{FF2B5EF4-FFF2-40B4-BE49-F238E27FC236}">
                <a16:creationId xmlns:a16="http://schemas.microsoft.com/office/drawing/2014/main" id="{CDF82D44-2116-9543-9E64-25D11944DFC7}"/>
              </a:ext>
            </a:extLst>
          </p:cNvPr>
          <p:cNvCxnSpPr/>
          <p:nvPr/>
        </p:nvCxnSpPr>
        <p:spPr bwMode="auto">
          <a:xfrm flipV="1">
            <a:off x="7048674" y="6300192"/>
            <a:ext cx="2808000" cy="1620000"/>
          </a:xfrm>
          <a:prstGeom prst="line">
            <a:avLst/>
          </a:prstGeom>
          <a:solidFill>
            <a:schemeClr val="accent1"/>
          </a:solidFill>
          <a:ln w="19050" cap="flat" cmpd="sng" algn="ctr">
            <a:solidFill>
              <a:srgbClr val="FF0000"/>
            </a:solidFill>
            <a:prstDash val="solid"/>
            <a:round/>
            <a:headEnd type="none" w="med" len="med"/>
            <a:tailEnd type="arrow" w="med" len="med"/>
          </a:ln>
          <a:effectLst/>
        </p:spPr>
      </p:cxnSp>
    </p:spTree>
    <p:custDataLst>
      <p:tags r:id="rId1"/>
    </p:custDataLst>
    <p:extLst>
      <p:ext uri="{BB962C8B-B14F-4D97-AF65-F5344CB8AC3E}">
        <p14:creationId xmlns:p14="http://schemas.microsoft.com/office/powerpoint/2010/main" val="533229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F46581-A66C-0C4C-B777-BB07E33E4A79}"/>
              </a:ext>
            </a:extLst>
          </p:cNvPr>
          <p:cNvSpPr>
            <a:spLocks/>
          </p:cNvSpPr>
          <p:nvPr/>
        </p:nvSpPr>
        <p:spPr bwMode="auto">
          <a:xfrm>
            <a:off x="1166400" y="7159543"/>
            <a:ext cx="12060000" cy="1051555"/>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5604" name="Text Box 4"/>
          <p:cNvSpPr txBox="1">
            <a:spLocks noChangeArrowheads="1"/>
          </p:cNvSpPr>
          <p:nvPr/>
        </p:nvSpPr>
        <p:spPr bwMode="auto">
          <a:xfrm>
            <a:off x="1166400" y="2577687"/>
            <a:ext cx="14400000" cy="1077218"/>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In this case he gives the rationale for his choice. He observes (p. 110): “The narrowness of all [English] vowels is uncertain”, especially /</a:t>
            </a:r>
            <a:r>
              <a:rPr lang="en-US" sz="3200" dirty="0" err="1">
                <a:latin typeface="Cambria" panose="02040503050406030204" pitchFamily="18" charset="0"/>
                <a:ea typeface="Palatino" charset="0"/>
                <a:cs typeface="Palatino" charset="0"/>
              </a:rPr>
              <a:t>ij</a:t>
            </a:r>
            <a:r>
              <a:rPr lang="en-US" sz="3200" dirty="0">
                <a:latin typeface="Cambria" panose="02040503050406030204" pitchFamily="18" charset="0"/>
                <a:ea typeface="Palatino" charset="0"/>
                <a:cs typeface="Palatino" charset="0"/>
              </a:rPr>
              <a:t>/ and /</a:t>
            </a:r>
            <a:r>
              <a:rPr lang="en-US" sz="3200" dirty="0" err="1">
                <a:latin typeface="Cambria" panose="02040503050406030204" pitchFamily="18" charset="0"/>
                <a:ea typeface="Palatino" charset="0"/>
                <a:cs typeface="Palatino" charset="0"/>
              </a:rPr>
              <a:t>ej</a:t>
            </a:r>
            <a:r>
              <a:rPr lang="en-US" sz="3200" dirty="0">
                <a:latin typeface="Cambria" panose="02040503050406030204" pitchFamily="18" charset="0"/>
                <a:ea typeface="Palatino" charset="0"/>
                <a:cs typeface="Palatino" charset="0"/>
              </a:rPr>
              <a:t>/. </a:t>
            </a:r>
            <a:endParaRPr lang="en-US" sz="3200" noProof="1">
              <a:latin typeface="Cambria" panose="02040503050406030204" pitchFamily="18" charset="0"/>
              <a:ea typeface="Palatino" charset="0"/>
              <a:cs typeface="Palatino" charset="0"/>
            </a:endParaRPr>
          </a:p>
        </p:txBody>
      </p:sp>
      <p:sp>
        <p:nvSpPr>
          <p:cNvPr id="26" name="Text Box 7"/>
          <p:cNvSpPr txBox="1">
            <a:spLocks noChangeArrowheads="1"/>
          </p:cNvSpPr>
          <p:nvPr/>
        </p:nvSpPr>
        <p:spPr bwMode="auto">
          <a:xfrm>
            <a:off x="1166400" y="4084706"/>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That is, vowels can vary in the degree to which they are tense or lax without essentially changing the identity of the vowel, as long as other properties do not change.</a:t>
            </a:r>
            <a:endParaRPr lang="en-US" sz="3200" noProof="1">
              <a:latin typeface="Cambria" panose="02040503050406030204" pitchFamily="18" charset="0"/>
              <a:ea typeface="Palatino" charset="0"/>
              <a:cs typeface="Palatino" charset="0"/>
            </a:endParaRPr>
          </a:p>
        </p:txBody>
      </p:sp>
      <p:sp>
        <p:nvSpPr>
          <p:cNvPr id="27" name="Text Box 5"/>
          <p:cNvSpPr txBox="1">
            <a:spLocks noChangeArrowheads="1"/>
          </p:cNvSpPr>
          <p:nvPr/>
        </p:nvSpPr>
        <p:spPr bwMode="auto">
          <a:xfrm>
            <a:off x="1166400" y="1440000"/>
            <a:ext cx="7022949"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Contrast and Broad Transcription</a:t>
            </a:r>
          </a:p>
        </p:txBody>
      </p:sp>
      <p:grpSp>
        <p:nvGrpSpPr>
          <p:cNvPr id="34" name="Group 33"/>
          <p:cNvGrpSpPr/>
          <p:nvPr/>
        </p:nvGrpSpPr>
        <p:grpSpPr>
          <a:xfrm>
            <a:off x="7970649" y="6580800"/>
            <a:ext cx="1324402" cy="1663608"/>
            <a:chOff x="4950849" y="5165102"/>
            <a:chExt cx="1324402" cy="1663608"/>
          </a:xfrm>
        </p:grpSpPr>
        <p:sp>
          <p:nvSpPr>
            <p:cNvPr id="23" name="Rectangle 22"/>
            <p:cNvSpPr/>
            <p:nvPr/>
          </p:nvSpPr>
          <p:spPr>
            <a:xfrm>
              <a:off x="4950849" y="5165102"/>
              <a:ext cx="1246239" cy="584775"/>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Broad</a:t>
              </a:r>
            </a:p>
          </p:txBody>
        </p:sp>
        <p:sp>
          <p:nvSpPr>
            <p:cNvPr id="24" name="Text Box 4"/>
            <p:cNvSpPr txBox="1">
              <a:spLocks noChangeArrowheads="1"/>
            </p:cNvSpPr>
            <p:nvPr/>
          </p:nvSpPr>
          <p:spPr bwMode="auto">
            <a:xfrm>
              <a:off x="4950849" y="5710535"/>
              <a:ext cx="1324402"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err="1">
                  <a:solidFill>
                    <a:srgbClr val="C00000"/>
                  </a:solidFill>
                  <a:latin typeface="Times New Roman" panose="02020603050405020304" pitchFamily="18" charset="0"/>
                  <a:cs typeface="Times New Roman" panose="02020603050405020304" pitchFamily="18" charset="0"/>
                </a:rPr>
                <a:t>ei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or</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ej</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25" name="Text Box 4"/>
            <p:cNvSpPr txBox="1">
              <a:spLocks noChangeArrowheads="1"/>
            </p:cNvSpPr>
            <p:nvPr/>
          </p:nvSpPr>
          <p:spPr bwMode="auto">
            <a:xfrm>
              <a:off x="4950849" y="6243935"/>
              <a:ext cx="367408"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err="1">
                  <a:solidFill>
                    <a:srgbClr val="C00000"/>
                  </a:solidFill>
                  <a:latin typeface="Times New Roman" panose="02020603050405020304" pitchFamily="18" charset="0"/>
                  <a:cs typeface="Times New Roman" panose="02020603050405020304" pitchFamily="18" charset="0"/>
                </a:rPr>
                <a:t>e</a:t>
              </a:r>
              <a:endParaRPr lang="en-US" sz="3200" dirty="0">
                <a:solidFill>
                  <a:srgbClr val="C00000"/>
                </a:solidFill>
                <a:latin typeface="Times New Roman" panose="02020603050405020304" pitchFamily="18" charset="0"/>
                <a:cs typeface="Times New Roman" panose="02020603050405020304" pitchFamily="18" charset="0"/>
              </a:endParaRPr>
            </a:p>
          </p:txBody>
        </p:sp>
      </p:grpSp>
      <p:grpSp>
        <p:nvGrpSpPr>
          <p:cNvPr id="36" name="Group 35"/>
          <p:cNvGrpSpPr/>
          <p:nvPr/>
        </p:nvGrpSpPr>
        <p:grpSpPr>
          <a:xfrm>
            <a:off x="10289034" y="6084168"/>
            <a:ext cx="2902589" cy="2160240"/>
            <a:chOff x="6470493" y="4668470"/>
            <a:chExt cx="2902588" cy="2160240"/>
          </a:xfrm>
        </p:grpSpPr>
        <p:sp>
          <p:nvSpPr>
            <p:cNvPr id="29" name="Rectangle 28"/>
            <p:cNvSpPr/>
            <p:nvPr/>
          </p:nvSpPr>
          <p:spPr>
            <a:xfrm>
              <a:off x="6470493" y="4668470"/>
              <a:ext cx="2902588" cy="1077218"/>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Narrowness</a:t>
              </a:r>
            </a:p>
            <a:p>
              <a:pPr algn="l"/>
              <a:r>
                <a:rPr lang="en-US" sz="3200" dirty="0">
                  <a:solidFill>
                    <a:srgbClr val="C00000"/>
                  </a:solidFill>
                  <a:latin typeface="Cambria" panose="02040503050406030204" pitchFamily="18" charset="0"/>
                  <a:cs typeface="Palatino"/>
                </a:rPr>
                <a:t>not contrastive </a:t>
              </a:r>
            </a:p>
          </p:txBody>
        </p:sp>
        <p:sp>
          <p:nvSpPr>
            <p:cNvPr id="30" name="Text Box 4"/>
            <p:cNvSpPr txBox="1">
              <a:spLocks noChangeArrowheads="1"/>
            </p:cNvSpPr>
            <p:nvPr/>
          </p:nvSpPr>
          <p:spPr bwMode="auto">
            <a:xfrm>
              <a:off x="6470493" y="5710535"/>
              <a:ext cx="2087430"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e:j</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or</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ɛ:j</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31" name="Text Box 4"/>
            <p:cNvSpPr txBox="1">
              <a:spLocks noChangeArrowheads="1"/>
            </p:cNvSpPr>
            <p:nvPr/>
          </p:nvSpPr>
          <p:spPr bwMode="auto">
            <a:xfrm>
              <a:off x="6470493" y="6243935"/>
              <a:ext cx="1837361"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or</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e</a:t>
              </a:r>
              <a:r>
                <a:rPr lang="en-US" sz="3200" dirty="0">
                  <a:solidFill>
                    <a:srgbClr val="C00000"/>
                  </a:solidFill>
                  <a:latin typeface="Times New Roman" panose="02020603050405020304" pitchFamily="18" charset="0"/>
                  <a:cs typeface="Times New Roman" panose="02020603050405020304" pitchFamily="18" charset="0"/>
                </a:rPr>
                <a:t>]</a:t>
              </a:r>
            </a:p>
          </p:txBody>
        </p:sp>
      </p:grpSp>
      <p:sp>
        <p:nvSpPr>
          <p:cNvPr id="32" name="Text Box 4">
            <a:extLst>
              <a:ext uri="{FF2B5EF4-FFF2-40B4-BE49-F238E27FC236}">
                <a16:creationId xmlns:a16="http://schemas.microsoft.com/office/drawing/2014/main" id="{FE47E030-0C47-C647-A154-59981AB92BEF}"/>
              </a:ext>
            </a:extLst>
          </p:cNvPr>
          <p:cNvSpPr txBox="1">
            <a:spLocks noChangeArrowheads="1"/>
          </p:cNvSpPr>
          <p:nvPr/>
        </p:nvSpPr>
        <p:spPr bwMode="auto">
          <a:xfrm>
            <a:off x="1504058" y="7126233"/>
            <a:ext cx="800219"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bait</a:t>
            </a:r>
          </a:p>
        </p:txBody>
      </p:sp>
      <p:sp>
        <p:nvSpPr>
          <p:cNvPr id="33" name="Text Box 4">
            <a:extLst>
              <a:ext uri="{FF2B5EF4-FFF2-40B4-BE49-F238E27FC236}">
                <a16:creationId xmlns:a16="http://schemas.microsoft.com/office/drawing/2014/main" id="{87F9B03F-2E72-5C4D-B645-37C7E3B33226}"/>
              </a:ext>
            </a:extLst>
          </p:cNvPr>
          <p:cNvSpPr txBox="1">
            <a:spLocks noChangeArrowheads="1"/>
          </p:cNvSpPr>
          <p:nvPr/>
        </p:nvSpPr>
        <p:spPr bwMode="auto">
          <a:xfrm>
            <a:off x="1506638" y="7659633"/>
            <a:ext cx="68640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bet</a:t>
            </a:r>
          </a:p>
        </p:txBody>
      </p:sp>
      <p:grpSp>
        <p:nvGrpSpPr>
          <p:cNvPr id="35" name="Group 34">
            <a:extLst>
              <a:ext uri="{FF2B5EF4-FFF2-40B4-BE49-F238E27FC236}">
                <a16:creationId xmlns:a16="http://schemas.microsoft.com/office/drawing/2014/main" id="{D2275E75-ADD6-4047-BA11-6AF8ACBB264A}"/>
              </a:ext>
            </a:extLst>
          </p:cNvPr>
          <p:cNvGrpSpPr/>
          <p:nvPr/>
        </p:nvGrpSpPr>
        <p:grpSpPr>
          <a:xfrm>
            <a:off x="6109121" y="6579513"/>
            <a:ext cx="867545" cy="1664895"/>
            <a:chOff x="7333062" y="6579513"/>
            <a:chExt cx="867545" cy="1664895"/>
          </a:xfrm>
        </p:grpSpPr>
        <p:sp>
          <p:nvSpPr>
            <p:cNvPr id="45" name="Rectangle 44">
              <a:extLst>
                <a:ext uri="{FF2B5EF4-FFF2-40B4-BE49-F238E27FC236}">
                  <a16:creationId xmlns:a16="http://schemas.microsoft.com/office/drawing/2014/main" id="{140043D9-4D55-DB42-A1B0-807F2AE49419}"/>
                </a:ext>
              </a:extLst>
            </p:cNvPr>
            <p:cNvSpPr/>
            <p:nvPr/>
          </p:nvSpPr>
          <p:spPr>
            <a:xfrm>
              <a:off x="7333062" y="6579513"/>
              <a:ext cx="867545"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IPA </a:t>
              </a:r>
            </a:p>
          </p:txBody>
        </p:sp>
        <p:sp>
          <p:nvSpPr>
            <p:cNvPr id="46" name="Text Box 4">
              <a:extLst>
                <a:ext uri="{FF2B5EF4-FFF2-40B4-BE49-F238E27FC236}">
                  <a16:creationId xmlns:a16="http://schemas.microsoft.com/office/drawing/2014/main" id="{DFBE4FE6-B232-5043-A026-EAA80466C6F9}"/>
                </a:ext>
              </a:extLst>
            </p:cNvPr>
            <p:cNvSpPr txBox="1">
              <a:spLocks noChangeArrowheads="1"/>
            </p:cNvSpPr>
            <p:nvPr/>
          </p:nvSpPr>
          <p:spPr bwMode="auto">
            <a:xfrm>
              <a:off x="7333062" y="7126233"/>
              <a:ext cx="86754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eːj</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47" name="Text Box 4">
              <a:extLst>
                <a:ext uri="{FF2B5EF4-FFF2-40B4-BE49-F238E27FC236}">
                  <a16:creationId xmlns:a16="http://schemas.microsoft.com/office/drawing/2014/main" id="{B36982D9-E71D-244C-84D6-784B380AB0DE}"/>
                </a:ext>
              </a:extLst>
            </p:cNvPr>
            <p:cNvSpPr txBox="1">
              <a:spLocks noChangeArrowheads="1"/>
            </p:cNvSpPr>
            <p:nvPr/>
          </p:nvSpPr>
          <p:spPr bwMode="auto">
            <a:xfrm>
              <a:off x="7333062" y="7659633"/>
              <a:ext cx="630301"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a:t>
              </a:r>
            </a:p>
          </p:txBody>
        </p:sp>
      </p:grpSp>
      <p:sp>
        <p:nvSpPr>
          <p:cNvPr id="48" name="Text Box 4">
            <a:extLst>
              <a:ext uri="{FF2B5EF4-FFF2-40B4-BE49-F238E27FC236}">
                <a16:creationId xmlns:a16="http://schemas.microsoft.com/office/drawing/2014/main" id="{5DB0E17C-04AC-7F46-9549-953382D1B3D7}"/>
              </a:ext>
            </a:extLst>
          </p:cNvPr>
          <p:cNvSpPr txBox="1">
            <a:spLocks noChangeArrowheads="1"/>
          </p:cNvSpPr>
          <p:nvPr/>
        </p:nvSpPr>
        <p:spPr bwMode="auto">
          <a:xfrm>
            <a:off x="2872210" y="7126233"/>
            <a:ext cx="252203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long, tense, +j</a:t>
            </a:r>
          </a:p>
        </p:txBody>
      </p:sp>
      <p:sp>
        <p:nvSpPr>
          <p:cNvPr id="49" name="Text Box 4">
            <a:extLst>
              <a:ext uri="{FF2B5EF4-FFF2-40B4-BE49-F238E27FC236}">
                <a16:creationId xmlns:a16="http://schemas.microsoft.com/office/drawing/2014/main" id="{E94B75D7-4DFA-D948-A3D4-A44416A0D45C}"/>
              </a:ext>
            </a:extLst>
          </p:cNvPr>
          <p:cNvSpPr txBox="1">
            <a:spLocks noChangeArrowheads="1"/>
          </p:cNvSpPr>
          <p:nvPr/>
        </p:nvSpPr>
        <p:spPr bwMode="auto">
          <a:xfrm>
            <a:off x="2872210" y="7659633"/>
            <a:ext cx="239302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short, lax, +Ø</a:t>
            </a:r>
          </a:p>
        </p:txBody>
      </p:sp>
      <p:sp>
        <p:nvSpPr>
          <p:cNvPr id="50" name="Rectangle 49">
            <a:extLst>
              <a:ext uri="{FF2B5EF4-FFF2-40B4-BE49-F238E27FC236}">
                <a16:creationId xmlns:a16="http://schemas.microsoft.com/office/drawing/2014/main" id="{793A606C-F28A-B64C-BF13-8A94D33648A1}"/>
              </a:ext>
            </a:extLst>
          </p:cNvPr>
          <p:cNvSpPr/>
          <p:nvPr/>
        </p:nvSpPr>
        <p:spPr>
          <a:xfrm>
            <a:off x="2872210" y="6579513"/>
            <a:ext cx="2166169"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Differences</a:t>
            </a:r>
          </a:p>
        </p:txBody>
      </p:sp>
      <p:sp>
        <p:nvSpPr>
          <p:cNvPr id="51" name="Slide Number Placeholder 8">
            <a:extLst>
              <a:ext uri="{FF2B5EF4-FFF2-40B4-BE49-F238E27FC236}">
                <a16:creationId xmlns:a16="http://schemas.microsoft.com/office/drawing/2014/main" id="{D049CCC1-09BD-284D-8D20-76DB760F58E2}"/>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12</a:t>
            </a:fld>
            <a:endParaRPr lang="en-US" sz="1600" dirty="0"/>
          </a:p>
        </p:txBody>
      </p:sp>
    </p:spTree>
    <p:custDataLst>
      <p:tags r:id="rId1"/>
    </p:custDataLst>
    <p:extLst>
      <p:ext uri="{BB962C8B-B14F-4D97-AF65-F5344CB8AC3E}">
        <p14:creationId xmlns:p14="http://schemas.microsoft.com/office/powerpoint/2010/main" val="5547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up)">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auto">
          <a:xfrm>
            <a:off x="1166400" y="4644000"/>
            <a:ext cx="6300000" cy="3708000"/>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17412" name="Text Box 4"/>
          <p:cNvSpPr txBox="1">
            <a:spLocks noChangeArrowheads="1"/>
          </p:cNvSpPr>
          <p:nvPr/>
        </p:nvSpPr>
        <p:spPr bwMode="auto">
          <a:xfrm>
            <a:off x="1166400" y="3452890"/>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panose="02040503050406030204" pitchFamily="18" charset="0"/>
                <a:cs typeface="Palatino"/>
              </a:rPr>
              <a:t>As long as </a:t>
            </a:r>
            <a:r>
              <a:rPr lang="en-US" sz="3200" i="1" noProof="1">
                <a:latin typeface="Cambria" panose="02040503050406030204" pitchFamily="18" charset="0"/>
                <a:cs typeface="Palatino"/>
              </a:rPr>
              <a:t>i</a:t>
            </a:r>
            <a:r>
              <a:rPr lang="en-US" sz="3200" noProof="1">
                <a:latin typeface="Cambria" panose="02040503050406030204" pitchFamily="18" charset="0"/>
                <a:cs typeface="Palatino"/>
              </a:rPr>
              <a:t>-umlaut remains a phonetic process, it is not clear how it could survive the loss of its triggering contexts; why doesn’t /ufel/ surface as *[ufel]?</a:t>
            </a:r>
          </a:p>
        </p:txBody>
      </p:sp>
      <p:sp>
        <p:nvSpPr>
          <p:cNvPr id="17413" name="Text Box 5"/>
          <p:cNvSpPr txBox="1">
            <a:spLocks noChangeArrowheads="1"/>
          </p:cNvSpPr>
          <p:nvPr/>
        </p:nvSpPr>
        <p:spPr bwMode="auto">
          <a:xfrm>
            <a:off x="1166400" y="1440000"/>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Phonologization paradox</a:t>
            </a:r>
          </a:p>
        </p:txBody>
      </p:sp>
      <p:grpSp>
        <p:nvGrpSpPr>
          <p:cNvPr id="4" name="Group 3">
            <a:extLst>
              <a:ext uri="{FF2B5EF4-FFF2-40B4-BE49-F238E27FC236}">
                <a16:creationId xmlns:a16="http://schemas.microsoft.com/office/drawing/2014/main" id="{6D097682-B349-4145-8332-206D59F1D69C}"/>
              </a:ext>
            </a:extLst>
          </p:cNvPr>
          <p:cNvGrpSpPr/>
          <p:nvPr/>
        </p:nvGrpSpPr>
        <p:grpSpPr>
          <a:xfrm>
            <a:off x="2023974" y="6458609"/>
            <a:ext cx="5002628" cy="584775"/>
            <a:chOff x="2023974" y="6804248"/>
            <a:chExt cx="5002628" cy="584775"/>
          </a:xfrm>
        </p:grpSpPr>
        <p:sp>
          <p:nvSpPr>
            <p:cNvPr id="11" name="Text Box 12"/>
            <p:cNvSpPr txBox="1">
              <a:spLocks noChangeArrowheads="1"/>
            </p:cNvSpPr>
            <p:nvPr/>
          </p:nvSpPr>
          <p:spPr bwMode="auto">
            <a:xfrm>
              <a:off x="6226383" y="6804248"/>
              <a:ext cx="800219" cy="584775"/>
            </a:xfrm>
            <a:prstGeom prst="rect">
              <a:avLst/>
            </a:prstGeom>
            <a:noFill/>
            <a:ln w="9525">
              <a:noFill/>
              <a:miter lim="800000"/>
              <a:headEnd/>
              <a:tailEnd/>
            </a:ln>
          </p:spPr>
          <p:txBody>
            <a:bodyPr wrap="none">
              <a:prstTxWarp prst="textNoShape">
                <a:avLst/>
              </a:prstTxWarp>
              <a:spAutoFit/>
            </a:bodyPr>
            <a:lstStyle/>
            <a:p>
              <a:pPr algn="l"/>
              <a:r>
                <a:rPr lang="en-US" sz="3200" noProof="1">
                  <a:latin typeface="Times New Roman" panose="02020603050405020304" pitchFamily="18" charset="0"/>
                  <a:ea typeface="Doulos SIL" charset="-52"/>
                  <a:cs typeface="Times New Roman" panose="02020603050405020304" pitchFamily="18" charset="0"/>
                </a:rPr>
                <a:t> —</a:t>
              </a:r>
              <a:r>
                <a:rPr lang="en-US" sz="3200" noProof="1">
                  <a:solidFill>
                    <a:srgbClr val="C00000"/>
                  </a:solidFill>
                  <a:latin typeface="Times New Roman" panose="02020603050405020304" pitchFamily="18" charset="0"/>
                  <a:ea typeface="Doulos SIL" charset="-52"/>
                  <a:cs typeface="Times New Roman" panose="02020603050405020304" pitchFamily="18" charset="0"/>
                </a:rPr>
                <a:t> </a:t>
              </a:r>
              <a:endParaRPr lang="en-US" sz="3200" noProof="1">
                <a:solidFill>
                  <a:srgbClr val="FF0000"/>
                </a:solidFill>
                <a:latin typeface="Times New Roman" panose="02020603050405020304" pitchFamily="18" charset="0"/>
                <a:ea typeface="Doulos SIL" charset="-52"/>
                <a:cs typeface="Times New Roman" panose="02020603050405020304" pitchFamily="18" charset="0"/>
              </a:endParaRPr>
            </a:p>
          </p:txBody>
        </p:sp>
        <p:sp>
          <p:nvSpPr>
            <p:cNvPr id="13" name="Rectangle 12"/>
            <p:cNvSpPr/>
            <p:nvPr/>
          </p:nvSpPr>
          <p:spPr>
            <a:xfrm>
              <a:off x="2023974" y="6804248"/>
              <a:ext cx="1766830" cy="584775"/>
            </a:xfrm>
            <a:prstGeom prst="rect">
              <a:avLst/>
            </a:prstGeom>
          </p:spPr>
          <p:txBody>
            <a:bodyPr wrap="none">
              <a:spAutoFit/>
            </a:bodyPr>
            <a:lstStyle/>
            <a:p>
              <a:pPr algn="l"/>
              <a:r>
                <a:rPr lang="en-US" sz="3200" i="1" dirty="0">
                  <a:solidFill>
                    <a:srgbClr val="000090"/>
                  </a:solidFill>
                  <a:latin typeface="Cambria" panose="02040503050406030204" pitchFamily="18" charset="0"/>
                  <a:cs typeface="Palatino"/>
                </a:rPr>
                <a:t>i</a:t>
              </a:r>
              <a:r>
                <a:rPr lang="en-US" sz="3200" dirty="0">
                  <a:solidFill>
                    <a:srgbClr val="000090"/>
                  </a:solidFill>
                  <a:latin typeface="Cambria" panose="02040503050406030204" pitchFamily="18" charset="0"/>
                  <a:cs typeface="Palatino"/>
                </a:rPr>
                <a:t>-umlaut </a:t>
              </a:r>
            </a:p>
          </p:txBody>
        </p:sp>
      </p:grpSp>
      <p:grpSp>
        <p:nvGrpSpPr>
          <p:cNvPr id="5" name="Group 4">
            <a:extLst>
              <a:ext uri="{FF2B5EF4-FFF2-40B4-BE49-F238E27FC236}">
                <a16:creationId xmlns:a16="http://schemas.microsoft.com/office/drawing/2014/main" id="{341BC39B-16B2-4549-9D26-60CE8450FB60}"/>
              </a:ext>
            </a:extLst>
          </p:cNvPr>
          <p:cNvGrpSpPr/>
          <p:nvPr/>
        </p:nvGrpSpPr>
        <p:grpSpPr>
          <a:xfrm>
            <a:off x="1288034" y="5248875"/>
            <a:ext cx="5874824" cy="584775"/>
            <a:chOff x="1288034" y="5364088"/>
            <a:chExt cx="5874824" cy="584775"/>
          </a:xfrm>
        </p:grpSpPr>
        <p:sp>
          <p:nvSpPr>
            <p:cNvPr id="15" name="Text Box 11"/>
            <p:cNvSpPr txBox="1">
              <a:spLocks noChangeArrowheads="1"/>
            </p:cNvSpPr>
            <p:nvPr/>
          </p:nvSpPr>
          <p:spPr bwMode="auto">
            <a:xfrm>
              <a:off x="6112570" y="5364088"/>
              <a:ext cx="1050288"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/ufel/</a:t>
              </a:r>
            </a:p>
          </p:txBody>
        </p:sp>
        <p:sp>
          <p:nvSpPr>
            <p:cNvPr id="17" name="Rectangle 16"/>
            <p:cNvSpPr/>
            <p:nvPr/>
          </p:nvSpPr>
          <p:spPr>
            <a:xfrm>
              <a:off x="1288034" y="5364088"/>
              <a:ext cx="2223109" cy="584775"/>
            </a:xfrm>
            <a:prstGeom prst="rect">
              <a:avLst/>
            </a:prstGeom>
          </p:spPr>
          <p:txBody>
            <a:bodyPr wrap="none">
              <a:spAutoFit/>
            </a:bodyPr>
            <a:lstStyle/>
            <a:p>
              <a:pPr algn="l"/>
              <a:r>
                <a:rPr lang="en-US" sz="3200" dirty="0">
                  <a:solidFill>
                    <a:srgbClr val="000090"/>
                  </a:solidFill>
                  <a:latin typeface="Cambria" panose="02040503050406030204" pitchFamily="18" charset="0"/>
                  <a:cs typeface="Palatino"/>
                </a:rPr>
                <a:t>Underlying </a:t>
              </a:r>
            </a:p>
          </p:txBody>
        </p:sp>
      </p:grpSp>
      <p:grpSp>
        <p:nvGrpSpPr>
          <p:cNvPr id="3" name="Group 2">
            <a:extLst>
              <a:ext uri="{FF2B5EF4-FFF2-40B4-BE49-F238E27FC236}">
                <a16:creationId xmlns:a16="http://schemas.microsoft.com/office/drawing/2014/main" id="{B3E8DB4E-7E5A-CF4E-A9D4-833693FCD6AE}"/>
              </a:ext>
            </a:extLst>
          </p:cNvPr>
          <p:cNvGrpSpPr/>
          <p:nvPr/>
        </p:nvGrpSpPr>
        <p:grpSpPr>
          <a:xfrm>
            <a:off x="2023974" y="7063476"/>
            <a:ext cx="4968164" cy="584775"/>
            <a:chOff x="2023974" y="7236296"/>
            <a:chExt cx="4968164" cy="584775"/>
          </a:xfrm>
        </p:grpSpPr>
        <p:sp>
          <p:nvSpPr>
            <p:cNvPr id="19" name="Text Box 12"/>
            <p:cNvSpPr txBox="1">
              <a:spLocks noChangeArrowheads="1"/>
            </p:cNvSpPr>
            <p:nvPr/>
          </p:nvSpPr>
          <p:spPr bwMode="auto">
            <a:xfrm>
              <a:off x="6191919" y="7236296"/>
              <a:ext cx="800219"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 — </a:t>
              </a:r>
              <a:endParaRPr lang="en-US" sz="3200" noProof="1">
                <a:solidFill>
                  <a:srgbClr val="FF0000"/>
                </a:solidFill>
                <a:latin typeface="Times New Roman" panose="02020603050405020304" pitchFamily="18" charset="0"/>
                <a:ea typeface="Doulos SIL" charset="-52"/>
                <a:cs typeface="Times New Roman" panose="02020603050405020304" pitchFamily="18" charset="0"/>
              </a:endParaRPr>
            </a:p>
          </p:txBody>
        </p:sp>
        <p:sp>
          <p:nvSpPr>
            <p:cNvPr id="21" name="Rectangle 20"/>
            <p:cNvSpPr/>
            <p:nvPr/>
          </p:nvSpPr>
          <p:spPr>
            <a:xfrm>
              <a:off x="2023974" y="7236296"/>
              <a:ext cx="2078646" cy="584775"/>
            </a:xfrm>
            <a:prstGeom prst="rect">
              <a:avLst/>
            </a:prstGeom>
          </p:spPr>
          <p:txBody>
            <a:bodyPr wrap="none">
              <a:spAutoFit/>
            </a:bodyPr>
            <a:lstStyle/>
            <a:p>
              <a:pPr algn="l"/>
              <a:r>
                <a:rPr lang="en-US" sz="3200" i="1" dirty="0">
                  <a:solidFill>
                    <a:srgbClr val="000090"/>
                  </a:solidFill>
                  <a:latin typeface="Cambria" panose="02040503050406030204" pitchFamily="18" charset="0"/>
                  <a:cs typeface="Palatino"/>
                </a:rPr>
                <a:t>i</a:t>
              </a:r>
              <a:r>
                <a:rPr lang="en-US" sz="3200" dirty="0">
                  <a:solidFill>
                    <a:srgbClr val="000090"/>
                  </a:solidFill>
                  <a:latin typeface="Cambria" panose="02040503050406030204" pitchFamily="18" charset="0"/>
                  <a:cs typeface="Palatino"/>
                </a:rPr>
                <a:t>-lowering </a:t>
              </a:r>
            </a:p>
          </p:txBody>
        </p:sp>
      </p:grpSp>
      <p:sp>
        <p:nvSpPr>
          <p:cNvPr id="16" name="Rectangle 15"/>
          <p:cNvSpPr/>
          <p:nvPr/>
        </p:nvSpPr>
        <p:spPr>
          <a:xfrm>
            <a:off x="1288034" y="4644008"/>
            <a:ext cx="5243358" cy="584775"/>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After loss of </a:t>
            </a:r>
            <a:r>
              <a:rPr lang="en-US" sz="3200" i="1" dirty="0">
                <a:solidFill>
                  <a:srgbClr val="C00000"/>
                </a:solidFill>
                <a:latin typeface="Cambria" panose="02040503050406030204" pitchFamily="18" charset="0"/>
                <a:cs typeface="Palatino"/>
              </a:rPr>
              <a:t>i</a:t>
            </a:r>
            <a:r>
              <a:rPr lang="en-US" sz="3200" dirty="0">
                <a:solidFill>
                  <a:srgbClr val="C00000"/>
                </a:solidFill>
                <a:latin typeface="Cambria" panose="02040503050406030204" pitchFamily="18" charset="0"/>
                <a:cs typeface="Palatino"/>
              </a:rPr>
              <a:t>-umlaut trigger </a:t>
            </a:r>
          </a:p>
        </p:txBody>
      </p:sp>
      <p:sp>
        <p:nvSpPr>
          <p:cNvPr id="20" name="Rectangle 19"/>
          <p:cNvSpPr/>
          <p:nvPr/>
        </p:nvSpPr>
        <p:spPr>
          <a:xfrm>
            <a:off x="1288034" y="5853742"/>
            <a:ext cx="4100803" cy="584775"/>
          </a:xfrm>
          <a:prstGeom prst="rect">
            <a:avLst/>
          </a:prstGeom>
        </p:spPr>
        <p:txBody>
          <a:bodyPr wrap="none">
            <a:spAutoFit/>
          </a:bodyPr>
          <a:lstStyle/>
          <a:p>
            <a:pPr algn="l"/>
            <a:r>
              <a:rPr lang="en-US" sz="3200" dirty="0">
                <a:solidFill>
                  <a:srgbClr val="000090"/>
                </a:solidFill>
                <a:latin typeface="Cambria" panose="02040503050406030204" pitchFamily="18" charset="0"/>
                <a:cs typeface="Palatino"/>
              </a:rPr>
              <a:t>Postlexical Phonology </a:t>
            </a:r>
          </a:p>
        </p:txBody>
      </p:sp>
      <p:sp>
        <p:nvSpPr>
          <p:cNvPr id="26" name="Text Box 4"/>
          <p:cNvSpPr txBox="1">
            <a:spLocks noChangeArrowheads="1"/>
          </p:cNvSpPr>
          <p:nvPr/>
        </p:nvSpPr>
        <p:spPr bwMode="auto">
          <a:xfrm>
            <a:off x="1166399" y="2261779"/>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panose="02040503050406030204" pitchFamily="18" charset="0"/>
                <a:cs typeface="Palatino"/>
              </a:rPr>
              <a:t>Several scholars have pointed out a problem with this account </a:t>
            </a:r>
            <a:r>
              <a:rPr lang="en-US" sz="3200" dirty="0">
                <a:latin typeface="Cambria"/>
                <a:ea typeface="Cambria"/>
                <a:cs typeface="Cambria"/>
              </a:rPr>
              <a:t>(</a:t>
            </a:r>
            <a:r>
              <a:rPr lang="en-US" sz="3200" noProof="1">
                <a:latin typeface="Cambria"/>
                <a:cs typeface="Cambria"/>
              </a:rPr>
              <a:t>Liberman 1991; Fertig 1996; Janda 2003; P. Kiparsky 2015).</a:t>
            </a:r>
          </a:p>
        </p:txBody>
      </p:sp>
      <p:sp>
        <p:nvSpPr>
          <p:cNvPr id="27" name="Text Box 4">
            <a:extLst>
              <a:ext uri="{FF2B5EF4-FFF2-40B4-BE49-F238E27FC236}">
                <a16:creationId xmlns:a16="http://schemas.microsoft.com/office/drawing/2014/main" id="{FCFA159A-D5A0-5C49-89EE-1293D5D5ACEE}"/>
              </a:ext>
            </a:extLst>
          </p:cNvPr>
          <p:cNvSpPr txBox="1">
            <a:spLocks noChangeArrowheads="1"/>
          </p:cNvSpPr>
          <p:nvPr/>
        </p:nvSpPr>
        <p:spPr bwMode="auto">
          <a:xfrm>
            <a:off x="7985266" y="5466949"/>
            <a:ext cx="7524000" cy="2062103"/>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panose="02040503050406030204" pitchFamily="18" charset="0"/>
                <a:cs typeface="Palatino"/>
              </a:rPr>
              <a:t>The only way for </a:t>
            </a:r>
            <a:r>
              <a:rPr lang="en-US" sz="3200" i="1" noProof="1">
                <a:latin typeface="Cambria" panose="02040503050406030204" pitchFamily="18" charset="0"/>
                <a:cs typeface="Palatino"/>
              </a:rPr>
              <a:t>i</a:t>
            </a:r>
            <a:r>
              <a:rPr lang="en-US" sz="3200" noProof="1">
                <a:latin typeface="Cambria" panose="02040503050406030204" pitchFamily="18" charset="0"/>
                <a:cs typeface="Palatino"/>
              </a:rPr>
              <a:t>-umlaut to persist is if it enters the lexical phonology </a:t>
            </a:r>
            <a:r>
              <a:rPr lang="en-US" sz="3200" dirty="0">
                <a:latin typeface="Cambria" panose="02040503050406030204" pitchFamily="18" charset="0"/>
                <a:ea typeface="Palatino" charset="0"/>
                <a:cs typeface="Palatino" charset="0"/>
              </a:rPr>
              <a:t>while</a:t>
            </a:r>
            <a:r>
              <a:rPr lang="en-US" sz="3200" noProof="1">
                <a:solidFill>
                  <a:srgbClr val="C00000"/>
                </a:solidFill>
                <a:latin typeface="Cambria" panose="02040503050406030204" pitchFamily="18" charset="0"/>
                <a:cs typeface="Palatino"/>
              </a:rPr>
              <a:t> </a:t>
            </a:r>
            <a:r>
              <a:rPr lang="en-US" sz="3200" dirty="0">
                <a:solidFill>
                  <a:srgbClr val="000090"/>
                </a:solidFill>
                <a:latin typeface="Cambria" panose="02040503050406030204" pitchFamily="18" charset="0"/>
                <a:ea typeface="Palatino" charset="0"/>
                <a:cs typeface="Palatino" charset="0"/>
              </a:rPr>
              <a:t>[</a:t>
            </a:r>
            <a:r>
              <a:rPr lang="en-US" sz="3200" dirty="0">
                <a:solidFill>
                  <a:srgbClr val="000090"/>
                </a:solidFill>
                <a:latin typeface="Times New Roman" panose="02020603050405020304" pitchFamily="18" charset="0"/>
                <a:ea typeface="Palatino" charset="0"/>
                <a:cs typeface="Times New Roman" panose="02020603050405020304" pitchFamily="18" charset="0"/>
              </a:rPr>
              <a:t>y(:)</a:t>
            </a:r>
            <a:r>
              <a:rPr lang="en-US" sz="3200" dirty="0">
                <a:solidFill>
                  <a:srgbClr val="000090"/>
                </a:solidFill>
                <a:latin typeface="Cambria" panose="02040503050406030204" pitchFamily="18" charset="0"/>
                <a:ea typeface="Palatino" charset="0"/>
                <a:cs typeface="Palatino" charset="0"/>
              </a:rPr>
              <a:t>]</a:t>
            </a:r>
            <a:r>
              <a:rPr lang="en-US" sz="3200" dirty="0">
                <a:latin typeface="Cambria" panose="02040503050406030204" pitchFamily="18" charset="0"/>
                <a:ea typeface="Palatino" charset="0"/>
                <a:cs typeface="Palatino" charset="0"/>
              </a:rPr>
              <a:t> and </a:t>
            </a:r>
            <a:r>
              <a:rPr lang="en-US" sz="3200" dirty="0">
                <a:solidFill>
                  <a:srgbClr val="000090"/>
                </a:solidFill>
                <a:latin typeface="Cambria" panose="02040503050406030204" pitchFamily="18" charset="0"/>
                <a:ea typeface="Palatino" charset="0"/>
                <a:cs typeface="Palatino" charset="0"/>
              </a:rPr>
              <a:t>[</a:t>
            </a:r>
            <a:r>
              <a:rPr lang="en-US" sz="3200" dirty="0" err="1">
                <a:solidFill>
                  <a:srgbClr val="000090"/>
                </a:solidFill>
                <a:latin typeface="Times New Roman" panose="02020603050405020304" pitchFamily="18" charset="0"/>
                <a:ea typeface="Palatino" charset="0"/>
                <a:cs typeface="Times New Roman" panose="02020603050405020304" pitchFamily="18" charset="0"/>
              </a:rPr>
              <a:t>ø</a:t>
            </a:r>
            <a:r>
              <a:rPr lang="en-US" sz="3200" dirty="0">
                <a:solidFill>
                  <a:srgbClr val="000090"/>
                </a:solidFill>
                <a:latin typeface="Times New Roman" panose="02020603050405020304" pitchFamily="18" charset="0"/>
                <a:ea typeface="Palatino" charset="0"/>
                <a:cs typeface="Times New Roman" panose="02020603050405020304" pitchFamily="18" charset="0"/>
              </a:rPr>
              <a:t>(:)</a:t>
            </a:r>
            <a:r>
              <a:rPr lang="en-US" sz="3200" dirty="0">
                <a:solidFill>
                  <a:srgbClr val="000090"/>
                </a:solidFill>
                <a:latin typeface="Cambria" panose="02040503050406030204" pitchFamily="18" charset="0"/>
                <a:ea typeface="Palatino" charset="0"/>
                <a:cs typeface="Palatino" charset="0"/>
              </a:rPr>
              <a:t>]</a:t>
            </a:r>
            <a:r>
              <a:rPr lang="en-US" sz="3200" dirty="0">
                <a:latin typeface="Cambria" panose="02040503050406030204" pitchFamily="18" charset="0"/>
                <a:ea typeface="Palatino" charset="0"/>
                <a:cs typeface="Palatino" charset="0"/>
              </a:rPr>
              <a:t> are still predictable allophones of </a:t>
            </a:r>
            <a:r>
              <a:rPr lang="en-US" sz="3200" dirty="0">
                <a:solidFill>
                  <a:srgbClr val="000090"/>
                </a:solidFill>
                <a:latin typeface="Cambria" panose="02040503050406030204" pitchFamily="18" charset="0"/>
                <a:ea typeface="Palatino" charset="0"/>
                <a:cs typeface="Palatino" charset="0"/>
              </a:rPr>
              <a:t>/</a:t>
            </a:r>
            <a:r>
              <a:rPr lang="en-US" sz="3200" dirty="0">
                <a:solidFill>
                  <a:srgbClr val="000090"/>
                </a:solidFill>
                <a:latin typeface="Times New Roman" panose="02020603050405020304" pitchFamily="18" charset="0"/>
                <a:ea typeface="Palatino" charset="0"/>
                <a:cs typeface="Times New Roman" panose="02020603050405020304" pitchFamily="18" charset="0"/>
              </a:rPr>
              <a:t>u(:)</a:t>
            </a:r>
            <a:r>
              <a:rPr lang="en-US" sz="3200" dirty="0">
                <a:solidFill>
                  <a:srgbClr val="000090"/>
                </a:solidFill>
                <a:latin typeface="Cambria" panose="02040503050406030204" pitchFamily="18" charset="0"/>
                <a:ea typeface="Palatino" charset="0"/>
                <a:cs typeface="Times New Roman" panose="02020603050405020304" pitchFamily="18" charset="0"/>
              </a:rPr>
              <a:t>/</a:t>
            </a:r>
            <a:r>
              <a:rPr lang="en-US" sz="3200" dirty="0">
                <a:latin typeface="Cambria" panose="02040503050406030204" pitchFamily="18" charset="0"/>
                <a:ea typeface="Palatino" charset="0"/>
                <a:cs typeface="Palatino" charset="0"/>
              </a:rPr>
              <a:t> and </a:t>
            </a:r>
            <a:r>
              <a:rPr lang="en-US" sz="3200" dirty="0">
                <a:solidFill>
                  <a:srgbClr val="000090"/>
                </a:solidFill>
                <a:latin typeface="Cambria" panose="02040503050406030204" pitchFamily="18" charset="0"/>
                <a:ea typeface="Palatino" charset="0"/>
                <a:cs typeface="Palatino" charset="0"/>
              </a:rPr>
              <a:t>/</a:t>
            </a:r>
            <a:r>
              <a:rPr lang="en-US" sz="3200" dirty="0">
                <a:solidFill>
                  <a:srgbClr val="000090"/>
                </a:solidFill>
                <a:latin typeface="Times New Roman" panose="02020603050405020304" pitchFamily="18" charset="0"/>
                <a:ea typeface="Palatino" charset="0"/>
                <a:cs typeface="Times New Roman" panose="02020603050405020304" pitchFamily="18" charset="0"/>
              </a:rPr>
              <a:t>o(:)</a:t>
            </a:r>
            <a:r>
              <a:rPr lang="en-US" sz="3200" dirty="0">
                <a:solidFill>
                  <a:srgbClr val="000090"/>
                </a:solidFill>
                <a:latin typeface="Cambria" panose="02040503050406030204" pitchFamily="18" charset="0"/>
                <a:ea typeface="Palatino" charset="0"/>
                <a:cs typeface="Times New Roman" panose="02020603050405020304" pitchFamily="18" charset="0"/>
              </a:rPr>
              <a:t>/</a:t>
            </a:r>
            <a:r>
              <a:rPr lang="en-US" sz="3200" dirty="0">
                <a:latin typeface="Cambria" panose="02040503050406030204" pitchFamily="18" charset="0"/>
                <a:ea typeface="Palatino" charset="0"/>
                <a:cs typeface="Palatino" charset="0"/>
              </a:rPr>
              <a:t>, respectively. </a:t>
            </a:r>
            <a:endParaRPr lang="en-US" sz="3200" noProof="1">
              <a:latin typeface="Times New Roman" charset="0"/>
            </a:endParaRPr>
          </a:p>
        </p:txBody>
      </p:sp>
      <p:sp>
        <p:nvSpPr>
          <p:cNvPr id="28" name="Slide Number Placeholder 8">
            <a:extLst>
              <a:ext uri="{FF2B5EF4-FFF2-40B4-BE49-F238E27FC236}">
                <a16:creationId xmlns:a16="http://schemas.microsoft.com/office/drawing/2014/main" id="{0313F6E0-770B-214C-938F-C8BF9D412D49}"/>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120</a:t>
            </a:fld>
            <a:endParaRPr lang="en-US" sz="1600" dirty="0"/>
          </a:p>
        </p:txBody>
      </p:sp>
      <p:grpSp>
        <p:nvGrpSpPr>
          <p:cNvPr id="2" name="Group 1">
            <a:extLst>
              <a:ext uri="{FF2B5EF4-FFF2-40B4-BE49-F238E27FC236}">
                <a16:creationId xmlns:a16="http://schemas.microsoft.com/office/drawing/2014/main" id="{90A8F3AD-2D12-634F-BEEB-55728D7612E2}"/>
              </a:ext>
            </a:extLst>
          </p:cNvPr>
          <p:cNvGrpSpPr/>
          <p:nvPr/>
        </p:nvGrpSpPr>
        <p:grpSpPr>
          <a:xfrm>
            <a:off x="1288034" y="7668344"/>
            <a:ext cx="5908868" cy="584775"/>
            <a:chOff x="1288034" y="7668344"/>
            <a:chExt cx="5908868" cy="584775"/>
          </a:xfrm>
        </p:grpSpPr>
        <p:sp>
          <p:nvSpPr>
            <p:cNvPr id="22" name="Text Box 11">
              <a:extLst>
                <a:ext uri="{FF2B5EF4-FFF2-40B4-BE49-F238E27FC236}">
                  <a16:creationId xmlns:a16="http://schemas.microsoft.com/office/drawing/2014/main" id="{6069004F-C0C5-4944-94C7-BED339B52705}"/>
                </a:ext>
              </a:extLst>
            </p:cNvPr>
            <p:cNvSpPr txBox="1">
              <a:spLocks noChangeArrowheads="1"/>
            </p:cNvSpPr>
            <p:nvPr/>
          </p:nvSpPr>
          <p:spPr bwMode="auto">
            <a:xfrm>
              <a:off x="5896546" y="7668344"/>
              <a:ext cx="1300356"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*[ufel]</a:t>
              </a:r>
            </a:p>
          </p:txBody>
        </p:sp>
        <p:sp>
          <p:nvSpPr>
            <p:cNvPr id="23" name="Rectangle 22">
              <a:extLst>
                <a:ext uri="{FF2B5EF4-FFF2-40B4-BE49-F238E27FC236}">
                  <a16:creationId xmlns:a16="http://schemas.microsoft.com/office/drawing/2014/main" id="{9F1398A6-B245-4B48-AC5E-ED950716F6EF}"/>
                </a:ext>
              </a:extLst>
            </p:cNvPr>
            <p:cNvSpPr/>
            <p:nvPr/>
          </p:nvSpPr>
          <p:spPr>
            <a:xfrm>
              <a:off x="1288034" y="7668344"/>
              <a:ext cx="1576072" cy="584775"/>
            </a:xfrm>
            <a:prstGeom prst="rect">
              <a:avLst/>
            </a:prstGeom>
          </p:spPr>
          <p:txBody>
            <a:bodyPr wrap="none">
              <a:spAutoFit/>
            </a:bodyPr>
            <a:lstStyle/>
            <a:p>
              <a:pPr algn="l"/>
              <a:r>
                <a:rPr lang="en-US" sz="3200" dirty="0">
                  <a:solidFill>
                    <a:srgbClr val="000090"/>
                  </a:solidFill>
                  <a:latin typeface="Cambria" panose="02040503050406030204" pitchFamily="18" charset="0"/>
                  <a:cs typeface="Palatino"/>
                </a:rPr>
                <a:t>Surface </a:t>
              </a:r>
            </a:p>
          </p:txBody>
        </p:sp>
      </p:grpSp>
    </p:spTree>
    <p:custDataLst>
      <p:tags r:id="rId1"/>
    </p:custDataLst>
    <p:extLst>
      <p:ext uri="{BB962C8B-B14F-4D97-AF65-F5344CB8AC3E}">
        <p14:creationId xmlns:p14="http://schemas.microsoft.com/office/powerpoint/2010/main" val="369193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up)">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27" grpId="0"/>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166399" y="2838813"/>
            <a:ext cx="14400000" cy="584775"/>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panose="02040503050406030204" pitchFamily="18" charset="0"/>
                <a:cs typeface="Palatino"/>
              </a:rPr>
              <a:t>This account raises two questions:</a:t>
            </a:r>
            <a:endParaRPr lang="en-US" sz="3200" noProof="1">
              <a:latin typeface="Times New Roman" charset="0"/>
            </a:endParaRPr>
          </a:p>
        </p:txBody>
      </p:sp>
      <p:sp>
        <p:nvSpPr>
          <p:cNvPr id="34" name="Text Box 4"/>
          <p:cNvSpPr txBox="1">
            <a:spLocks noChangeArrowheads="1"/>
          </p:cNvSpPr>
          <p:nvPr/>
        </p:nvSpPr>
        <p:spPr bwMode="auto">
          <a:xfrm>
            <a:off x="2368154" y="4114515"/>
            <a:ext cx="11376000" cy="1077218"/>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buFont typeface="Wingdings" charset="2"/>
              <a:buChar char="Ø"/>
              <a:tabLst>
                <a:tab pos="539987" algn="l"/>
              </a:tabLst>
            </a:pPr>
            <a:r>
              <a:rPr lang="en-US" sz="3200" dirty="0">
                <a:latin typeface="Cambria" panose="02040503050406030204" pitchFamily="18" charset="0"/>
                <a:ea typeface="Palatino" charset="0"/>
                <a:cs typeface="Palatino" charset="0"/>
              </a:rPr>
              <a:t> 	First, </a:t>
            </a:r>
            <a:r>
              <a:rPr lang="en-US" sz="3200" dirty="0">
                <a:solidFill>
                  <a:srgbClr val="C00000"/>
                </a:solidFill>
                <a:latin typeface="Cambria" panose="02040503050406030204" pitchFamily="18" charset="0"/>
                <a:ea typeface="Palatino" charset="0"/>
                <a:cs typeface="Palatino" charset="0"/>
              </a:rPr>
              <a:t>why</a:t>
            </a:r>
            <a:r>
              <a:rPr lang="en-US" sz="3200" dirty="0">
                <a:latin typeface="Cambria" panose="02040503050406030204" pitchFamily="18" charset="0"/>
                <a:ea typeface="Palatino" charset="0"/>
                <a:cs typeface="Palatino" charset="0"/>
              </a:rPr>
              <a:t> does </a:t>
            </a:r>
            <a:r>
              <a:rPr lang="en-US" sz="3200" i="1" dirty="0">
                <a:latin typeface="Cambria" panose="02040503050406030204" pitchFamily="18" charset="0"/>
                <a:ea typeface="Palatino" charset="0"/>
                <a:cs typeface="Palatino" charset="0"/>
              </a:rPr>
              <a:t>i</a:t>
            </a:r>
            <a:r>
              <a:rPr lang="en-US" sz="3200" dirty="0">
                <a:latin typeface="Cambria" panose="02040503050406030204" pitchFamily="18" charset="0"/>
                <a:ea typeface="Palatino" charset="0"/>
                <a:cs typeface="Palatino" charset="0"/>
              </a:rPr>
              <a:t>-umlaut enter the lexical phonology while its 	products are not contrastive?  </a:t>
            </a:r>
            <a:endParaRPr sz="3200" noProof="1">
              <a:latin typeface="Cambria" panose="02040503050406030204" pitchFamily="18" charset="0"/>
              <a:ea typeface="Palatino" charset="0"/>
              <a:cs typeface="Palatino" charset="0"/>
            </a:endParaRPr>
          </a:p>
        </p:txBody>
      </p:sp>
      <p:sp>
        <p:nvSpPr>
          <p:cNvPr id="36" name="Text Box 7"/>
          <p:cNvSpPr txBox="1">
            <a:spLocks noChangeArrowheads="1"/>
          </p:cNvSpPr>
          <p:nvPr/>
        </p:nvSpPr>
        <p:spPr bwMode="auto">
          <a:xfrm>
            <a:off x="1166400" y="5882660"/>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P. </a:t>
            </a:r>
            <a:r>
              <a:rPr lang="en-US" sz="3200" dirty="0" err="1">
                <a:latin typeface="Cambria" panose="02040503050406030204" pitchFamily="18" charset="0"/>
                <a:ea typeface="Palatino" charset="0"/>
                <a:cs typeface="Palatino" charset="0"/>
              </a:rPr>
              <a:t>Kiparsky</a:t>
            </a:r>
            <a:r>
              <a:rPr lang="en-US" sz="3200" dirty="0">
                <a:latin typeface="Cambria" panose="02040503050406030204" pitchFamily="18" charset="0"/>
                <a:ea typeface="Palatino" charset="0"/>
                <a:cs typeface="Palatino" charset="0"/>
              </a:rPr>
              <a:t> (2015) suggests that it is because the new front rounded allophones were perceptually more </a:t>
            </a:r>
            <a:r>
              <a:rPr lang="en-US" sz="3200" dirty="0">
                <a:solidFill>
                  <a:srgbClr val="C00000"/>
                </a:solidFill>
                <a:latin typeface="Cambria" panose="02040503050406030204" pitchFamily="18" charset="0"/>
                <a:ea typeface="Palatino" charset="0"/>
                <a:cs typeface="Palatino" charset="0"/>
              </a:rPr>
              <a:t>salient</a:t>
            </a:r>
            <a:r>
              <a:rPr lang="en-US" sz="3200" dirty="0">
                <a:latin typeface="Cambria" panose="02040503050406030204" pitchFamily="18" charset="0"/>
                <a:ea typeface="Palatino" charset="0"/>
                <a:cs typeface="Palatino" charset="0"/>
              </a:rPr>
              <a:t> than their triggers (cf. Jakobson, </a:t>
            </a:r>
            <a:r>
              <a:rPr lang="en-US" sz="3200" dirty="0" err="1">
                <a:latin typeface="Cambria" panose="02040503050406030204" pitchFamily="18" charset="0"/>
                <a:ea typeface="Palatino" charset="0"/>
                <a:cs typeface="Palatino" charset="0"/>
              </a:rPr>
              <a:t>Fant</a:t>
            </a:r>
            <a:r>
              <a:rPr lang="en-US" sz="3200" dirty="0">
                <a:latin typeface="Cambria" panose="02040503050406030204" pitchFamily="18" charset="0"/>
                <a:ea typeface="Palatino" charset="0"/>
                <a:cs typeface="Palatino" charset="0"/>
              </a:rPr>
              <a:t>, &amp; Halle 1952), which were becoming progressively weaker as time when on.</a:t>
            </a:r>
            <a:endParaRPr lang="en-US" sz="3200" noProof="1">
              <a:latin typeface="Cambria" panose="02040503050406030204" pitchFamily="18" charset="0"/>
              <a:ea typeface="Palatino" charset="0"/>
              <a:cs typeface="Palatino" charset="0"/>
            </a:endParaRPr>
          </a:p>
        </p:txBody>
      </p:sp>
      <p:sp>
        <p:nvSpPr>
          <p:cNvPr id="7" name="Text Box 5">
            <a:extLst>
              <a:ext uri="{FF2B5EF4-FFF2-40B4-BE49-F238E27FC236}">
                <a16:creationId xmlns:a16="http://schemas.microsoft.com/office/drawing/2014/main" id="{9149FED7-D679-1D47-8F11-184A280EE4EE}"/>
              </a:ext>
            </a:extLst>
          </p:cNvPr>
          <p:cNvSpPr txBox="1">
            <a:spLocks noChangeArrowheads="1"/>
          </p:cNvSpPr>
          <p:nvPr/>
        </p:nvSpPr>
        <p:spPr bwMode="auto">
          <a:xfrm>
            <a:off x="1166400" y="1440000"/>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Phonologization paradox</a:t>
            </a:r>
          </a:p>
        </p:txBody>
      </p:sp>
      <p:sp>
        <p:nvSpPr>
          <p:cNvPr id="6" name="Slide Number Placeholder 8">
            <a:extLst>
              <a:ext uri="{FF2B5EF4-FFF2-40B4-BE49-F238E27FC236}">
                <a16:creationId xmlns:a16="http://schemas.microsoft.com/office/drawing/2014/main" id="{1F9CAF26-2B00-974F-AF2E-E045C4CAF077}"/>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121</a:t>
            </a:fld>
            <a:endParaRPr lang="en-US" sz="1600" dirty="0"/>
          </a:p>
        </p:txBody>
      </p:sp>
    </p:spTree>
    <p:custDataLst>
      <p:tags r:id="rId1"/>
    </p:custDataLst>
    <p:extLst>
      <p:ext uri="{BB962C8B-B14F-4D97-AF65-F5344CB8AC3E}">
        <p14:creationId xmlns:p14="http://schemas.microsoft.com/office/powerpoint/2010/main" val="128384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ext Box 4"/>
          <p:cNvSpPr txBox="1">
            <a:spLocks noChangeArrowheads="1"/>
          </p:cNvSpPr>
          <p:nvPr/>
        </p:nvSpPr>
        <p:spPr bwMode="auto">
          <a:xfrm>
            <a:off x="2368800" y="4018505"/>
            <a:ext cx="11340000" cy="1569660"/>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buFont typeface="Wingdings" charset="2"/>
              <a:buChar char="Ø"/>
              <a:tabLst>
                <a:tab pos="539987" algn="l"/>
              </a:tabLst>
            </a:pPr>
            <a:r>
              <a:rPr lang="en-US" sz="3200" dirty="0">
                <a:latin typeface="Cambria" panose="02040503050406030204" pitchFamily="18" charset="0"/>
                <a:ea typeface="Palatino" charset="0"/>
                <a:cs typeface="Palatino" charset="0"/>
              </a:rPr>
              <a:t> 	</a:t>
            </a:r>
            <a:r>
              <a:rPr lang="en-US" sz="3200" dirty="0">
                <a:solidFill>
                  <a:srgbClr val="C00000"/>
                </a:solidFill>
                <a:latin typeface="Cambria" panose="02040503050406030204" pitchFamily="18" charset="0"/>
                <a:ea typeface="Palatino" charset="0"/>
                <a:cs typeface="Palatino" charset="0"/>
              </a:rPr>
              <a:t>How</a:t>
            </a:r>
            <a:r>
              <a:rPr lang="en-US" sz="3200" dirty="0">
                <a:latin typeface="Cambria" panose="02040503050406030204" pitchFamily="18" charset="0"/>
                <a:ea typeface="Palatino" charset="0"/>
                <a:cs typeface="Palatino" charset="0"/>
              </a:rPr>
              <a:t> do the products of  </a:t>
            </a:r>
            <a:r>
              <a:rPr lang="en-US" sz="3200" i="1" dirty="0" err="1">
                <a:latin typeface="Cambria" panose="02040503050406030204" pitchFamily="18" charset="0"/>
                <a:ea typeface="Palatino" charset="0"/>
                <a:cs typeface="Palatino" charset="0"/>
              </a:rPr>
              <a:t>i</a:t>
            </a:r>
            <a:r>
              <a:rPr lang="en-US" sz="3200" dirty="0">
                <a:latin typeface="Cambria" panose="02040503050406030204" pitchFamily="18" charset="0"/>
                <a:ea typeface="Palatino" charset="0"/>
                <a:cs typeface="Palatino" charset="0"/>
              </a:rPr>
              <a:t>-umlaut enter the lexical phonology 	when they involve non-contrastive features that originate in 	enhancement? </a:t>
            </a:r>
            <a:endParaRPr sz="3200" noProof="1">
              <a:latin typeface="Cambria" panose="02040503050406030204" pitchFamily="18" charset="0"/>
              <a:ea typeface="Palatino" charset="0"/>
              <a:cs typeface="Palatino" charset="0"/>
            </a:endParaRPr>
          </a:p>
        </p:txBody>
      </p:sp>
      <p:sp>
        <p:nvSpPr>
          <p:cNvPr id="36" name="Text Box 7"/>
          <p:cNvSpPr txBox="1">
            <a:spLocks noChangeArrowheads="1"/>
          </p:cNvSpPr>
          <p:nvPr/>
        </p:nvSpPr>
        <p:spPr bwMode="auto">
          <a:xfrm>
            <a:off x="1166400" y="6231086"/>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panose="02040503050406030204" pitchFamily="18" charset="0"/>
                <a:ea typeface="Palatino" charset="0"/>
                <a:cs typeface="Palatino" charset="0"/>
              </a:rPr>
              <a:t>To this question Contrastive Hierarchy Theory can contribute an old/new solution based on the notion of </a:t>
            </a:r>
            <a:r>
              <a:rPr lang="en-US" sz="3200" noProof="1">
                <a:solidFill>
                  <a:srgbClr val="C00000"/>
                </a:solidFill>
                <a:latin typeface="Cambria" panose="02040503050406030204" pitchFamily="18" charset="0"/>
                <a:ea typeface="Palatino" charset="0"/>
                <a:cs typeface="Palatino" charset="0"/>
              </a:rPr>
              <a:t>contrast shift</a:t>
            </a:r>
            <a:r>
              <a:rPr lang="en-US" sz="3200" noProof="1">
                <a:latin typeface="Cambria" panose="02040503050406030204" pitchFamily="18" charset="0"/>
                <a:ea typeface="Palatino" charset="0"/>
                <a:cs typeface="Palatino" charset="0"/>
              </a:rPr>
              <a:t>. </a:t>
            </a:r>
          </a:p>
        </p:txBody>
      </p:sp>
      <p:sp>
        <p:nvSpPr>
          <p:cNvPr id="8" name="Text Box 4"/>
          <p:cNvSpPr txBox="1">
            <a:spLocks noChangeArrowheads="1"/>
          </p:cNvSpPr>
          <p:nvPr/>
        </p:nvSpPr>
        <p:spPr bwMode="auto">
          <a:xfrm>
            <a:off x="1166399" y="2790808"/>
            <a:ext cx="14400000" cy="584775"/>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panose="02040503050406030204" pitchFamily="18" charset="0"/>
                <a:cs typeface="Palatino"/>
              </a:rPr>
              <a:t>I find this explanation to be quite compelling; but it raises another question:</a:t>
            </a:r>
            <a:endParaRPr lang="en-US" sz="3200" noProof="1">
              <a:latin typeface="Times New Roman" charset="0"/>
            </a:endParaRPr>
          </a:p>
        </p:txBody>
      </p:sp>
      <p:sp>
        <p:nvSpPr>
          <p:cNvPr id="6" name="Text Box 5">
            <a:extLst>
              <a:ext uri="{FF2B5EF4-FFF2-40B4-BE49-F238E27FC236}">
                <a16:creationId xmlns:a16="http://schemas.microsoft.com/office/drawing/2014/main" id="{A8FB4685-AA45-1A4A-B099-ABB0AB054E4A}"/>
              </a:ext>
            </a:extLst>
          </p:cNvPr>
          <p:cNvSpPr txBox="1">
            <a:spLocks noChangeArrowheads="1"/>
          </p:cNvSpPr>
          <p:nvPr/>
        </p:nvSpPr>
        <p:spPr bwMode="auto">
          <a:xfrm>
            <a:off x="1166400" y="1440000"/>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Phonologization paradox</a:t>
            </a:r>
          </a:p>
        </p:txBody>
      </p:sp>
      <p:sp>
        <p:nvSpPr>
          <p:cNvPr id="7" name="Slide Number Placeholder 8">
            <a:extLst>
              <a:ext uri="{FF2B5EF4-FFF2-40B4-BE49-F238E27FC236}">
                <a16:creationId xmlns:a16="http://schemas.microsoft.com/office/drawing/2014/main" id="{6D66215B-FA55-6C4C-8726-63530AE3E5D8}"/>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122</a:t>
            </a:fld>
            <a:endParaRPr lang="en-US" sz="1600" dirty="0"/>
          </a:p>
        </p:txBody>
      </p:sp>
    </p:spTree>
    <p:custDataLst>
      <p:tags r:id="rId1"/>
    </p:custDataLst>
    <p:extLst>
      <p:ext uri="{BB962C8B-B14F-4D97-AF65-F5344CB8AC3E}">
        <p14:creationId xmlns:p14="http://schemas.microsoft.com/office/powerpoint/2010/main" val="2810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9" name="Text Box 2"/>
          <p:cNvSpPr txBox="1">
            <a:spLocks noChangeArrowheads="1"/>
          </p:cNvSpPr>
          <p:nvPr/>
        </p:nvSpPr>
        <p:spPr bwMode="auto">
          <a:xfrm>
            <a:off x="1166400" y="2430532"/>
            <a:ext cx="9468000" cy="1077218"/>
          </a:xfrm>
          <a:prstGeom prst="rect">
            <a:avLst/>
          </a:prstGeom>
          <a:noFill/>
          <a:ln w="9525">
            <a:noFill/>
            <a:miter lim="800000"/>
            <a:headEnd/>
            <a:tailEnd/>
          </a:ln>
        </p:spPr>
        <p:txBody>
          <a:bodyPr>
            <a:prstTxWarp prst="textNoShape">
              <a:avLst/>
            </a:prstTxWarp>
            <a:spAutoFit/>
          </a:bodyPr>
          <a:lstStyle/>
          <a:p>
            <a:pPr algn="l">
              <a:spcBef>
                <a:spcPct val="50000"/>
              </a:spcBef>
              <a:buFont typeface="Times" charset="0"/>
              <a:buNone/>
            </a:pPr>
            <a:r>
              <a:rPr lang="en-US" sz="3200" i="1" dirty="0">
                <a:latin typeface="Cambria" panose="02040503050406030204" pitchFamily="18" charset="0"/>
                <a:ea typeface="Palatino" charset="0"/>
                <a:cs typeface="Palatino" charset="0"/>
              </a:rPr>
              <a:t>“Once a phonological change has taken place, the following questions must be asked: </a:t>
            </a:r>
            <a:endParaRPr sz="3200" i="1" noProof="1">
              <a:latin typeface="Cambria" panose="02040503050406030204" pitchFamily="18" charset="0"/>
              <a:ea typeface="Palatino" charset="0"/>
              <a:cs typeface="Palatino" charset="0"/>
            </a:endParaRPr>
          </a:p>
        </p:txBody>
      </p:sp>
      <p:sp>
        <p:nvSpPr>
          <p:cNvPr id="162821" name="Text Box 5"/>
          <p:cNvSpPr txBox="1">
            <a:spLocks noChangeArrowheads="1"/>
          </p:cNvSpPr>
          <p:nvPr/>
        </p:nvSpPr>
        <p:spPr bwMode="auto">
          <a:xfrm>
            <a:off x="1166400" y="1440000"/>
            <a:ext cx="7240445"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Contrast and phonological change</a:t>
            </a:r>
          </a:p>
        </p:txBody>
      </p:sp>
      <p:sp>
        <p:nvSpPr>
          <p:cNvPr id="162822" name="Text Box 4"/>
          <p:cNvSpPr txBox="1">
            <a:spLocks noChangeArrowheads="1"/>
          </p:cNvSpPr>
          <p:nvPr/>
        </p:nvSpPr>
        <p:spPr bwMode="auto">
          <a:xfrm>
            <a:off x="1166400" y="6951166"/>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Old, because in an article first published in 1931, Roman Jakobson proposed that diachronic phonology must look at contrast shifts (Jakobson 1962 [1931]). </a:t>
            </a:r>
          </a:p>
        </p:txBody>
      </p:sp>
      <p:sp>
        <p:nvSpPr>
          <p:cNvPr id="162824" name="Line 28"/>
          <p:cNvSpPr>
            <a:spLocks noChangeShapeType="1"/>
          </p:cNvSpPr>
          <p:nvPr/>
        </p:nvSpPr>
        <p:spPr bwMode="auto">
          <a:xfrm>
            <a:off x="1166399" y="22860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sp>
        <p:nvSpPr>
          <p:cNvPr id="9" name="Text Box 2"/>
          <p:cNvSpPr txBox="1">
            <a:spLocks noChangeArrowheads="1"/>
          </p:cNvSpPr>
          <p:nvPr/>
        </p:nvSpPr>
        <p:spPr bwMode="auto">
          <a:xfrm>
            <a:off x="1166400" y="3652282"/>
            <a:ext cx="9468000" cy="1077218"/>
          </a:xfrm>
          <a:prstGeom prst="rect">
            <a:avLst/>
          </a:prstGeom>
          <a:noFill/>
          <a:ln w="9525">
            <a:noFill/>
            <a:miter lim="800000"/>
            <a:headEnd/>
            <a:tailEnd/>
          </a:ln>
        </p:spPr>
        <p:txBody>
          <a:bodyPr>
            <a:prstTxWarp prst="textNoShape">
              <a:avLst/>
            </a:prstTxWarp>
            <a:spAutoFit/>
          </a:bodyPr>
          <a:lstStyle/>
          <a:p>
            <a:pPr algn="l">
              <a:spcBef>
                <a:spcPct val="50000"/>
              </a:spcBef>
              <a:buFont typeface="Times" charset="0"/>
              <a:buNone/>
            </a:pPr>
            <a:r>
              <a:rPr lang="en-US" sz="3200" i="1" dirty="0">
                <a:latin typeface="Cambria" panose="02040503050406030204" pitchFamily="18" charset="0"/>
                <a:ea typeface="Palatino" charset="0"/>
                <a:cs typeface="Palatino" charset="0"/>
              </a:rPr>
              <a:t>What exactly has been modified within the phonological system?</a:t>
            </a:r>
            <a:endParaRPr sz="3200" i="1" noProof="1">
              <a:latin typeface="Cambria" panose="02040503050406030204" pitchFamily="18" charset="0"/>
              <a:ea typeface="Palatino" charset="0"/>
              <a:cs typeface="Palatino" charset="0"/>
            </a:endParaRPr>
          </a:p>
        </p:txBody>
      </p:sp>
      <p:sp>
        <p:nvSpPr>
          <p:cNvPr id="10" name="Text Box 2"/>
          <p:cNvSpPr txBox="1">
            <a:spLocks noChangeArrowheads="1"/>
          </p:cNvSpPr>
          <p:nvPr/>
        </p:nvSpPr>
        <p:spPr bwMode="auto">
          <a:xfrm>
            <a:off x="1166400" y="4874032"/>
            <a:ext cx="9468000" cy="1569660"/>
          </a:xfrm>
          <a:prstGeom prst="rect">
            <a:avLst/>
          </a:prstGeom>
          <a:noFill/>
          <a:ln w="9525">
            <a:noFill/>
            <a:miter lim="800000"/>
            <a:headEnd/>
            <a:tailEnd/>
          </a:ln>
        </p:spPr>
        <p:txBody>
          <a:bodyPr>
            <a:prstTxWarp prst="textNoShape">
              <a:avLst/>
            </a:prstTxWarp>
            <a:spAutoFit/>
          </a:bodyPr>
          <a:lstStyle/>
          <a:p>
            <a:pPr algn="l">
              <a:spcBef>
                <a:spcPct val="50000"/>
              </a:spcBef>
              <a:buFont typeface="Times" charset="0"/>
              <a:buNone/>
            </a:pPr>
            <a:r>
              <a:rPr lang="en-US" sz="3200" i="1" dirty="0">
                <a:latin typeface="Cambria" panose="02040503050406030204" pitchFamily="18" charset="0"/>
                <a:ea typeface="Palatino" charset="0"/>
                <a:cs typeface="Palatino" charset="0"/>
              </a:rPr>
              <a:t>…has the structure of individual oppositions [contrasts] been transformed? Or in other words, has the place of a specific opposition been changed…?”</a:t>
            </a:r>
            <a:endParaRPr sz="3200" i="1" noProof="1">
              <a:latin typeface="Cambria" panose="02040503050406030204" pitchFamily="18" charset="0"/>
              <a:ea typeface="Palatino" charset="0"/>
              <a:cs typeface="Palatino" charset="0"/>
            </a:endParaRPr>
          </a:p>
        </p:txBody>
      </p:sp>
      <p:sp>
        <p:nvSpPr>
          <p:cNvPr id="162827" name="Line 28"/>
          <p:cNvSpPr>
            <a:spLocks noChangeShapeType="1"/>
          </p:cNvSpPr>
          <p:nvPr/>
        </p:nvSpPr>
        <p:spPr bwMode="auto">
          <a:xfrm>
            <a:off x="1166399" y="6588224"/>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pic>
        <p:nvPicPr>
          <p:cNvPr id="3" name="Picture 2" descr="A person looking at the camera&#10;&#10;Description automatically generated">
            <a:extLst>
              <a:ext uri="{FF2B5EF4-FFF2-40B4-BE49-F238E27FC236}">
                <a16:creationId xmlns:a16="http://schemas.microsoft.com/office/drawing/2014/main" id="{7A278AB3-5C30-EF4C-9BD2-D87BD80E1D93}"/>
              </a:ext>
            </a:extLst>
          </p:cNvPr>
          <p:cNvPicPr>
            <a:picLocks noChangeAspect="1"/>
          </p:cNvPicPr>
          <p:nvPr/>
        </p:nvPicPr>
        <p:blipFill>
          <a:blip r:embed="rId4"/>
          <a:stretch>
            <a:fillRect/>
          </a:stretch>
        </p:blipFill>
        <p:spPr>
          <a:xfrm>
            <a:off x="10889059" y="2555776"/>
            <a:ext cx="3000375" cy="3780000"/>
          </a:xfrm>
          <a:prstGeom prst="rect">
            <a:avLst/>
          </a:prstGeom>
        </p:spPr>
      </p:pic>
      <p:sp>
        <p:nvSpPr>
          <p:cNvPr id="11" name="Slide Number Placeholder 8">
            <a:extLst>
              <a:ext uri="{FF2B5EF4-FFF2-40B4-BE49-F238E27FC236}">
                <a16:creationId xmlns:a16="http://schemas.microsoft.com/office/drawing/2014/main" id="{D5BD7FA0-413C-4448-8CDE-7A5BA02CDA5C}"/>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123</a:t>
            </a:fld>
            <a:endParaRPr lang="en-US" sz="1600" dirty="0"/>
          </a:p>
        </p:txBody>
      </p:sp>
    </p:spTree>
    <p:custDataLst>
      <p:tags r:id="rId1"/>
    </p:custDataLst>
    <p:extLst>
      <p:ext uri="{BB962C8B-B14F-4D97-AF65-F5344CB8AC3E}">
        <p14:creationId xmlns:p14="http://schemas.microsoft.com/office/powerpoint/2010/main" val="409325173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2819"/>
                                        </p:tgtEl>
                                        <p:attrNameLst>
                                          <p:attrName>style.visibility</p:attrName>
                                        </p:attrNameLst>
                                      </p:cBhvr>
                                      <p:to>
                                        <p:strVal val="visible"/>
                                      </p:to>
                                    </p:set>
                                    <p:animEffect transition="in" filter="wipe(up)">
                                      <p:cBhvr>
                                        <p:cTn id="7" dur="1000"/>
                                        <p:tgtEl>
                                          <p:spTgt spid="162819"/>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P spid="9" grpId="0"/>
      <p:bldP spid="10" grpId="0"/>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Box 5">
            <a:extLst>
              <a:ext uri="{FF2B5EF4-FFF2-40B4-BE49-F238E27FC236}">
                <a16:creationId xmlns:a16="http://schemas.microsoft.com/office/drawing/2014/main" id="{BF698E04-2F33-4E4C-9596-8F678A2D959C}"/>
              </a:ext>
            </a:extLst>
          </p:cNvPr>
          <p:cNvSpPr txBox="1">
            <a:spLocks noChangeArrowheads="1"/>
          </p:cNvSpPr>
          <p:nvPr/>
        </p:nvSpPr>
        <p:spPr bwMode="auto">
          <a:xfrm>
            <a:off x="1166400" y="1440000"/>
            <a:ext cx="8105775"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Salience and contrast shift</a:t>
            </a:r>
            <a:endParaRPr lang="en-US" sz="4000" i="1" dirty="0">
              <a:solidFill>
                <a:srgbClr val="C00000"/>
              </a:solidFill>
              <a:latin typeface="Calibri" panose="020F0502020204030204" pitchFamily="34" charset="0"/>
              <a:ea typeface="Times New Roman"/>
              <a:cs typeface="Calibri" panose="020F0502020204030204" pitchFamily="34" charset="0"/>
            </a:endParaRPr>
          </a:p>
        </p:txBody>
      </p:sp>
      <p:sp>
        <p:nvSpPr>
          <p:cNvPr id="19" name="Text Box 4">
            <a:extLst>
              <a:ext uri="{FF2B5EF4-FFF2-40B4-BE49-F238E27FC236}">
                <a16:creationId xmlns:a16="http://schemas.microsoft.com/office/drawing/2014/main" id="{87266962-9F2B-3F41-AA8F-088EFF9B3B71}"/>
              </a:ext>
            </a:extLst>
          </p:cNvPr>
          <p:cNvSpPr txBox="1">
            <a:spLocks noChangeArrowheads="1"/>
          </p:cNvSpPr>
          <p:nvPr/>
        </p:nvSpPr>
        <p:spPr bwMode="auto">
          <a:xfrm>
            <a:off x="1166400" y="2301414"/>
            <a:ext cx="13464000" cy="1077218"/>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But also new, because that program was never carried out; CHT gives us a well-defined way to look at contrast shifts.</a:t>
            </a:r>
            <a:endParaRPr sz="3200" noProof="1">
              <a:latin typeface="Cambria" panose="02040503050406030204" pitchFamily="18" charset="0"/>
              <a:ea typeface="Palatino" charset="0"/>
              <a:cs typeface="Palatino" charset="0"/>
            </a:endParaRPr>
          </a:p>
        </p:txBody>
      </p:sp>
      <p:sp>
        <p:nvSpPr>
          <p:cNvPr id="21" name="Text Box 7">
            <a:extLst>
              <a:ext uri="{FF2B5EF4-FFF2-40B4-BE49-F238E27FC236}">
                <a16:creationId xmlns:a16="http://schemas.microsoft.com/office/drawing/2014/main" id="{9DB797F1-A844-9442-86B9-F741F27E7CD6}"/>
              </a:ext>
            </a:extLst>
          </p:cNvPr>
          <p:cNvSpPr txBox="1">
            <a:spLocks noChangeArrowheads="1"/>
          </p:cNvSpPr>
          <p:nvPr/>
        </p:nvSpPr>
        <p:spPr bwMode="auto">
          <a:xfrm>
            <a:off x="1166400" y="3532160"/>
            <a:ext cx="1458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Let us revisit the stage when </a:t>
            </a:r>
            <a:r>
              <a:rPr lang="en-US" sz="3200" i="1" dirty="0" err="1">
                <a:latin typeface="Cambria" panose="02040503050406030204" pitchFamily="18" charset="0"/>
                <a:ea typeface="Palatino" charset="0"/>
                <a:cs typeface="Palatino" charset="0"/>
              </a:rPr>
              <a:t>i</a:t>
            </a:r>
            <a:r>
              <a:rPr lang="en-US" sz="3200" dirty="0">
                <a:latin typeface="Cambria" panose="02040503050406030204" pitchFamily="18" charset="0"/>
                <a:ea typeface="Palatino" charset="0"/>
                <a:cs typeface="Palatino" charset="0"/>
              </a:rPr>
              <a:t>-umlaut was still a post-enhancement rule.</a:t>
            </a:r>
            <a:endParaRPr lang="en-US" sz="3200" noProof="1">
              <a:latin typeface="Cambria" panose="02040503050406030204" pitchFamily="18" charset="0"/>
              <a:ea typeface="Palatino" charset="0"/>
              <a:cs typeface="Palatino" charset="0"/>
            </a:endParaRPr>
          </a:p>
        </p:txBody>
      </p:sp>
      <p:sp>
        <p:nvSpPr>
          <p:cNvPr id="24" name="Text Box 7">
            <a:extLst>
              <a:ext uri="{FF2B5EF4-FFF2-40B4-BE49-F238E27FC236}">
                <a16:creationId xmlns:a16="http://schemas.microsoft.com/office/drawing/2014/main" id="{E8499AAF-1A75-284E-B255-2FB2D2C5BC7E}"/>
              </a:ext>
            </a:extLst>
          </p:cNvPr>
          <p:cNvSpPr txBox="1">
            <a:spLocks noChangeArrowheads="1"/>
          </p:cNvSpPr>
          <p:nvPr/>
        </p:nvSpPr>
        <p:spPr bwMode="auto">
          <a:xfrm>
            <a:off x="1166400" y="4270463"/>
            <a:ext cx="14868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Adapting </a:t>
            </a:r>
            <a:r>
              <a:rPr lang="en-US" sz="3200" dirty="0" err="1">
                <a:latin typeface="Cambria" panose="02040503050406030204" pitchFamily="18" charset="0"/>
                <a:ea typeface="Palatino" charset="0"/>
                <a:cs typeface="Palatino" charset="0"/>
              </a:rPr>
              <a:t>Kiparsky’s</a:t>
            </a:r>
            <a:r>
              <a:rPr lang="en-US" sz="3200" dirty="0">
                <a:latin typeface="Cambria" panose="02040503050406030204" pitchFamily="18" charset="0"/>
                <a:ea typeface="Palatino" charset="0"/>
                <a:cs typeface="Palatino" charset="0"/>
              </a:rPr>
              <a:t> idea, I propose that the perceptual salience of the front rounded allophones caused learners to hypothesize that </a:t>
            </a:r>
            <a:r>
              <a:rPr lang="en-US" sz="3200" dirty="0">
                <a:solidFill>
                  <a:srgbClr val="008000"/>
                </a:solidFill>
                <a:latin typeface="Cambria" panose="02040503050406030204" pitchFamily="18" charset="0"/>
                <a:ea typeface="Palatino" charset="0"/>
                <a:cs typeface="Palatino" charset="0"/>
              </a:rPr>
              <a:t>{round}</a:t>
            </a:r>
            <a:r>
              <a:rPr lang="en-US" sz="3200" dirty="0">
                <a:latin typeface="Cambria" panose="02040503050406030204" pitchFamily="18" charset="0"/>
                <a:ea typeface="Palatino" charset="0"/>
                <a:cs typeface="Palatino" charset="0"/>
              </a:rPr>
              <a:t> is a contrastive feature.</a:t>
            </a:r>
            <a:endParaRPr lang="en-US" sz="3200" noProof="1">
              <a:latin typeface="Cambria" panose="02040503050406030204" pitchFamily="18" charset="0"/>
              <a:ea typeface="Palatino" charset="0"/>
              <a:cs typeface="Palatino" charset="0"/>
            </a:endParaRPr>
          </a:p>
        </p:txBody>
      </p:sp>
      <p:sp>
        <p:nvSpPr>
          <p:cNvPr id="16" name="Rectangle 15">
            <a:extLst>
              <a:ext uri="{FF2B5EF4-FFF2-40B4-BE49-F238E27FC236}">
                <a16:creationId xmlns:a16="http://schemas.microsoft.com/office/drawing/2014/main" id="{6C63343E-726A-CD47-847A-229EFE199075}"/>
              </a:ext>
            </a:extLst>
          </p:cNvPr>
          <p:cNvSpPr/>
          <p:nvPr/>
        </p:nvSpPr>
        <p:spPr bwMode="auto">
          <a:xfrm>
            <a:off x="1166400" y="5501208"/>
            <a:ext cx="12600000" cy="2743200"/>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17" name="Text Box 11">
            <a:extLst>
              <a:ext uri="{FF2B5EF4-FFF2-40B4-BE49-F238E27FC236}">
                <a16:creationId xmlns:a16="http://schemas.microsoft.com/office/drawing/2014/main" id="{721C0B4A-F59B-B747-9602-748CB1E990ED}"/>
              </a:ext>
            </a:extLst>
          </p:cNvPr>
          <p:cNvSpPr txBox="1">
            <a:spLocks noChangeArrowheads="1"/>
          </p:cNvSpPr>
          <p:nvPr/>
        </p:nvSpPr>
        <p:spPr bwMode="auto">
          <a:xfrm>
            <a:off x="1341077" y="5562602"/>
            <a:ext cx="5131533"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    *u            b            i            l</a:t>
            </a:r>
          </a:p>
        </p:txBody>
      </p:sp>
      <p:sp>
        <p:nvSpPr>
          <p:cNvPr id="27" name="Rectangle 26">
            <a:extLst>
              <a:ext uri="{FF2B5EF4-FFF2-40B4-BE49-F238E27FC236}">
                <a16:creationId xmlns:a16="http://schemas.microsoft.com/office/drawing/2014/main" id="{7706EF39-41F3-DD46-836F-DB1FD979F194}"/>
              </a:ext>
            </a:extLst>
          </p:cNvPr>
          <p:cNvSpPr/>
          <p:nvPr/>
        </p:nvSpPr>
        <p:spPr>
          <a:xfrm>
            <a:off x="1316594" y="6096001"/>
            <a:ext cx="1794466" cy="2062103"/>
          </a:xfrm>
          <a:prstGeom prst="rect">
            <a:avLst/>
          </a:prstGeom>
        </p:spPr>
        <p:txBody>
          <a:bodyPr wrap="none">
            <a:spAutoFit/>
          </a:bodyPr>
          <a:lstStyle/>
          <a:p>
            <a:pPr algn="l"/>
            <a:r>
              <a:rPr lang="en-US" sz="3200" dirty="0">
                <a:solidFill>
                  <a:srgbClr val="000090"/>
                </a:solidFill>
                <a:latin typeface="Cambria"/>
                <a:cs typeface="Cambria"/>
              </a:rPr>
              <a:t>[–low]</a:t>
            </a:r>
          </a:p>
          <a:p>
            <a:pPr algn="l"/>
            <a:r>
              <a:rPr lang="en-US" sz="3200" dirty="0">
                <a:solidFill>
                  <a:srgbClr val="000090"/>
                </a:solidFill>
                <a:latin typeface="Cambria"/>
                <a:cs typeface="Cambria"/>
              </a:rPr>
              <a:t>[</a:t>
            </a:r>
            <a:r>
              <a:rPr lang="en-US" sz="3200" dirty="0">
                <a:solidFill>
                  <a:srgbClr val="C00000"/>
                </a:solidFill>
                <a:latin typeface="Cambria"/>
                <a:cs typeface="Cambria"/>
              </a:rPr>
              <a:t>–front]</a:t>
            </a:r>
          </a:p>
          <a:p>
            <a:pPr algn="l"/>
            <a:r>
              <a:rPr lang="en-US" sz="3200" dirty="0">
                <a:solidFill>
                  <a:srgbClr val="000090"/>
                </a:solidFill>
                <a:latin typeface="Cambria"/>
                <a:cs typeface="Cambria"/>
              </a:rPr>
              <a:t>[+high]</a:t>
            </a:r>
          </a:p>
          <a:p>
            <a:pPr algn="l"/>
            <a:r>
              <a:rPr lang="en-US" sz="3200" dirty="0">
                <a:solidFill>
                  <a:srgbClr val="008000"/>
                </a:solidFill>
                <a:latin typeface="Cambria"/>
                <a:cs typeface="Cambria"/>
              </a:rPr>
              <a:t>{+round}</a:t>
            </a:r>
            <a:endParaRPr lang="en-US" sz="3200" dirty="0">
              <a:solidFill>
                <a:srgbClr val="0000FF"/>
              </a:solidFill>
              <a:latin typeface="Cambria"/>
              <a:cs typeface="Cambria"/>
            </a:endParaRPr>
          </a:p>
        </p:txBody>
      </p:sp>
      <p:sp>
        <p:nvSpPr>
          <p:cNvPr id="29" name="Rectangle 28">
            <a:extLst>
              <a:ext uri="{FF2B5EF4-FFF2-40B4-BE49-F238E27FC236}">
                <a16:creationId xmlns:a16="http://schemas.microsoft.com/office/drawing/2014/main" id="{E06CC883-987A-904F-B195-8C29F7E1A195}"/>
              </a:ext>
            </a:extLst>
          </p:cNvPr>
          <p:cNvSpPr/>
          <p:nvPr/>
        </p:nvSpPr>
        <p:spPr>
          <a:xfrm>
            <a:off x="4052899" y="6096001"/>
            <a:ext cx="1771639" cy="2062103"/>
          </a:xfrm>
          <a:prstGeom prst="rect">
            <a:avLst/>
          </a:prstGeom>
        </p:spPr>
        <p:txBody>
          <a:bodyPr wrap="none">
            <a:spAutoFit/>
          </a:bodyPr>
          <a:lstStyle/>
          <a:p>
            <a:pPr algn="l"/>
            <a:r>
              <a:rPr lang="en-US" sz="3200" dirty="0">
                <a:solidFill>
                  <a:srgbClr val="000090"/>
                </a:solidFill>
                <a:latin typeface="Cambria"/>
                <a:cs typeface="Cambria"/>
              </a:rPr>
              <a:t>[–low]</a:t>
            </a:r>
          </a:p>
          <a:p>
            <a:pPr algn="l"/>
            <a:r>
              <a:rPr lang="en-US" sz="3200" dirty="0">
                <a:solidFill>
                  <a:srgbClr val="C00000"/>
                </a:solidFill>
                <a:latin typeface="Cambria"/>
                <a:cs typeface="Cambria"/>
              </a:rPr>
              <a:t>[+front]</a:t>
            </a:r>
          </a:p>
          <a:p>
            <a:pPr algn="l"/>
            <a:r>
              <a:rPr lang="en-US" sz="3200" dirty="0">
                <a:solidFill>
                  <a:srgbClr val="000090"/>
                </a:solidFill>
                <a:latin typeface="Cambria"/>
                <a:cs typeface="Cambria"/>
              </a:rPr>
              <a:t>[+high]</a:t>
            </a:r>
          </a:p>
          <a:p>
            <a:pPr algn="l"/>
            <a:r>
              <a:rPr lang="en-US" sz="3200" dirty="0">
                <a:solidFill>
                  <a:srgbClr val="008000"/>
                </a:solidFill>
                <a:latin typeface="Cambria"/>
                <a:cs typeface="Cambria"/>
              </a:rPr>
              <a:t>{–round}</a:t>
            </a:r>
            <a:endParaRPr lang="en-US" sz="3200" dirty="0">
              <a:solidFill>
                <a:srgbClr val="000090"/>
              </a:solidFill>
              <a:latin typeface="Cambria"/>
              <a:cs typeface="Cambria"/>
            </a:endParaRPr>
          </a:p>
        </p:txBody>
      </p:sp>
      <p:sp>
        <p:nvSpPr>
          <p:cNvPr id="30" name="Text Box 11">
            <a:extLst>
              <a:ext uri="{FF2B5EF4-FFF2-40B4-BE49-F238E27FC236}">
                <a16:creationId xmlns:a16="http://schemas.microsoft.com/office/drawing/2014/main" id="{677BB314-A527-A94A-B949-554CF24085B3}"/>
              </a:ext>
            </a:extLst>
          </p:cNvPr>
          <p:cNvSpPr txBox="1">
            <a:spLocks noChangeArrowheads="1"/>
          </p:cNvSpPr>
          <p:nvPr/>
        </p:nvSpPr>
        <p:spPr bwMode="auto">
          <a:xfrm>
            <a:off x="7984778" y="5562602"/>
            <a:ext cx="5131533"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    *</a:t>
            </a:r>
            <a:r>
              <a:rPr lang="en-US" sz="3200" noProof="1">
                <a:solidFill>
                  <a:srgbClr val="C00000"/>
                </a:solidFill>
                <a:latin typeface="Times New Roman" panose="02020603050405020304" pitchFamily="18" charset="0"/>
                <a:ea typeface="Doulos SIL" charset="-52"/>
                <a:cs typeface="Times New Roman" panose="02020603050405020304" pitchFamily="18" charset="0"/>
              </a:rPr>
              <a:t>y</a:t>
            </a:r>
            <a:r>
              <a:rPr lang="en-US" sz="3200" noProof="1">
                <a:solidFill>
                  <a:srgbClr val="000090"/>
                </a:solidFill>
                <a:latin typeface="Times New Roman" panose="02020603050405020304" pitchFamily="18" charset="0"/>
                <a:ea typeface="Doulos SIL" charset="-52"/>
                <a:cs typeface="Times New Roman" panose="02020603050405020304" pitchFamily="18" charset="0"/>
              </a:rPr>
              <a:t>            b            i            l</a:t>
            </a:r>
          </a:p>
        </p:txBody>
      </p:sp>
      <p:cxnSp>
        <p:nvCxnSpPr>
          <p:cNvPr id="31" name="Straight Arrow Connector 30">
            <a:extLst>
              <a:ext uri="{FF2B5EF4-FFF2-40B4-BE49-F238E27FC236}">
                <a16:creationId xmlns:a16="http://schemas.microsoft.com/office/drawing/2014/main" id="{033A3CCE-4D8C-F244-96D3-410D5D8DB6E5}"/>
              </a:ext>
            </a:extLst>
          </p:cNvPr>
          <p:cNvCxnSpPr/>
          <p:nvPr/>
        </p:nvCxnSpPr>
        <p:spPr bwMode="auto">
          <a:xfrm>
            <a:off x="6904738" y="5868144"/>
            <a:ext cx="720000" cy="0"/>
          </a:xfrm>
          <a:prstGeom prst="straightConnector1">
            <a:avLst/>
          </a:prstGeom>
          <a:solidFill>
            <a:schemeClr val="accent1"/>
          </a:solidFill>
          <a:ln w="25400" cap="flat" cmpd="sng" algn="ctr">
            <a:solidFill>
              <a:srgbClr val="FF0000"/>
            </a:solidFill>
            <a:prstDash val="solid"/>
            <a:round/>
            <a:headEnd type="none" w="med" len="med"/>
            <a:tailEnd type="arrow" w="med" len="med"/>
          </a:ln>
          <a:effectLst/>
        </p:spPr>
      </p:cxnSp>
      <p:sp>
        <p:nvSpPr>
          <p:cNvPr id="32" name="Rectangle 31">
            <a:extLst>
              <a:ext uri="{FF2B5EF4-FFF2-40B4-BE49-F238E27FC236}">
                <a16:creationId xmlns:a16="http://schemas.microsoft.com/office/drawing/2014/main" id="{98644235-3FD1-0041-B995-BEA5F12549D3}"/>
              </a:ext>
            </a:extLst>
          </p:cNvPr>
          <p:cNvSpPr/>
          <p:nvPr/>
        </p:nvSpPr>
        <p:spPr>
          <a:xfrm>
            <a:off x="7984778" y="6096001"/>
            <a:ext cx="1884234" cy="2062103"/>
          </a:xfrm>
          <a:prstGeom prst="rect">
            <a:avLst/>
          </a:prstGeom>
        </p:spPr>
        <p:txBody>
          <a:bodyPr wrap="none">
            <a:spAutoFit/>
          </a:bodyPr>
          <a:lstStyle/>
          <a:p>
            <a:pPr algn="l"/>
            <a:r>
              <a:rPr lang="en-US" sz="3200" dirty="0">
                <a:solidFill>
                  <a:srgbClr val="000090"/>
                </a:solidFill>
                <a:latin typeface="Cambria"/>
                <a:cs typeface="Cambria"/>
              </a:rPr>
              <a:t>[–low]</a:t>
            </a:r>
          </a:p>
          <a:p>
            <a:pPr algn="l"/>
            <a:r>
              <a:rPr lang="en-US" sz="3200" dirty="0">
                <a:solidFill>
                  <a:srgbClr val="C00000"/>
                </a:solidFill>
                <a:latin typeface="Cambria"/>
                <a:cs typeface="Cambria"/>
              </a:rPr>
              <a:t>[+front]</a:t>
            </a:r>
          </a:p>
          <a:p>
            <a:pPr algn="l"/>
            <a:r>
              <a:rPr lang="en-US" sz="3200" dirty="0">
                <a:solidFill>
                  <a:srgbClr val="000090"/>
                </a:solidFill>
                <a:latin typeface="Cambria"/>
                <a:cs typeface="Cambria"/>
              </a:rPr>
              <a:t>[+high]</a:t>
            </a:r>
          </a:p>
          <a:p>
            <a:pPr algn="l"/>
            <a:r>
              <a:rPr lang="en-US" sz="3200" dirty="0">
                <a:solidFill>
                  <a:srgbClr val="008000"/>
                </a:solidFill>
                <a:latin typeface="Cambria"/>
                <a:cs typeface="Cambria"/>
              </a:rPr>
              <a:t>{+round} </a:t>
            </a:r>
          </a:p>
        </p:txBody>
      </p:sp>
      <p:sp>
        <p:nvSpPr>
          <p:cNvPr id="33" name="Rectangle 32">
            <a:extLst>
              <a:ext uri="{FF2B5EF4-FFF2-40B4-BE49-F238E27FC236}">
                <a16:creationId xmlns:a16="http://schemas.microsoft.com/office/drawing/2014/main" id="{89E272E9-247A-0B4C-B694-9E734AD4A647}"/>
              </a:ext>
            </a:extLst>
          </p:cNvPr>
          <p:cNvSpPr/>
          <p:nvPr/>
        </p:nvSpPr>
        <p:spPr>
          <a:xfrm>
            <a:off x="10749258" y="6096001"/>
            <a:ext cx="1772024" cy="2062103"/>
          </a:xfrm>
          <a:prstGeom prst="rect">
            <a:avLst/>
          </a:prstGeom>
        </p:spPr>
        <p:txBody>
          <a:bodyPr wrap="none">
            <a:spAutoFit/>
          </a:bodyPr>
          <a:lstStyle/>
          <a:p>
            <a:pPr algn="l"/>
            <a:r>
              <a:rPr lang="en-US" sz="3200" dirty="0">
                <a:solidFill>
                  <a:srgbClr val="000090"/>
                </a:solidFill>
                <a:latin typeface="Cambria"/>
                <a:cs typeface="Cambria"/>
              </a:rPr>
              <a:t>[–low]</a:t>
            </a:r>
          </a:p>
          <a:p>
            <a:pPr algn="l"/>
            <a:r>
              <a:rPr lang="en-US" sz="3200" dirty="0">
                <a:solidFill>
                  <a:srgbClr val="C00000"/>
                </a:solidFill>
                <a:latin typeface="Cambria"/>
                <a:cs typeface="Cambria"/>
              </a:rPr>
              <a:t>[+front]</a:t>
            </a:r>
          </a:p>
          <a:p>
            <a:pPr algn="l"/>
            <a:r>
              <a:rPr lang="en-US" sz="3200" dirty="0">
                <a:solidFill>
                  <a:srgbClr val="000090"/>
                </a:solidFill>
                <a:latin typeface="Cambria"/>
                <a:cs typeface="Cambria"/>
              </a:rPr>
              <a:t>[+high]</a:t>
            </a:r>
          </a:p>
          <a:p>
            <a:pPr algn="l"/>
            <a:r>
              <a:rPr lang="en-US" sz="3200" dirty="0">
                <a:solidFill>
                  <a:srgbClr val="008000"/>
                </a:solidFill>
                <a:latin typeface="Cambria"/>
                <a:cs typeface="Cambria"/>
              </a:rPr>
              <a:t>{–round}</a:t>
            </a:r>
          </a:p>
        </p:txBody>
      </p:sp>
      <p:sp>
        <p:nvSpPr>
          <p:cNvPr id="34" name="Rounded Rectangle 33">
            <a:extLst>
              <a:ext uri="{FF2B5EF4-FFF2-40B4-BE49-F238E27FC236}">
                <a16:creationId xmlns:a16="http://schemas.microsoft.com/office/drawing/2014/main" id="{C4AF477B-EB38-CF46-AFD0-EB2D860D6A67}"/>
              </a:ext>
            </a:extLst>
          </p:cNvPr>
          <p:cNvSpPr/>
          <p:nvPr/>
        </p:nvSpPr>
        <p:spPr bwMode="auto">
          <a:xfrm>
            <a:off x="1216026" y="7668400"/>
            <a:ext cx="11520000" cy="504000"/>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35" name="Slide Number Placeholder 8">
            <a:extLst>
              <a:ext uri="{FF2B5EF4-FFF2-40B4-BE49-F238E27FC236}">
                <a16:creationId xmlns:a16="http://schemas.microsoft.com/office/drawing/2014/main" id="{89CAEAB1-C558-2C44-A660-FBA1D990020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124</a:t>
            </a:fld>
            <a:endParaRPr lang="en-US" sz="1600" dirty="0"/>
          </a:p>
        </p:txBody>
      </p:sp>
    </p:spTree>
    <p:custDataLst>
      <p:tags r:id="rId1"/>
    </p:custDataLst>
    <p:extLst>
      <p:ext uri="{BB962C8B-B14F-4D97-AF65-F5344CB8AC3E}">
        <p14:creationId xmlns:p14="http://schemas.microsoft.com/office/powerpoint/2010/main" val="3400263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3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bwMode="auto">
          <a:xfrm>
            <a:off x="1166400" y="6199584"/>
            <a:ext cx="9576000" cy="1828800"/>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25604" name="Text Box 4"/>
          <p:cNvSpPr txBox="1">
            <a:spLocks noChangeArrowheads="1"/>
          </p:cNvSpPr>
          <p:nvPr/>
        </p:nvSpPr>
        <p:spPr bwMode="auto">
          <a:xfrm>
            <a:off x="1166400" y="2722229"/>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It was not part of the earlier West Germanic feature hierarchy.</a:t>
            </a:r>
            <a:endParaRPr sz="3200" noProof="1">
              <a:latin typeface="Cambria"/>
              <a:ea typeface="Cambria"/>
              <a:cs typeface="Cambria"/>
            </a:endParaRPr>
          </a:p>
        </p:txBody>
      </p:sp>
      <p:sp>
        <p:nvSpPr>
          <p:cNvPr id="25605" name="Text Box 5"/>
          <p:cNvSpPr txBox="1">
            <a:spLocks noChangeArrowheads="1"/>
          </p:cNvSpPr>
          <p:nvPr/>
        </p:nvSpPr>
        <p:spPr bwMode="auto">
          <a:xfrm>
            <a:off x="1166400" y="1440000"/>
            <a:ext cx="8686800" cy="707886"/>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Contrast shift in West Germanic</a:t>
            </a:r>
          </a:p>
        </p:txBody>
      </p:sp>
      <p:sp>
        <p:nvSpPr>
          <p:cNvPr id="22" name="Rectangle 21"/>
          <p:cNvSpPr/>
          <p:nvPr/>
        </p:nvSpPr>
        <p:spPr>
          <a:xfrm>
            <a:off x="1504058" y="7310737"/>
            <a:ext cx="2982931" cy="584775"/>
          </a:xfrm>
          <a:prstGeom prst="rect">
            <a:avLst/>
          </a:prstGeom>
        </p:spPr>
        <p:txBody>
          <a:bodyPr wrap="none">
            <a:spAutoFit/>
          </a:bodyPr>
          <a:lstStyle/>
          <a:p>
            <a:r>
              <a:rPr lang="en-US" sz="3200" dirty="0">
                <a:solidFill>
                  <a:srgbClr val="C00000"/>
                </a:solidFill>
                <a:latin typeface="Cambria"/>
                <a:cs typeface="Cambria"/>
              </a:rPr>
              <a:t>Later hierarchy:</a:t>
            </a:r>
          </a:p>
        </p:txBody>
      </p:sp>
      <p:sp>
        <p:nvSpPr>
          <p:cNvPr id="23" name="Rectangle 22"/>
          <p:cNvSpPr/>
          <p:nvPr/>
        </p:nvSpPr>
        <p:spPr>
          <a:xfrm>
            <a:off x="5555622" y="6320137"/>
            <a:ext cx="4601324" cy="584775"/>
          </a:xfrm>
          <a:prstGeom prst="rect">
            <a:avLst/>
          </a:prstGeom>
        </p:spPr>
        <p:txBody>
          <a:bodyPr wrap="none">
            <a:spAutoFit/>
          </a:bodyPr>
          <a:lstStyle/>
          <a:p>
            <a:pPr algn="l">
              <a:spcAft>
                <a:spcPts val="1200"/>
              </a:spcAft>
            </a:pPr>
            <a:r>
              <a:rPr lang="en-US" sz="3200" dirty="0">
                <a:solidFill>
                  <a:srgbClr val="C00000"/>
                </a:solidFill>
                <a:latin typeface="Cambria"/>
                <a:cs typeface="Cambria"/>
              </a:rPr>
              <a:t>[low]   &gt;  [front]  &gt;  [high]</a:t>
            </a:r>
          </a:p>
        </p:txBody>
      </p:sp>
      <p:sp>
        <p:nvSpPr>
          <p:cNvPr id="26" name="Rectangle 25"/>
          <p:cNvSpPr/>
          <p:nvPr/>
        </p:nvSpPr>
        <p:spPr>
          <a:xfrm>
            <a:off x="1504058" y="6320137"/>
            <a:ext cx="3346814" cy="584775"/>
          </a:xfrm>
          <a:prstGeom prst="rect">
            <a:avLst/>
          </a:prstGeom>
        </p:spPr>
        <p:txBody>
          <a:bodyPr wrap="none">
            <a:spAutoFit/>
          </a:bodyPr>
          <a:lstStyle/>
          <a:p>
            <a:r>
              <a:rPr lang="en-US" sz="3200" dirty="0">
                <a:solidFill>
                  <a:srgbClr val="C00000"/>
                </a:solidFill>
                <a:latin typeface="Cambria"/>
                <a:cs typeface="Cambria"/>
              </a:rPr>
              <a:t>Earlier hierarchy: </a:t>
            </a:r>
          </a:p>
        </p:txBody>
      </p:sp>
      <p:sp>
        <p:nvSpPr>
          <p:cNvPr id="28" name="Rectangle 27"/>
          <p:cNvSpPr/>
          <p:nvPr/>
        </p:nvSpPr>
        <p:spPr>
          <a:xfrm>
            <a:off x="5555622" y="7310737"/>
            <a:ext cx="4751172" cy="584775"/>
          </a:xfrm>
          <a:prstGeom prst="rect">
            <a:avLst/>
          </a:prstGeom>
        </p:spPr>
        <p:txBody>
          <a:bodyPr wrap="none">
            <a:spAutoFit/>
          </a:bodyPr>
          <a:lstStyle/>
          <a:p>
            <a:pPr algn="l">
              <a:spcAft>
                <a:spcPts val="1200"/>
              </a:spcAft>
            </a:pPr>
            <a:r>
              <a:rPr lang="en-US" sz="3200" dirty="0">
                <a:solidFill>
                  <a:srgbClr val="C00000"/>
                </a:solidFill>
                <a:latin typeface="Cambria"/>
                <a:cs typeface="Cambria"/>
              </a:rPr>
              <a:t>[front] &gt; [round] &gt;  [high] </a:t>
            </a:r>
          </a:p>
        </p:txBody>
      </p:sp>
      <p:sp>
        <p:nvSpPr>
          <p:cNvPr id="54" name="Text Box 7"/>
          <p:cNvSpPr txBox="1">
            <a:spLocks noChangeArrowheads="1"/>
          </p:cNvSpPr>
          <p:nvPr/>
        </p:nvSpPr>
        <p:spPr bwMode="auto">
          <a:xfrm>
            <a:off x="1166400" y="5040465"/>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One such hierarchy is shown below.</a:t>
            </a:r>
            <a:endParaRPr lang="en-US" sz="3200" noProof="1">
              <a:latin typeface="Cambria"/>
              <a:ea typeface="Cambria"/>
              <a:cs typeface="Cambria"/>
            </a:endParaRPr>
          </a:p>
        </p:txBody>
      </p:sp>
      <p:sp>
        <p:nvSpPr>
          <p:cNvPr id="11" name="Text Box 7">
            <a:extLst>
              <a:ext uri="{FF2B5EF4-FFF2-40B4-BE49-F238E27FC236}">
                <a16:creationId xmlns:a16="http://schemas.microsoft.com/office/drawing/2014/main" id="{289351A2-5E84-EA4B-A42A-D195E7F58E22}"/>
              </a:ext>
            </a:extLst>
          </p:cNvPr>
          <p:cNvSpPr txBox="1">
            <a:spLocks noChangeArrowheads="1"/>
          </p:cNvSpPr>
          <p:nvPr/>
        </p:nvSpPr>
        <p:spPr bwMode="auto">
          <a:xfrm>
            <a:off x="1166400" y="3881347"/>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But we can construct another contrastive hierarchy that includes </a:t>
            </a:r>
            <a:r>
              <a:rPr lang="en-US" sz="3200" dirty="0">
                <a:solidFill>
                  <a:srgbClr val="C00000"/>
                </a:solidFill>
                <a:latin typeface="Cambria"/>
                <a:ea typeface="Cambria"/>
                <a:cs typeface="Cambria"/>
              </a:rPr>
              <a:t>[round]</a:t>
            </a:r>
            <a:r>
              <a:rPr lang="en-US" sz="3200" dirty="0">
                <a:latin typeface="Cambria"/>
                <a:ea typeface="Cambria"/>
                <a:cs typeface="Cambria"/>
              </a:rPr>
              <a:t>.</a:t>
            </a:r>
            <a:endParaRPr lang="en-US" sz="3200" noProof="1">
              <a:latin typeface="Cambria"/>
              <a:ea typeface="Cambria"/>
              <a:cs typeface="Cambria"/>
            </a:endParaRPr>
          </a:p>
        </p:txBody>
      </p:sp>
      <p:sp>
        <p:nvSpPr>
          <p:cNvPr id="12" name="Slide Number Placeholder 8">
            <a:extLst>
              <a:ext uri="{FF2B5EF4-FFF2-40B4-BE49-F238E27FC236}">
                <a16:creationId xmlns:a16="http://schemas.microsoft.com/office/drawing/2014/main" id="{5FA26A75-7216-844B-A40E-F3EDD134C01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125</a:t>
            </a:fld>
            <a:endParaRPr lang="en-US" sz="1600" dirty="0"/>
          </a:p>
        </p:txBody>
      </p:sp>
    </p:spTree>
    <p:custDataLst>
      <p:tags r:id="rId1"/>
    </p:custDataLst>
    <p:extLst>
      <p:ext uri="{BB962C8B-B14F-4D97-AF65-F5344CB8AC3E}">
        <p14:creationId xmlns:p14="http://schemas.microsoft.com/office/powerpoint/2010/main" val="4213553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up)">
                                      <p:cBhvr>
                                        <p:cTn id="12" dur="500"/>
                                        <p:tgtEl>
                                          <p:spTgt spid="5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54" grpId="0"/>
      <p:bldP spid="11" grpId="0"/>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bwMode="auto">
          <a:xfrm>
            <a:off x="1166400" y="6199584"/>
            <a:ext cx="9576000" cy="1828800"/>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25604" name="Text Box 4"/>
          <p:cNvSpPr txBox="1">
            <a:spLocks noChangeArrowheads="1"/>
          </p:cNvSpPr>
          <p:nvPr/>
        </p:nvSpPr>
        <p:spPr bwMode="auto">
          <a:xfrm>
            <a:off x="1166400" y="2476008"/>
            <a:ext cx="13932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This new hierarchy, however, requires demoting </a:t>
            </a:r>
            <a:r>
              <a:rPr lang="en-US" sz="3200" dirty="0">
                <a:solidFill>
                  <a:srgbClr val="C00000"/>
                </a:solidFill>
                <a:latin typeface="Cambria"/>
                <a:ea typeface="Cambria"/>
                <a:cs typeface="Cambria"/>
              </a:rPr>
              <a:t>[low] </a:t>
            </a:r>
            <a:r>
              <a:rPr lang="en-US" sz="3200" dirty="0">
                <a:latin typeface="Cambria"/>
                <a:ea typeface="Cambria"/>
                <a:cs typeface="Cambria"/>
              </a:rPr>
              <a:t>to make room for </a:t>
            </a:r>
            <a:r>
              <a:rPr lang="en-US" sz="3200" dirty="0">
                <a:solidFill>
                  <a:srgbClr val="C00000"/>
                </a:solidFill>
                <a:latin typeface="Cambria"/>
                <a:ea typeface="Cambria"/>
                <a:cs typeface="Cambria"/>
              </a:rPr>
              <a:t>[round]</a:t>
            </a:r>
            <a:r>
              <a:rPr lang="en-US" sz="3200" dirty="0">
                <a:latin typeface="Cambria"/>
                <a:ea typeface="Cambria"/>
                <a:cs typeface="Cambria"/>
              </a:rPr>
              <a:t>. </a:t>
            </a:r>
            <a:endParaRPr lang="en-US" sz="3200" noProof="1">
              <a:latin typeface="Cambria"/>
              <a:ea typeface="Cambria"/>
              <a:cs typeface="Cambria"/>
            </a:endParaRPr>
          </a:p>
        </p:txBody>
      </p:sp>
      <p:sp>
        <p:nvSpPr>
          <p:cNvPr id="25605" name="Text Box 5"/>
          <p:cNvSpPr txBox="1">
            <a:spLocks noChangeArrowheads="1"/>
          </p:cNvSpPr>
          <p:nvPr/>
        </p:nvSpPr>
        <p:spPr bwMode="auto">
          <a:xfrm>
            <a:off x="1166400" y="1440000"/>
            <a:ext cx="8686800" cy="707886"/>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Contrast shift in West Germanic</a:t>
            </a:r>
          </a:p>
        </p:txBody>
      </p:sp>
      <p:sp>
        <p:nvSpPr>
          <p:cNvPr id="22" name="Rectangle 21"/>
          <p:cNvSpPr/>
          <p:nvPr/>
        </p:nvSpPr>
        <p:spPr>
          <a:xfrm>
            <a:off x="1504058" y="7310737"/>
            <a:ext cx="2982931" cy="584775"/>
          </a:xfrm>
          <a:prstGeom prst="rect">
            <a:avLst/>
          </a:prstGeom>
        </p:spPr>
        <p:txBody>
          <a:bodyPr wrap="none">
            <a:spAutoFit/>
          </a:bodyPr>
          <a:lstStyle/>
          <a:p>
            <a:r>
              <a:rPr lang="en-US" sz="3200" dirty="0">
                <a:solidFill>
                  <a:srgbClr val="C00000"/>
                </a:solidFill>
                <a:latin typeface="Cambria"/>
                <a:cs typeface="Cambria"/>
              </a:rPr>
              <a:t>Later hierarchy:</a:t>
            </a:r>
          </a:p>
        </p:txBody>
      </p:sp>
      <p:sp>
        <p:nvSpPr>
          <p:cNvPr id="23" name="Rectangle 22"/>
          <p:cNvSpPr/>
          <p:nvPr/>
        </p:nvSpPr>
        <p:spPr>
          <a:xfrm>
            <a:off x="5555622" y="6320137"/>
            <a:ext cx="4601324" cy="584775"/>
          </a:xfrm>
          <a:prstGeom prst="rect">
            <a:avLst/>
          </a:prstGeom>
        </p:spPr>
        <p:txBody>
          <a:bodyPr wrap="none">
            <a:spAutoFit/>
          </a:bodyPr>
          <a:lstStyle/>
          <a:p>
            <a:pPr algn="l">
              <a:spcAft>
                <a:spcPts val="1200"/>
              </a:spcAft>
            </a:pPr>
            <a:r>
              <a:rPr lang="en-US" sz="3200" dirty="0">
                <a:solidFill>
                  <a:srgbClr val="C00000"/>
                </a:solidFill>
                <a:latin typeface="Cambria"/>
                <a:cs typeface="Cambria"/>
              </a:rPr>
              <a:t>[low]   &gt;  [front]  &gt;  [high]</a:t>
            </a:r>
          </a:p>
        </p:txBody>
      </p:sp>
      <p:sp>
        <p:nvSpPr>
          <p:cNvPr id="26" name="Rectangle 25"/>
          <p:cNvSpPr/>
          <p:nvPr/>
        </p:nvSpPr>
        <p:spPr>
          <a:xfrm>
            <a:off x="1504058" y="6320137"/>
            <a:ext cx="3346814" cy="584775"/>
          </a:xfrm>
          <a:prstGeom prst="rect">
            <a:avLst/>
          </a:prstGeom>
        </p:spPr>
        <p:txBody>
          <a:bodyPr wrap="none">
            <a:spAutoFit/>
          </a:bodyPr>
          <a:lstStyle/>
          <a:p>
            <a:r>
              <a:rPr lang="en-US" sz="3200" dirty="0">
                <a:solidFill>
                  <a:srgbClr val="C00000"/>
                </a:solidFill>
                <a:latin typeface="Cambria"/>
                <a:cs typeface="Cambria"/>
              </a:rPr>
              <a:t>Earlier hierarchy: </a:t>
            </a:r>
          </a:p>
        </p:txBody>
      </p:sp>
      <p:sp>
        <p:nvSpPr>
          <p:cNvPr id="28" name="Rectangle 27"/>
          <p:cNvSpPr/>
          <p:nvPr/>
        </p:nvSpPr>
        <p:spPr>
          <a:xfrm>
            <a:off x="5555622" y="7310737"/>
            <a:ext cx="4751172" cy="584775"/>
          </a:xfrm>
          <a:prstGeom prst="rect">
            <a:avLst/>
          </a:prstGeom>
        </p:spPr>
        <p:txBody>
          <a:bodyPr wrap="none">
            <a:spAutoFit/>
          </a:bodyPr>
          <a:lstStyle/>
          <a:p>
            <a:pPr algn="l">
              <a:spcAft>
                <a:spcPts val="1200"/>
              </a:spcAft>
            </a:pPr>
            <a:r>
              <a:rPr lang="en-US" sz="3200" dirty="0">
                <a:solidFill>
                  <a:srgbClr val="C00000"/>
                </a:solidFill>
                <a:latin typeface="Cambria"/>
                <a:cs typeface="Cambria"/>
              </a:rPr>
              <a:t>[front] &gt; [round] &gt;  [high] </a:t>
            </a:r>
          </a:p>
        </p:txBody>
      </p:sp>
      <p:sp>
        <p:nvSpPr>
          <p:cNvPr id="54" name="Text Box 7"/>
          <p:cNvSpPr txBox="1">
            <a:spLocks noChangeArrowheads="1"/>
          </p:cNvSpPr>
          <p:nvPr/>
        </p:nvSpPr>
        <p:spPr bwMode="auto">
          <a:xfrm>
            <a:off x="1166400" y="5286688"/>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Hopefully not a feature that we need!</a:t>
            </a:r>
            <a:endParaRPr lang="en-US" sz="3200" noProof="1">
              <a:latin typeface="Cambria"/>
              <a:ea typeface="Cambria"/>
              <a:cs typeface="Cambria"/>
            </a:endParaRPr>
          </a:p>
        </p:txBody>
      </p:sp>
      <p:sp>
        <p:nvSpPr>
          <p:cNvPr id="11" name="Text Box 7">
            <a:extLst>
              <a:ext uri="{FF2B5EF4-FFF2-40B4-BE49-F238E27FC236}">
                <a16:creationId xmlns:a16="http://schemas.microsoft.com/office/drawing/2014/main" id="{289351A2-5E84-EA4B-A42A-D195E7F58E22}"/>
              </a:ext>
            </a:extLst>
          </p:cNvPr>
          <p:cNvSpPr txBox="1">
            <a:spLocks noChangeArrowheads="1"/>
          </p:cNvSpPr>
          <p:nvPr/>
        </p:nvSpPr>
        <p:spPr bwMode="auto">
          <a:xfrm>
            <a:off x="1166400" y="3881348"/>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This is how contrastive hierarchies work: one can introduce or promote a feature, but there is a trade-off: another feature has to be demoted.</a:t>
            </a:r>
            <a:endParaRPr lang="en-US" sz="3200" noProof="1">
              <a:latin typeface="Cambria"/>
              <a:ea typeface="Cambria"/>
              <a:cs typeface="Cambria"/>
            </a:endParaRPr>
          </a:p>
        </p:txBody>
      </p:sp>
      <p:sp>
        <p:nvSpPr>
          <p:cNvPr id="13" name="Oval 12">
            <a:extLst>
              <a:ext uri="{FF2B5EF4-FFF2-40B4-BE49-F238E27FC236}">
                <a16:creationId xmlns:a16="http://schemas.microsoft.com/office/drawing/2014/main" id="{D54B1DB7-E8A9-2444-9F49-CEED821C6FFD}"/>
              </a:ext>
            </a:extLst>
          </p:cNvPr>
          <p:cNvSpPr>
            <a:spLocks noChangeAspect="1"/>
          </p:cNvSpPr>
          <p:nvPr/>
        </p:nvSpPr>
        <p:spPr bwMode="auto">
          <a:xfrm>
            <a:off x="5608514" y="6156368"/>
            <a:ext cx="1008112" cy="1008000"/>
          </a:xfrm>
          <a:prstGeom prst="ellipse">
            <a:avLst/>
          </a:prstGeom>
          <a:solidFill>
            <a:srgbClr val="002060">
              <a:alpha val="75000"/>
            </a:srgbClr>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4" name="Oval 13">
            <a:extLst>
              <a:ext uri="{FF2B5EF4-FFF2-40B4-BE49-F238E27FC236}">
                <a16:creationId xmlns:a16="http://schemas.microsoft.com/office/drawing/2014/main" id="{C540024E-55A4-3949-B16F-9174EFDC3A79}"/>
              </a:ext>
            </a:extLst>
          </p:cNvPr>
          <p:cNvSpPr>
            <a:spLocks/>
          </p:cNvSpPr>
          <p:nvPr/>
        </p:nvSpPr>
        <p:spPr bwMode="auto">
          <a:xfrm>
            <a:off x="7048802" y="7164376"/>
            <a:ext cx="1692000" cy="864000"/>
          </a:xfrm>
          <a:prstGeom prst="ellipse">
            <a:avLst/>
          </a:prstGeom>
          <a:no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cxnSp>
        <p:nvCxnSpPr>
          <p:cNvPr id="15" name="Straight Connector 14">
            <a:extLst>
              <a:ext uri="{FF2B5EF4-FFF2-40B4-BE49-F238E27FC236}">
                <a16:creationId xmlns:a16="http://schemas.microsoft.com/office/drawing/2014/main" id="{963D36CB-C020-9143-B491-B2EDC0456B3D}"/>
              </a:ext>
            </a:extLst>
          </p:cNvPr>
          <p:cNvCxnSpPr>
            <a:endCxn id="14" idx="1"/>
          </p:cNvCxnSpPr>
          <p:nvPr/>
        </p:nvCxnSpPr>
        <p:spPr bwMode="auto">
          <a:xfrm>
            <a:off x="6616626" y="6781800"/>
            <a:ext cx="679964" cy="509106"/>
          </a:xfrm>
          <a:prstGeom prst="line">
            <a:avLst/>
          </a:prstGeom>
          <a:solidFill>
            <a:schemeClr val="accent1"/>
          </a:solidFill>
          <a:ln w="25400" cap="flat" cmpd="sng" algn="ctr">
            <a:solidFill>
              <a:srgbClr val="002060"/>
            </a:solidFill>
            <a:prstDash val="solid"/>
            <a:round/>
            <a:headEnd type="none" w="med" len="med"/>
            <a:tailEnd type="none" w="med" len="med"/>
          </a:ln>
          <a:effectLst/>
        </p:spPr>
      </p:cxnSp>
      <p:sp>
        <p:nvSpPr>
          <p:cNvPr id="16" name="Slide Number Placeholder 8">
            <a:extLst>
              <a:ext uri="{FF2B5EF4-FFF2-40B4-BE49-F238E27FC236}">
                <a16:creationId xmlns:a16="http://schemas.microsoft.com/office/drawing/2014/main" id="{E4DA6EEE-6034-0145-9699-E8E585751873}"/>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126</a:t>
            </a:fld>
            <a:endParaRPr lang="en-US" sz="1600" dirty="0"/>
          </a:p>
        </p:txBody>
      </p:sp>
    </p:spTree>
    <p:custDataLst>
      <p:tags r:id="rId1"/>
    </p:custDataLst>
    <p:extLst>
      <p:ext uri="{BB962C8B-B14F-4D97-AF65-F5344CB8AC3E}">
        <p14:creationId xmlns:p14="http://schemas.microsoft.com/office/powerpoint/2010/main" val="1398779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20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3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up)">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1" grpId="0"/>
      <p:bldP spid="13" grpId="0" animBg="1"/>
      <p:bldP spid="1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4"/>
          <p:cNvSpPr txBox="1">
            <a:spLocks noChangeArrowheads="1"/>
          </p:cNvSpPr>
          <p:nvPr/>
        </p:nvSpPr>
        <p:spPr bwMode="auto">
          <a:xfrm>
            <a:off x="1166400" y="2288532"/>
            <a:ext cx="14148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In the new feature hierarchy, the vowels are first divided into [+front] /</a:t>
            </a:r>
            <a:r>
              <a:rPr lang="en-US" sz="3200" dirty="0" err="1">
                <a:latin typeface="Cambria"/>
                <a:ea typeface="Cambria"/>
                <a:cs typeface="Cambria"/>
              </a:rPr>
              <a:t>i</a:t>
            </a:r>
            <a:r>
              <a:rPr lang="en-US" sz="3200" dirty="0">
                <a:latin typeface="Cambria"/>
                <a:ea typeface="Cambria"/>
                <a:cs typeface="Cambria"/>
              </a:rPr>
              <a:t>, e/ and [–front] /u, o, a/. </a:t>
            </a:r>
            <a:endParaRPr sz="3200" noProof="1">
              <a:latin typeface="Cambria"/>
              <a:ea typeface="Cambria"/>
              <a:cs typeface="Cambria"/>
            </a:endParaRPr>
          </a:p>
        </p:txBody>
      </p:sp>
      <p:sp>
        <p:nvSpPr>
          <p:cNvPr id="136194" name="Rectangle 37"/>
          <p:cNvSpPr>
            <a:spLocks noChangeArrowheads="1"/>
          </p:cNvSpPr>
          <p:nvPr/>
        </p:nvSpPr>
        <p:spPr bwMode="auto">
          <a:xfrm>
            <a:off x="1166400" y="3506396"/>
            <a:ext cx="8915400" cy="4973044"/>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136203" name="Text Box 12"/>
          <p:cNvSpPr txBox="1">
            <a:spLocks noChangeArrowheads="1"/>
          </p:cNvSpPr>
          <p:nvPr/>
        </p:nvSpPr>
        <p:spPr bwMode="auto">
          <a:xfrm>
            <a:off x="3063371" y="5087252"/>
            <a:ext cx="1406154" cy="553998"/>
          </a:xfrm>
          <a:prstGeom prst="rect">
            <a:avLst/>
          </a:prstGeom>
          <a:noFill/>
          <a:ln w="9525">
            <a:noFill/>
            <a:miter lim="800000"/>
            <a:headEnd/>
            <a:tailEnd/>
          </a:ln>
        </p:spPr>
        <p:txBody>
          <a:bodyPr wrap="none">
            <a:prstTxWarp prst="textNoShape">
              <a:avLst/>
            </a:prstTxWarp>
            <a:spAutoFit/>
          </a:bodyPr>
          <a:lstStyle/>
          <a:p>
            <a:r>
              <a:rPr lang="en-US" sz="3000" dirty="0"/>
              <a:t>[+front]</a:t>
            </a:r>
          </a:p>
        </p:txBody>
      </p:sp>
      <p:grpSp>
        <p:nvGrpSpPr>
          <p:cNvPr id="14" name="Group 13">
            <a:extLst>
              <a:ext uri="{FF2B5EF4-FFF2-40B4-BE49-F238E27FC236}">
                <a16:creationId xmlns:a16="http://schemas.microsoft.com/office/drawing/2014/main" id="{50B60FD0-5A49-0547-8CE4-51CCB28758B0}"/>
              </a:ext>
            </a:extLst>
          </p:cNvPr>
          <p:cNvGrpSpPr/>
          <p:nvPr/>
        </p:nvGrpSpPr>
        <p:grpSpPr>
          <a:xfrm>
            <a:off x="2656186" y="5548915"/>
            <a:ext cx="2590599" cy="981335"/>
            <a:chOff x="2656186" y="5548915"/>
            <a:chExt cx="2590599" cy="981335"/>
          </a:xfrm>
        </p:grpSpPr>
        <p:grpSp>
          <p:nvGrpSpPr>
            <p:cNvPr id="3" name="Group 71"/>
            <p:cNvGrpSpPr/>
            <p:nvPr/>
          </p:nvGrpSpPr>
          <p:grpSpPr>
            <a:xfrm>
              <a:off x="3241378" y="5548915"/>
              <a:ext cx="1143000" cy="451104"/>
              <a:chOff x="817563" y="3173413"/>
              <a:chExt cx="2136775" cy="533400"/>
            </a:xfrm>
          </p:grpSpPr>
          <p:sp>
            <p:nvSpPr>
              <p:cNvPr id="73"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74"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69" name="Text Box 36"/>
            <p:cNvSpPr txBox="1">
              <a:spLocks noChangeArrowheads="1"/>
            </p:cNvSpPr>
            <p:nvPr/>
          </p:nvSpPr>
          <p:spPr bwMode="auto">
            <a:xfrm>
              <a:off x="2656186" y="5976252"/>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70" name="Text Box 36"/>
            <p:cNvSpPr txBox="1">
              <a:spLocks noChangeArrowheads="1"/>
            </p:cNvSpPr>
            <p:nvPr/>
          </p:nvSpPr>
          <p:spPr bwMode="auto">
            <a:xfrm>
              <a:off x="3928796" y="5976252"/>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sp>
        <p:nvSpPr>
          <p:cNvPr id="46" name="Text Box 37"/>
          <p:cNvSpPr txBox="1">
            <a:spLocks noChangeArrowheads="1"/>
          </p:cNvSpPr>
          <p:nvPr/>
        </p:nvSpPr>
        <p:spPr bwMode="auto">
          <a:xfrm>
            <a:off x="3098816" y="6895117"/>
            <a:ext cx="506870"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panose="02020603050405020304" pitchFamily="18" charset="0"/>
                <a:cs typeface="Times New Roman" panose="02020603050405020304" pitchFamily="18" charset="0"/>
              </a:rPr>
              <a:t>/i/</a:t>
            </a:r>
          </a:p>
        </p:txBody>
      </p:sp>
      <p:sp>
        <p:nvSpPr>
          <p:cNvPr id="136224" name="Text Box 37"/>
          <p:cNvSpPr txBox="1">
            <a:spLocks noChangeArrowheads="1"/>
          </p:cNvSpPr>
          <p:nvPr/>
        </p:nvSpPr>
        <p:spPr bwMode="auto">
          <a:xfrm>
            <a:off x="4302292" y="6895117"/>
            <a:ext cx="570990"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panose="02020603050405020304" pitchFamily="18" charset="0"/>
                <a:cs typeface="Times New Roman" panose="02020603050405020304" pitchFamily="18" charset="0"/>
              </a:rPr>
              <a:t>/e/</a:t>
            </a:r>
          </a:p>
        </p:txBody>
      </p:sp>
      <p:grpSp>
        <p:nvGrpSpPr>
          <p:cNvPr id="16" name="Group 9"/>
          <p:cNvGrpSpPr>
            <a:grpSpLocks/>
          </p:cNvGrpSpPr>
          <p:nvPr/>
        </p:nvGrpSpPr>
        <p:grpSpPr bwMode="auto">
          <a:xfrm>
            <a:off x="3871505" y="4405917"/>
            <a:ext cx="4480547" cy="731837"/>
            <a:chOff x="1488" y="816"/>
            <a:chExt cx="2880" cy="461"/>
          </a:xfrm>
        </p:grpSpPr>
        <p:sp>
          <p:nvSpPr>
            <p:cNvPr id="116" name="Line 10"/>
            <p:cNvSpPr>
              <a:spLocks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117" name="Line 11"/>
            <p:cNvSpPr>
              <a:spLocks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62" name="Text Box 27">
            <a:extLst>
              <a:ext uri="{FF2B5EF4-FFF2-40B4-BE49-F238E27FC236}">
                <a16:creationId xmlns:a16="http://schemas.microsoft.com/office/drawing/2014/main" id="{ADC07206-CC7D-9A43-8AE6-97CCE0B7E6D9}"/>
              </a:ext>
            </a:extLst>
          </p:cNvPr>
          <p:cNvSpPr txBox="1">
            <a:spLocks noChangeArrowheads="1"/>
          </p:cNvSpPr>
          <p:nvPr/>
        </p:nvSpPr>
        <p:spPr bwMode="auto">
          <a:xfrm>
            <a:off x="8949914" y="6916050"/>
            <a:ext cx="570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panose="02020603050405020304" pitchFamily="18" charset="0"/>
                <a:ea typeface="Doulos SIL" charset="-52"/>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a:t>
            </a:r>
          </a:p>
        </p:txBody>
      </p:sp>
      <p:cxnSp>
        <p:nvCxnSpPr>
          <p:cNvPr id="63" name="Straight Connector 62">
            <a:extLst>
              <a:ext uri="{FF2B5EF4-FFF2-40B4-BE49-F238E27FC236}">
                <a16:creationId xmlns:a16="http://schemas.microsoft.com/office/drawing/2014/main" id="{095F02CA-2644-5447-80BA-4453F5280985}"/>
              </a:ext>
            </a:extLst>
          </p:cNvPr>
          <p:cNvCxnSpPr/>
          <p:nvPr/>
        </p:nvCxnSpPr>
        <p:spPr bwMode="auto">
          <a:xfrm rot="5400000">
            <a:off x="9006809" y="6698011"/>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 Box 35">
            <a:extLst>
              <a:ext uri="{FF2B5EF4-FFF2-40B4-BE49-F238E27FC236}">
                <a16:creationId xmlns:a16="http://schemas.microsoft.com/office/drawing/2014/main" id="{2A70C813-DEC6-4A44-9C3C-29B314CF70E1}"/>
              </a:ext>
            </a:extLst>
          </p:cNvPr>
          <p:cNvSpPr txBox="1">
            <a:spLocks noChangeArrowheads="1"/>
          </p:cNvSpPr>
          <p:nvPr/>
        </p:nvSpPr>
        <p:spPr bwMode="auto">
          <a:xfrm>
            <a:off x="6525811" y="7834917"/>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u</a:t>
            </a:r>
            <a:r>
              <a:rPr lang="en-US" sz="3000" dirty="0">
                <a:latin typeface="Times New Roman" panose="02020603050405020304" pitchFamily="18" charset="0"/>
                <a:cs typeface="Times New Roman" panose="02020603050405020304" pitchFamily="18" charset="0"/>
              </a:rPr>
              <a:t>/</a:t>
            </a:r>
          </a:p>
        </p:txBody>
      </p:sp>
      <p:sp>
        <p:nvSpPr>
          <p:cNvPr id="83" name="Text Box 35">
            <a:extLst>
              <a:ext uri="{FF2B5EF4-FFF2-40B4-BE49-F238E27FC236}">
                <a16:creationId xmlns:a16="http://schemas.microsoft.com/office/drawing/2014/main" id="{689911E9-EBBA-444C-9CF6-CC99FBB85712}"/>
              </a:ext>
            </a:extLst>
          </p:cNvPr>
          <p:cNvSpPr txBox="1">
            <a:spLocks noChangeArrowheads="1"/>
          </p:cNvSpPr>
          <p:nvPr/>
        </p:nvSpPr>
        <p:spPr bwMode="auto">
          <a:xfrm>
            <a:off x="7587800" y="7834917"/>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o</a:t>
            </a:r>
            <a:r>
              <a:rPr lang="en-US" sz="3000" dirty="0">
                <a:latin typeface="Times New Roman" panose="02020603050405020304" pitchFamily="18" charset="0"/>
                <a:cs typeface="Times New Roman" panose="02020603050405020304" pitchFamily="18" charset="0"/>
              </a:rPr>
              <a:t>/</a:t>
            </a:r>
          </a:p>
        </p:txBody>
      </p:sp>
      <p:grpSp>
        <p:nvGrpSpPr>
          <p:cNvPr id="17" name="Group 16">
            <a:extLst>
              <a:ext uri="{FF2B5EF4-FFF2-40B4-BE49-F238E27FC236}">
                <a16:creationId xmlns:a16="http://schemas.microsoft.com/office/drawing/2014/main" id="{098E851D-186C-6D46-B777-ADA0E41CF396}"/>
              </a:ext>
            </a:extLst>
          </p:cNvPr>
          <p:cNvGrpSpPr/>
          <p:nvPr/>
        </p:nvGrpSpPr>
        <p:grpSpPr>
          <a:xfrm>
            <a:off x="3342948" y="6514117"/>
            <a:ext cx="4534244" cy="1397000"/>
            <a:chOff x="3342948" y="6514117"/>
            <a:chExt cx="4534244" cy="1397000"/>
          </a:xfrm>
        </p:grpSpPr>
        <p:cxnSp>
          <p:nvCxnSpPr>
            <p:cNvPr id="88" name="Straight Connector 87"/>
            <p:cNvCxnSpPr/>
            <p:nvPr/>
          </p:nvCxnSpPr>
          <p:spPr bwMode="auto">
            <a:xfrm rot="5400000">
              <a:off x="3114348" y="674271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rot="5400000">
              <a:off x="4343813" y="674271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4B9D3868-231C-1B40-82EB-DE2419D2AD20}"/>
                </a:ext>
              </a:extLst>
            </p:cNvPr>
            <p:cNvCxnSpPr/>
            <p:nvPr/>
          </p:nvCxnSpPr>
          <p:spPr bwMode="auto">
            <a:xfrm rot="5400000">
              <a:off x="6588082" y="768251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8BCC22F-9FA8-5B45-821C-04496E63E39B}"/>
                </a:ext>
              </a:extLst>
            </p:cNvPr>
            <p:cNvCxnSpPr/>
            <p:nvPr/>
          </p:nvCxnSpPr>
          <p:spPr bwMode="auto">
            <a:xfrm rot="5400000">
              <a:off x="7648592" y="768251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7" name="Group 57">
            <a:extLst>
              <a:ext uri="{FF2B5EF4-FFF2-40B4-BE49-F238E27FC236}">
                <a16:creationId xmlns:a16="http://schemas.microsoft.com/office/drawing/2014/main" id="{002CFE13-6C4D-D242-8D79-1D3ED28A5C40}"/>
              </a:ext>
            </a:extLst>
          </p:cNvPr>
          <p:cNvGrpSpPr/>
          <p:nvPr/>
        </p:nvGrpSpPr>
        <p:grpSpPr>
          <a:xfrm>
            <a:off x="6107297" y="6469411"/>
            <a:ext cx="2440411" cy="1000637"/>
            <a:chOff x="-40773" y="4349496"/>
            <a:chExt cx="2440411" cy="1000637"/>
          </a:xfrm>
        </p:grpSpPr>
        <p:sp>
          <p:nvSpPr>
            <p:cNvPr id="89" name="Line 14">
              <a:extLst>
                <a:ext uri="{FF2B5EF4-FFF2-40B4-BE49-F238E27FC236}">
                  <a16:creationId xmlns:a16="http://schemas.microsoft.com/office/drawing/2014/main" id="{6C3D00B7-363B-444D-8DB8-65751E7DCCEC}"/>
                </a:ext>
              </a:extLst>
            </p:cNvPr>
            <p:cNvSpPr>
              <a:spLocks noChangeShapeType="1"/>
            </p:cNvSpPr>
            <p:nvPr/>
          </p:nvSpPr>
          <p:spPr bwMode="auto">
            <a:xfrm flipH="1">
              <a:off x="807368" y="4349496"/>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91" name="Line 15">
              <a:extLst>
                <a:ext uri="{FF2B5EF4-FFF2-40B4-BE49-F238E27FC236}">
                  <a16:creationId xmlns:a16="http://schemas.microsoft.com/office/drawing/2014/main" id="{5506C24B-1CC1-634B-9580-EC9598220946}"/>
                </a:ext>
              </a:extLst>
            </p:cNvPr>
            <p:cNvSpPr>
              <a:spLocks noChangeShapeType="1"/>
            </p:cNvSpPr>
            <p:nvPr/>
          </p:nvSpPr>
          <p:spPr bwMode="auto">
            <a:xfrm>
              <a:off x="1263889" y="4349496"/>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92" name="Text Box 36">
              <a:extLst>
                <a:ext uri="{FF2B5EF4-FFF2-40B4-BE49-F238E27FC236}">
                  <a16:creationId xmlns:a16="http://schemas.microsoft.com/office/drawing/2014/main" id="{C50C84CA-838B-924D-B101-E1832EADC9A8}"/>
                </a:ext>
              </a:extLst>
            </p:cNvPr>
            <p:cNvSpPr txBox="1">
              <a:spLocks noChangeArrowheads="1"/>
            </p:cNvSpPr>
            <p:nvPr/>
          </p:nvSpPr>
          <p:spPr bwMode="auto">
            <a:xfrm>
              <a:off x="-40773" y="4796135"/>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93" name="Text Box 36">
              <a:extLst>
                <a:ext uri="{FF2B5EF4-FFF2-40B4-BE49-F238E27FC236}">
                  <a16:creationId xmlns:a16="http://schemas.microsoft.com/office/drawing/2014/main" id="{80A3ABB9-B34F-5F4D-977F-272DA6C18D3C}"/>
                </a:ext>
              </a:extLst>
            </p:cNvPr>
            <p:cNvSpPr txBox="1">
              <a:spLocks noChangeArrowheads="1"/>
            </p:cNvSpPr>
            <p:nvPr/>
          </p:nvSpPr>
          <p:spPr bwMode="auto">
            <a:xfrm>
              <a:off x="1081649" y="4796135"/>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sp>
        <p:nvSpPr>
          <p:cNvPr id="95" name="Text Box 13">
            <a:extLst>
              <a:ext uri="{FF2B5EF4-FFF2-40B4-BE49-F238E27FC236}">
                <a16:creationId xmlns:a16="http://schemas.microsoft.com/office/drawing/2014/main" id="{19E5A5AF-F933-474F-B198-CB5945FD1293}"/>
              </a:ext>
            </a:extLst>
          </p:cNvPr>
          <p:cNvSpPr txBox="1">
            <a:spLocks noChangeArrowheads="1"/>
          </p:cNvSpPr>
          <p:nvPr/>
        </p:nvSpPr>
        <p:spPr bwMode="auto">
          <a:xfrm>
            <a:off x="7649851" y="5087252"/>
            <a:ext cx="1382110" cy="553998"/>
          </a:xfrm>
          <a:prstGeom prst="rect">
            <a:avLst/>
          </a:prstGeom>
          <a:noFill/>
          <a:ln w="9525">
            <a:noFill/>
            <a:miter lim="800000"/>
            <a:headEnd/>
            <a:tailEnd/>
          </a:ln>
        </p:spPr>
        <p:txBody>
          <a:bodyPr wrap="none">
            <a:prstTxWarp prst="textNoShape">
              <a:avLst/>
            </a:prstTxWarp>
            <a:spAutoFit/>
          </a:bodyPr>
          <a:lstStyle/>
          <a:p>
            <a:r>
              <a:rPr lang="en-US" sz="3000" dirty="0"/>
              <a:t>[–front]</a:t>
            </a:r>
          </a:p>
        </p:txBody>
      </p:sp>
      <p:grpSp>
        <p:nvGrpSpPr>
          <p:cNvPr id="15" name="Group 14">
            <a:extLst>
              <a:ext uri="{FF2B5EF4-FFF2-40B4-BE49-F238E27FC236}">
                <a16:creationId xmlns:a16="http://schemas.microsoft.com/office/drawing/2014/main" id="{F6D3EA7B-101A-0846-88B6-8991D9C65D4E}"/>
              </a:ext>
            </a:extLst>
          </p:cNvPr>
          <p:cNvGrpSpPr/>
          <p:nvPr/>
        </p:nvGrpSpPr>
        <p:grpSpPr>
          <a:xfrm>
            <a:off x="6620689" y="5548915"/>
            <a:ext cx="3380313" cy="981335"/>
            <a:chOff x="6620689" y="5548915"/>
            <a:chExt cx="3380313" cy="981335"/>
          </a:xfrm>
        </p:grpSpPr>
        <p:sp>
          <p:nvSpPr>
            <p:cNvPr id="85" name="Text Box 34">
              <a:extLst>
                <a:ext uri="{FF2B5EF4-FFF2-40B4-BE49-F238E27FC236}">
                  <a16:creationId xmlns:a16="http://schemas.microsoft.com/office/drawing/2014/main" id="{EAB01962-2280-B047-8BB7-22C0E4C05236}"/>
                </a:ext>
              </a:extLst>
            </p:cNvPr>
            <p:cNvSpPr txBox="1">
              <a:spLocks noChangeArrowheads="1"/>
            </p:cNvSpPr>
            <p:nvPr/>
          </p:nvSpPr>
          <p:spPr bwMode="auto">
            <a:xfrm>
              <a:off x="6620689" y="5976252"/>
              <a:ext cx="1555233" cy="553998"/>
            </a:xfrm>
            <a:prstGeom prst="rect">
              <a:avLst/>
            </a:prstGeom>
            <a:noFill/>
            <a:ln w="9525">
              <a:noFill/>
              <a:miter lim="800000"/>
              <a:headEnd/>
              <a:tailEnd/>
            </a:ln>
          </p:spPr>
          <p:txBody>
            <a:bodyPr wrap="none">
              <a:prstTxWarp prst="textNoShape">
                <a:avLst/>
              </a:prstTxWarp>
              <a:spAutoFit/>
            </a:bodyPr>
            <a:lstStyle/>
            <a:p>
              <a:r>
                <a:rPr lang="en-US" sz="3000" dirty="0"/>
                <a:t>[+round]</a:t>
              </a:r>
            </a:p>
          </p:txBody>
        </p:sp>
        <p:sp>
          <p:nvSpPr>
            <p:cNvPr id="86" name="Text Box 36">
              <a:extLst>
                <a:ext uri="{FF2B5EF4-FFF2-40B4-BE49-F238E27FC236}">
                  <a16:creationId xmlns:a16="http://schemas.microsoft.com/office/drawing/2014/main" id="{7A33DC65-7B44-344D-85FA-0F3C86F6EEC4}"/>
                </a:ext>
              </a:extLst>
            </p:cNvPr>
            <p:cNvSpPr txBox="1">
              <a:spLocks noChangeArrowheads="1"/>
            </p:cNvSpPr>
            <p:nvPr/>
          </p:nvSpPr>
          <p:spPr bwMode="auto">
            <a:xfrm>
              <a:off x="8469814" y="5976252"/>
              <a:ext cx="1531188" cy="553998"/>
            </a:xfrm>
            <a:prstGeom prst="rect">
              <a:avLst/>
            </a:prstGeom>
            <a:noFill/>
            <a:ln w="9525">
              <a:noFill/>
              <a:miter lim="800000"/>
              <a:headEnd/>
              <a:tailEnd/>
            </a:ln>
          </p:spPr>
          <p:txBody>
            <a:bodyPr wrap="none">
              <a:prstTxWarp prst="textNoShape">
                <a:avLst/>
              </a:prstTxWarp>
              <a:spAutoFit/>
            </a:bodyPr>
            <a:lstStyle/>
            <a:p>
              <a:r>
                <a:rPr lang="en-US" sz="3000" dirty="0"/>
                <a:t>[–round]</a:t>
              </a:r>
            </a:p>
          </p:txBody>
        </p:sp>
        <p:grpSp>
          <p:nvGrpSpPr>
            <p:cNvPr id="97" name="Group 24">
              <a:extLst>
                <a:ext uri="{FF2B5EF4-FFF2-40B4-BE49-F238E27FC236}">
                  <a16:creationId xmlns:a16="http://schemas.microsoft.com/office/drawing/2014/main" id="{5A0875EF-A096-EE43-B67D-24A4A77CEB24}"/>
                </a:ext>
              </a:extLst>
            </p:cNvPr>
            <p:cNvGrpSpPr>
              <a:grpSpLocks/>
            </p:cNvGrpSpPr>
            <p:nvPr/>
          </p:nvGrpSpPr>
          <p:grpSpPr bwMode="auto">
            <a:xfrm>
              <a:off x="7529100" y="5548915"/>
              <a:ext cx="1656000" cy="457200"/>
              <a:chOff x="1441" y="2400"/>
              <a:chExt cx="913" cy="288"/>
            </a:xfrm>
            <a:noFill/>
          </p:grpSpPr>
          <p:sp>
            <p:nvSpPr>
              <p:cNvPr id="98" name="Line 25">
                <a:extLst>
                  <a:ext uri="{FF2B5EF4-FFF2-40B4-BE49-F238E27FC236}">
                    <a16:creationId xmlns:a16="http://schemas.microsoft.com/office/drawing/2014/main" id="{8B736168-77FA-C248-8621-4EA87792B31C}"/>
                  </a:ext>
                </a:extLst>
              </p:cNvPr>
              <p:cNvSpPr>
                <a:spLocks noChangeShapeType="1"/>
              </p:cNvSpPr>
              <p:nvPr/>
            </p:nvSpPr>
            <p:spPr bwMode="auto">
              <a:xfrm flipH="1">
                <a:off x="1441" y="2400"/>
                <a:ext cx="461" cy="288"/>
              </a:xfrm>
              <a:prstGeom prst="line">
                <a:avLst/>
              </a:prstGeom>
              <a:grp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100" name="Line 26">
                <a:extLst>
                  <a:ext uri="{FF2B5EF4-FFF2-40B4-BE49-F238E27FC236}">
                    <a16:creationId xmlns:a16="http://schemas.microsoft.com/office/drawing/2014/main" id="{94ADF2A2-5211-784E-9714-F5A2850012DC}"/>
                  </a:ext>
                </a:extLst>
              </p:cNvPr>
              <p:cNvSpPr>
                <a:spLocks noChangeShapeType="1"/>
              </p:cNvSpPr>
              <p:nvPr/>
            </p:nvSpPr>
            <p:spPr bwMode="auto">
              <a:xfrm>
                <a:off x="1893" y="2400"/>
                <a:ext cx="461" cy="288"/>
              </a:xfrm>
              <a:prstGeom prst="line">
                <a:avLst/>
              </a:prstGeom>
              <a:grp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grpSp>
      <p:sp>
        <p:nvSpPr>
          <p:cNvPr id="60" name="Text Box 5">
            <a:extLst>
              <a:ext uri="{FF2B5EF4-FFF2-40B4-BE49-F238E27FC236}">
                <a16:creationId xmlns:a16="http://schemas.microsoft.com/office/drawing/2014/main" id="{AF40D433-A0CD-0F49-B910-F166A0612DEB}"/>
              </a:ext>
            </a:extLst>
          </p:cNvPr>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West Germanic feature hierarchy 2</a:t>
            </a:r>
          </a:p>
        </p:txBody>
      </p:sp>
      <p:sp>
        <p:nvSpPr>
          <p:cNvPr id="105" name="Slide Number Placeholder 8">
            <a:extLst>
              <a:ext uri="{FF2B5EF4-FFF2-40B4-BE49-F238E27FC236}">
                <a16:creationId xmlns:a16="http://schemas.microsoft.com/office/drawing/2014/main" id="{AF465C25-6474-E543-99B7-E8AB74CC2A3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127</a:t>
            </a:fld>
            <a:endParaRPr lang="en-US" sz="1600" dirty="0"/>
          </a:p>
        </p:txBody>
      </p:sp>
      <p:sp>
        <p:nvSpPr>
          <p:cNvPr id="106" name="Text Box 7">
            <a:extLst>
              <a:ext uri="{FF2B5EF4-FFF2-40B4-BE49-F238E27FC236}">
                <a16:creationId xmlns:a16="http://schemas.microsoft.com/office/drawing/2014/main" id="{A9083C57-C664-E14B-8112-12BF20AE390D}"/>
              </a:ext>
            </a:extLst>
          </p:cNvPr>
          <p:cNvSpPr txBox="1">
            <a:spLocks noChangeArrowheads="1"/>
          </p:cNvSpPr>
          <p:nvPr/>
        </p:nvSpPr>
        <p:spPr bwMode="auto">
          <a:xfrm>
            <a:off x="10282340" y="4932040"/>
            <a:ext cx="5479302"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ea typeface="Cambria"/>
                <a:cs typeface="Cambria"/>
              </a:rPr>
              <a:t>Then [±round] divides /u, o/ from /a/.</a:t>
            </a:r>
            <a:endParaRPr lang="en-US" sz="3200" noProof="1">
              <a:latin typeface="Cambria"/>
              <a:ea typeface="Cambria"/>
              <a:cs typeface="Cambria"/>
            </a:endParaRPr>
          </a:p>
        </p:txBody>
      </p:sp>
      <p:sp>
        <p:nvSpPr>
          <p:cNvPr id="107" name="Text Box 28">
            <a:extLst>
              <a:ext uri="{FF2B5EF4-FFF2-40B4-BE49-F238E27FC236}">
                <a16:creationId xmlns:a16="http://schemas.microsoft.com/office/drawing/2014/main" id="{D5F1A8A3-C253-E34B-BB0A-53558AB7A606}"/>
              </a:ext>
            </a:extLst>
          </p:cNvPr>
          <p:cNvSpPr txBox="1">
            <a:spLocks noChangeArrowheads="1"/>
          </p:cNvSpPr>
          <p:nvPr/>
        </p:nvSpPr>
        <p:spPr bwMode="auto">
          <a:xfrm>
            <a:off x="3338282" y="3563888"/>
            <a:ext cx="4571636" cy="584775"/>
          </a:xfrm>
          <a:prstGeom prst="rect">
            <a:avLst/>
          </a:prstGeom>
          <a:noFill/>
          <a:ln w="9525">
            <a:noFill/>
            <a:miter lim="800000"/>
            <a:headEnd/>
            <a:tailEnd/>
          </a:ln>
        </p:spPr>
        <p:txBody>
          <a:bodyPr wrap="none">
            <a:prstTxWarp prst="textNoShape">
              <a:avLst/>
            </a:prstTxWarp>
            <a:spAutoFit/>
          </a:bodyPr>
          <a:lstStyle/>
          <a:p>
            <a:pPr marL="4763" indent="-4763" algn="l">
              <a:spcBef>
                <a:spcPct val="50000"/>
              </a:spcBef>
            </a:pPr>
            <a:r>
              <a:rPr lang="en-US" sz="3200" dirty="0">
                <a:solidFill>
                  <a:srgbClr val="C00000"/>
                </a:solidFill>
                <a:latin typeface="Cambria"/>
                <a:ea typeface="Times" charset="0"/>
                <a:cs typeface="Times" charset="0"/>
              </a:rPr>
              <a:t>[front] &gt; [round] &gt; [high]</a:t>
            </a:r>
          </a:p>
        </p:txBody>
      </p:sp>
      <p:sp>
        <p:nvSpPr>
          <p:cNvPr id="108" name="Text Box 7">
            <a:extLst>
              <a:ext uri="{FF2B5EF4-FFF2-40B4-BE49-F238E27FC236}">
                <a16:creationId xmlns:a16="http://schemas.microsoft.com/office/drawing/2014/main" id="{9E70AF73-AFCE-8A43-8F48-8CCB23EF84A0}"/>
              </a:ext>
            </a:extLst>
          </p:cNvPr>
          <p:cNvSpPr txBox="1">
            <a:spLocks noChangeArrowheads="1"/>
          </p:cNvSpPr>
          <p:nvPr/>
        </p:nvSpPr>
        <p:spPr bwMode="auto">
          <a:xfrm>
            <a:off x="10282340" y="6591126"/>
            <a:ext cx="5479302"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ea typeface="Cambria"/>
                <a:cs typeface="Cambria"/>
              </a:rPr>
              <a:t>Finally, [±high] completes the contrastive features.</a:t>
            </a:r>
            <a:endParaRPr lang="en-US" sz="3200" noProof="1">
              <a:latin typeface="Cambria"/>
              <a:ea typeface="Cambria"/>
              <a:cs typeface="Cambria"/>
            </a:endParaRPr>
          </a:p>
        </p:txBody>
      </p:sp>
    </p:spTree>
    <p:extLst>
      <p:ext uri="{BB962C8B-B14F-4D97-AF65-F5344CB8AC3E}">
        <p14:creationId xmlns:p14="http://schemas.microsoft.com/office/powerpoint/2010/main" val="3062266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wipe(up)">
                                      <p:cBhvr>
                                        <p:cTn id="18" dur="500"/>
                                        <p:tgtEl>
                                          <p:spTgt spid="108"/>
                                        </p:tgtEl>
                                      </p:cBhvr>
                                    </p:animEffect>
                                  </p:childTnLst>
                                </p:cTn>
                              </p:par>
                              <p:par>
                                <p:cTn id="19" presetID="2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up)">
                                      <p:cBhvr>
                                        <p:cTn id="24" dur="500"/>
                                        <p:tgtEl>
                                          <p:spTgt spid="87"/>
                                        </p:tgtEl>
                                      </p:cBhvr>
                                    </p:animEffect>
                                  </p:childTnLst>
                                </p:cTn>
                              </p:par>
                              <p:par>
                                <p:cTn id="25" presetID="22" presetClass="entr" presetSubtype="1"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4"/>
          <p:cNvSpPr txBox="1">
            <a:spLocks noChangeArrowheads="1"/>
          </p:cNvSpPr>
          <p:nvPr/>
        </p:nvSpPr>
        <p:spPr bwMode="auto">
          <a:xfrm>
            <a:off x="1166400" y="2671200"/>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Now, when </a:t>
            </a:r>
            <a:r>
              <a:rPr lang="en-US" sz="3200" i="1" dirty="0" err="1">
                <a:latin typeface="Cambria"/>
                <a:ea typeface="Cambria"/>
                <a:cs typeface="Cambria"/>
              </a:rPr>
              <a:t>i</a:t>
            </a:r>
            <a:r>
              <a:rPr lang="en-US" sz="3200" dirty="0">
                <a:latin typeface="Cambria"/>
                <a:ea typeface="Cambria"/>
                <a:cs typeface="Cambria"/>
              </a:rPr>
              <a:t>-umlaut changes the </a:t>
            </a:r>
            <a:r>
              <a:rPr lang="en-US" sz="3200" dirty="0">
                <a:solidFill>
                  <a:srgbClr val="C00000"/>
                </a:solidFill>
                <a:latin typeface="Cambria"/>
                <a:ea typeface="Cambria"/>
                <a:cs typeface="Cambria"/>
              </a:rPr>
              <a:t>[–front, +round]</a:t>
            </a:r>
            <a:r>
              <a:rPr lang="en-US" sz="3200" dirty="0">
                <a:latin typeface="Cambria"/>
                <a:ea typeface="Cambria"/>
                <a:cs typeface="Cambria"/>
              </a:rPr>
              <a:t> vowels /u, o/ to </a:t>
            </a:r>
            <a:r>
              <a:rPr lang="en-US" sz="3200" dirty="0">
                <a:solidFill>
                  <a:srgbClr val="C00000"/>
                </a:solidFill>
                <a:latin typeface="Cambria"/>
                <a:ea typeface="Cambria"/>
                <a:cs typeface="Cambria"/>
              </a:rPr>
              <a:t>[+front]</a:t>
            </a:r>
            <a:r>
              <a:rPr lang="en-US" sz="3200" dirty="0">
                <a:latin typeface="Cambria"/>
                <a:ea typeface="Cambria"/>
                <a:cs typeface="Cambria"/>
              </a:rPr>
              <a:t>, the result is new front rounded vowels, which begin as allophones.</a:t>
            </a:r>
            <a:endParaRPr sz="3200" noProof="1">
              <a:latin typeface="Cambria"/>
              <a:ea typeface="Cambria"/>
              <a:cs typeface="Cambria"/>
            </a:endParaRPr>
          </a:p>
        </p:txBody>
      </p:sp>
      <p:sp>
        <p:nvSpPr>
          <p:cNvPr id="60" name="Text Box 5">
            <a:extLst>
              <a:ext uri="{FF2B5EF4-FFF2-40B4-BE49-F238E27FC236}">
                <a16:creationId xmlns:a16="http://schemas.microsoft.com/office/drawing/2014/main" id="{AF40D433-A0CD-0F49-B910-F166A0612DEB}"/>
              </a:ext>
            </a:extLst>
          </p:cNvPr>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West Germanic feature hierarchy 2</a:t>
            </a:r>
          </a:p>
        </p:txBody>
      </p:sp>
      <p:sp>
        <p:nvSpPr>
          <p:cNvPr id="96" name="Rectangle 95">
            <a:extLst>
              <a:ext uri="{FF2B5EF4-FFF2-40B4-BE49-F238E27FC236}">
                <a16:creationId xmlns:a16="http://schemas.microsoft.com/office/drawing/2014/main" id="{AA2C090C-8186-9E4B-ADD2-28998DF2A020}"/>
              </a:ext>
            </a:extLst>
          </p:cNvPr>
          <p:cNvSpPr/>
          <p:nvPr/>
        </p:nvSpPr>
        <p:spPr bwMode="auto">
          <a:xfrm>
            <a:off x="10433650" y="5736240"/>
            <a:ext cx="54000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grpSp>
        <p:nvGrpSpPr>
          <p:cNvPr id="13" name="Group 12">
            <a:extLst>
              <a:ext uri="{FF2B5EF4-FFF2-40B4-BE49-F238E27FC236}">
                <a16:creationId xmlns:a16="http://schemas.microsoft.com/office/drawing/2014/main" id="{CDF715D6-41A7-A344-9894-789F8C9CF1D5}"/>
              </a:ext>
            </a:extLst>
          </p:cNvPr>
          <p:cNvGrpSpPr/>
          <p:nvPr/>
        </p:nvGrpSpPr>
        <p:grpSpPr>
          <a:xfrm>
            <a:off x="13745418" y="6012160"/>
            <a:ext cx="1765612" cy="2304256"/>
            <a:chOff x="10654808" y="6012160"/>
            <a:chExt cx="1765612" cy="2304256"/>
          </a:xfrm>
        </p:grpSpPr>
        <p:sp>
          <p:nvSpPr>
            <p:cNvPr id="99" name="Text Box 11">
              <a:extLst>
                <a:ext uri="{FF2B5EF4-FFF2-40B4-BE49-F238E27FC236}">
                  <a16:creationId xmlns:a16="http://schemas.microsoft.com/office/drawing/2014/main" id="{BB452AB5-2376-8D45-B487-FAAEC726A965}"/>
                </a:ext>
              </a:extLst>
            </p:cNvPr>
            <p:cNvSpPr txBox="1">
              <a:spLocks noChangeArrowheads="1"/>
            </p:cNvSpPr>
            <p:nvPr/>
          </p:nvSpPr>
          <p:spPr bwMode="auto">
            <a:xfrm>
              <a:off x="11023692" y="6012160"/>
              <a:ext cx="102784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/u, o/</a:t>
              </a:r>
            </a:p>
          </p:txBody>
        </p:sp>
        <p:sp>
          <p:nvSpPr>
            <p:cNvPr id="101" name="Rectangle 100">
              <a:extLst>
                <a:ext uri="{FF2B5EF4-FFF2-40B4-BE49-F238E27FC236}">
                  <a16:creationId xmlns:a16="http://schemas.microsoft.com/office/drawing/2014/main" id="{91731A76-517E-C643-91A2-335D0C532771}"/>
                </a:ext>
              </a:extLst>
            </p:cNvPr>
            <p:cNvSpPr/>
            <p:nvPr/>
          </p:nvSpPr>
          <p:spPr>
            <a:xfrm>
              <a:off x="10654808" y="6746756"/>
              <a:ext cx="1765612" cy="1569660"/>
            </a:xfrm>
            <a:prstGeom prst="rect">
              <a:avLst/>
            </a:prstGeom>
          </p:spPr>
          <p:txBody>
            <a:bodyPr wrap="none">
              <a:spAutoFit/>
            </a:bodyPr>
            <a:lstStyle/>
            <a:p>
              <a:pPr algn="l"/>
              <a:r>
                <a:rPr lang="en-US" sz="3200" dirty="0">
                  <a:solidFill>
                    <a:srgbClr val="000090"/>
                  </a:solidFill>
                  <a:latin typeface="Cambria"/>
                  <a:cs typeface="Cambria"/>
                </a:rPr>
                <a:t>[</a:t>
              </a:r>
              <a:r>
                <a:rPr lang="en-US" sz="3200" dirty="0">
                  <a:solidFill>
                    <a:srgbClr val="C00000"/>
                  </a:solidFill>
                  <a:latin typeface="Cambria"/>
                  <a:cs typeface="Cambria"/>
                </a:rPr>
                <a:t>–front]</a:t>
              </a:r>
            </a:p>
            <a:p>
              <a:pPr algn="l"/>
              <a:r>
                <a:rPr lang="en-US" sz="3200" dirty="0">
                  <a:solidFill>
                    <a:srgbClr val="000090"/>
                  </a:solidFill>
                  <a:latin typeface="Cambria"/>
                  <a:cs typeface="Cambria"/>
                </a:rPr>
                <a:t>[+round]</a:t>
              </a:r>
            </a:p>
            <a:p>
              <a:pPr algn="l"/>
              <a:r>
                <a:rPr lang="en-US" sz="3200" dirty="0">
                  <a:solidFill>
                    <a:srgbClr val="000090"/>
                  </a:solidFill>
                  <a:latin typeface="Cambria"/>
                  <a:cs typeface="Cambria"/>
                </a:rPr>
                <a:t>[α high]</a:t>
              </a:r>
            </a:p>
          </p:txBody>
        </p:sp>
      </p:grpSp>
      <p:grpSp>
        <p:nvGrpSpPr>
          <p:cNvPr id="12" name="Group 11">
            <a:extLst>
              <a:ext uri="{FF2B5EF4-FFF2-40B4-BE49-F238E27FC236}">
                <a16:creationId xmlns:a16="http://schemas.microsoft.com/office/drawing/2014/main" id="{3F8BD632-E3A2-9842-9830-2115393C194C}"/>
              </a:ext>
            </a:extLst>
          </p:cNvPr>
          <p:cNvGrpSpPr/>
          <p:nvPr/>
        </p:nvGrpSpPr>
        <p:grpSpPr>
          <a:xfrm>
            <a:off x="10793090" y="6012160"/>
            <a:ext cx="1765612" cy="2304256"/>
            <a:chOff x="13404343" y="6012160"/>
            <a:chExt cx="1765612" cy="2304256"/>
          </a:xfrm>
        </p:grpSpPr>
        <p:sp>
          <p:nvSpPr>
            <p:cNvPr id="102" name="Text Box 11">
              <a:extLst>
                <a:ext uri="{FF2B5EF4-FFF2-40B4-BE49-F238E27FC236}">
                  <a16:creationId xmlns:a16="http://schemas.microsoft.com/office/drawing/2014/main" id="{D9CA0BBB-A31E-7645-86C6-4B8323082B4B}"/>
                </a:ext>
              </a:extLst>
            </p:cNvPr>
            <p:cNvSpPr txBox="1">
              <a:spLocks noChangeArrowheads="1"/>
            </p:cNvSpPr>
            <p:nvPr/>
          </p:nvSpPr>
          <p:spPr bwMode="auto">
            <a:xfrm>
              <a:off x="13764121" y="6012160"/>
              <a:ext cx="1046056"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y, ø</a:t>
              </a:r>
              <a:r>
                <a:rPr lang="en-US" sz="3200" noProof="1">
                  <a:solidFill>
                    <a:srgbClr val="000090"/>
                  </a:solidFill>
                  <a:latin typeface="Times New Roman" panose="02020603050405020304" pitchFamily="18" charset="0"/>
                  <a:ea typeface="Doulos SIL" charset="-52"/>
                  <a:cs typeface="Times New Roman" panose="02020603050405020304" pitchFamily="18" charset="0"/>
                </a:rPr>
                <a:t>]</a:t>
              </a:r>
            </a:p>
          </p:txBody>
        </p:sp>
        <p:sp>
          <p:nvSpPr>
            <p:cNvPr id="103" name="Rectangle 102">
              <a:extLst>
                <a:ext uri="{FF2B5EF4-FFF2-40B4-BE49-F238E27FC236}">
                  <a16:creationId xmlns:a16="http://schemas.microsoft.com/office/drawing/2014/main" id="{AFB376CD-E5D0-8B4B-9677-2E4C55AC5A65}"/>
                </a:ext>
              </a:extLst>
            </p:cNvPr>
            <p:cNvSpPr/>
            <p:nvPr/>
          </p:nvSpPr>
          <p:spPr>
            <a:xfrm>
              <a:off x="13404343" y="6746756"/>
              <a:ext cx="1765612" cy="1569660"/>
            </a:xfrm>
            <a:prstGeom prst="rect">
              <a:avLst/>
            </a:prstGeom>
          </p:spPr>
          <p:txBody>
            <a:bodyPr wrap="none">
              <a:spAutoFit/>
            </a:bodyPr>
            <a:lstStyle/>
            <a:p>
              <a:pPr algn="l"/>
              <a:r>
                <a:rPr lang="en-US" sz="3200" dirty="0">
                  <a:solidFill>
                    <a:srgbClr val="C00000"/>
                  </a:solidFill>
                  <a:latin typeface="Cambria"/>
                  <a:cs typeface="Cambria"/>
                </a:rPr>
                <a:t>[+front]</a:t>
              </a:r>
            </a:p>
            <a:p>
              <a:pPr algn="l"/>
              <a:r>
                <a:rPr lang="en-US" sz="3200" dirty="0">
                  <a:solidFill>
                    <a:srgbClr val="000090"/>
                  </a:solidFill>
                  <a:latin typeface="Cambria"/>
                  <a:cs typeface="Cambria"/>
                </a:rPr>
                <a:t>[+round]</a:t>
              </a:r>
            </a:p>
            <a:p>
              <a:pPr algn="l"/>
              <a:r>
                <a:rPr lang="en-US" sz="3200" dirty="0">
                  <a:solidFill>
                    <a:srgbClr val="000090"/>
                  </a:solidFill>
                  <a:latin typeface="Cambria"/>
                  <a:cs typeface="Cambria"/>
                </a:rPr>
                <a:t>[α high]</a:t>
              </a:r>
            </a:p>
          </p:txBody>
        </p:sp>
      </p:grpSp>
      <p:cxnSp>
        <p:nvCxnSpPr>
          <p:cNvPr id="104" name="Straight Arrow Connector 103">
            <a:extLst>
              <a:ext uri="{FF2B5EF4-FFF2-40B4-BE49-F238E27FC236}">
                <a16:creationId xmlns:a16="http://schemas.microsoft.com/office/drawing/2014/main" id="{8A04AC7F-3EDE-1145-9799-0F4D465E9E16}"/>
              </a:ext>
            </a:extLst>
          </p:cNvPr>
          <p:cNvCxnSpPr/>
          <p:nvPr/>
        </p:nvCxnSpPr>
        <p:spPr bwMode="auto">
          <a:xfrm flipH="1">
            <a:off x="12377426" y="6300192"/>
            <a:ext cx="1440000" cy="0"/>
          </a:xfrm>
          <a:prstGeom prst="straightConnector1">
            <a:avLst/>
          </a:prstGeom>
          <a:solidFill>
            <a:schemeClr val="accent1"/>
          </a:solidFill>
          <a:ln w="22225" cap="flat" cmpd="sng" algn="ctr">
            <a:solidFill>
              <a:srgbClr val="FF0000"/>
            </a:solidFill>
            <a:prstDash val="solid"/>
            <a:round/>
            <a:headEnd type="none" w="med" len="med"/>
            <a:tailEnd type="arrow" w="med" len="med"/>
          </a:ln>
          <a:effectLst/>
        </p:spPr>
      </p:cxnSp>
      <p:sp>
        <p:nvSpPr>
          <p:cNvPr id="105" name="Slide Number Placeholder 8">
            <a:extLst>
              <a:ext uri="{FF2B5EF4-FFF2-40B4-BE49-F238E27FC236}">
                <a16:creationId xmlns:a16="http://schemas.microsoft.com/office/drawing/2014/main" id="{1D2CBD1A-F7FF-1947-948C-1564FE78B20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128</a:t>
            </a:fld>
            <a:endParaRPr lang="en-US" sz="1600" dirty="0"/>
          </a:p>
        </p:txBody>
      </p:sp>
    </p:spTree>
    <p:extLst>
      <p:ext uri="{BB962C8B-B14F-4D97-AF65-F5344CB8AC3E}">
        <p14:creationId xmlns:p14="http://schemas.microsoft.com/office/powerpoint/2010/main" val="141003666"/>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4"/>
          <p:cNvSpPr txBox="1">
            <a:spLocks noChangeArrowheads="1"/>
          </p:cNvSpPr>
          <p:nvPr/>
        </p:nvSpPr>
        <p:spPr bwMode="auto">
          <a:xfrm>
            <a:off x="1166400" y="2671934"/>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Here is what the derived tree looks like. The new front rounded vowels </a:t>
            </a:r>
            <a:r>
              <a:rPr lang="en-US" sz="3200" noProof="1">
                <a:solidFill>
                  <a:srgbClr val="000090"/>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y, ø</a:t>
            </a:r>
            <a:r>
              <a:rPr lang="en-US" sz="3200" dirty="0">
                <a:latin typeface="Cambria"/>
                <a:ea typeface="Cambria"/>
                <a:cs typeface="Cambria"/>
              </a:rPr>
              <a:t>] are not underlying, but are allophones of /u, o/.</a:t>
            </a:r>
            <a:endParaRPr sz="3200" noProof="1">
              <a:latin typeface="Cambria"/>
              <a:ea typeface="Cambria"/>
              <a:cs typeface="Cambria"/>
            </a:endParaRPr>
          </a:p>
        </p:txBody>
      </p:sp>
      <p:sp>
        <p:nvSpPr>
          <p:cNvPr id="136194" name="Rectangle 37"/>
          <p:cNvSpPr>
            <a:spLocks noChangeArrowheads="1"/>
          </p:cNvSpPr>
          <p:nvPr/>
        </p:nvSpPr>
        <p:spPr bwMode="auto">
          <a:xfrm>
            <a:off x="1166400" y="4273200"/>
            <a:ext cx="8915400" cy="4206240"/>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136203" name="Text Box 12"/>
          <p:cNvSpPr txBox="1">
            <a:spLocks noChangeArrowheads="1"/>
          </p:cNvSpPr>
          <p:nvPr/>
        </p:nvSpPr>
        <p:spPr bwMode="auto">
          <a:xfrm>
            <a:off x="3063371" y="5087252"/>
            <a:ext cx="1406154"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[+front]</a:t>
            </a:r>
          </a:p>
        </p:txBody>
      </p:sp>
      <p:grpSp>
        <p:nvGrpSpPr>
          <p:cNvPr id="2" name="Group 77"/>
          <p:cNvGrpSpPr/>
          <p:nvPr/>
        </p:nvGrpSpPr>
        <p:grpSpPr>
          <a:xfrm>
            <a:off x="2652300" y="5555011"/>
            <a:ext cx="2286000" cy="451104"/>
            <a:chOff x="817563" y="3173413"/>
            <a:chExt cx="2136775" cy="533400"/>
          </a:xfrm>
        </p:grpSpPr>
        <p:sp>
          <p:nvSpPr>
            <p:cNvPr id="79"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0"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36223" name="Text Box 36"/>
          <p:cNvSpPr txBox="1">
            <a:spLocks noChangeArrowheads="1"/>
          </p:cNvSpPr>
          <p:nvPr/>
        </p:nvSpPr>
        <p:spPr bwMode="auto">
          <a:xfrm>
            <a:off x="4270470" y="5976252"/>
            <a:ext cx="1531188" cy="553998"/>
          </a:xfrm>
          <a:prstGeom prst="rect">
            <a:avLst/>
          </a:prstGeom>
          <a:noFill/>
          <a:ln w="9525">
            <a:noFill/>
            <a:miter lim="800000"/>
            <a:headEnd/>
            <a:tailEnd/>
          </a:ln>
        </p:spPr>
        <p:txBody>
          <a:bodyPr wrap="none">
            <a:prstTxWarp prst="textNoShape">
              <a:avLst/>
            </a:prstTxWarp>
            <a:spAutoFit/>
          </a:bodyPr>
          <a:lstStyle/>
          <a:p>
            <a:r>
              <a:rPr lang="en-US" sz="3000" dirty="0"/>
              <a:t>[–round]</a:t>
            </a:r>
          </a:p>
        </p:txBody>
      </p:sp>
      <p:sp>
        <p:nvSpPr>
          <p:cNvPr id="69" name="Text Box 36"/>
          <p:cNvSpPr txBox="1">
            <a:spLocks noChangeArrowheads="1"/>
          </p:cNvSpPr>
          <p:nvPr/>
        </p:nvSpPr>
        <p:spPr bwMode="auto">
          <a:xfrm>
            <a:off x="3569838" y="6916052"/>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70" name="Text Box 36"/>
          <p:cNvSpPr txBox="1">
            <a:spLocks noChangeArrowheads="1"/>
          </p:cNvSpPr>
          <p:nvPr/>
        </p:nvSpPr>
        <p:spPr bwMode="auto">
          <a:xfrm>
            <a:off x="4842448" y="6916052"/>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nvGrpSpPr>
          <p:cNvPr id="3" name="Group 71"/>
          <p:cNvGrpSpPr/>
          <p:nvPr/>
        </p:nvGrpSpPr>
        <p:grpSpPr>
          <a:xfrm>
            <a:off x="4328700" y="6469411"/>
            <a:ext cx="1143000" cy="451104"/>
            <a:chOff x="817563" y="3173413"/>
            <a:chExt cx="2136775" cy="533400"/>
          </a:xfrm>
        </p:grpSpPr>
        <p:sp>
          <p:nvSpPr>
            <p:cNvPr id="73"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74"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grpSp>
        <p:nvGrpSpPr>
          <p:cNvPr id="4" name="Group 77"/>
          <p:cNvGrpSpPr/>
          <p:nvPr/>
        </p:nvGrpSpPr>
        <p:grpSpPr>
          <a:xfrm>
            <a:off x="4012468" y="7453917"/>
            <a:ext cx="506870" cy="934998"/>
            <a:chOff x="5573877" y="5902325"/>
            <a:chExt cx="506870" cy="934998"/>
          </a:xfrm>
        </p:grpSpPr>
        <p:sp>
          <p:nvSpPr>
            <p:cNvPr id="46" name="Text Box 37"/>
            <p:cNvSpPr txBox="1">
              <a:spLocks noChangeArrowheads="1"/>
            </p:cNvSpPr>
            <p:nvPr/>
          </p:nvSpPr>
          <p:spPr bwMode="auto">
            <a:xfrm>
              <a:off x="5573877" y="6283325"/>
              <a:ext cx="506870"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panose="02020603050405020304" pitchFamily="18" charset="0"/>
                  <a:cs typeface="Times New Roman" panose="02020603050405020304" pitchFamily="18" charset="0"/>
                </a:rPr>
                <a:t>/i/</a:t>
              </a:r>
            </a:p>
          </p:txBody>
        </p:sp>
        <p:cxnSp>
          <p:nvCxnSpPr>
            <p:cNvPr id="88" name="Straight Connector 87"/>
            <p:cNvCxnSpPr/>
            <p:nvPr/>
          </p:nvCxnSpPr>
          <p:spPr bwMode="auto">
            <a:xfrm rot="5400000">
              <a:off x="5589409"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 name="Group 80"/>
          <p:cNvGrpSpPr/>
          <p:nvPr/>
        </p:nvGrpSpPr>
        <p:grpSpPr>
          <a:xfrm>
            <a:off x="5215944" y="7453917"/>
            <a:ext cx="570990" cy="934998"/>
            <a:chOff x="7085639" y="5902325"/>
            <a:chExt cx="570990" cy="934998"/>
          </a:xfrm>
        </p:grpSpPr>
        <p:sp>
          <p:nvSpPr>
            <p:cNvPr id="136224" name="Text Box 37"/>
            <p:cNvSpPr txBox="1">
              <a:spLocks noChangeArrowheads="1"/>
            </p:cNvSpPr>
            <p:nvPr/>
          </p:nvSpPr>
          <p:spPr bwMode="auto">
            <a:xfrm>
              <a:off x="7085639" y="6283325"/>
              <a:ext cx="570990"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panose="02020603050405020304" pitchFamily="18" charset="0"/>
                  <a:cs typeface="Times New Roman" panose="02020603050405020304" pitchFamily="18" charset="0"/>
                </a:rPr>
                <a:t>/e/</a:t>
              </a:r>
            </a:p>
          </p:txBody>
        </p:sp>
        <p:cxnSp>
          <p:nvCxnSpPr>
            <p:cNvPr id="90" name="Straight Connector 89"/>
            <p:cNvCxnSpPr/>
            <p:nvPr/>
          </p:nvCxnSpPr>
          <p:spPr bwMode="auto">
            <a:xfrm rot="5400000">
              <a:off x="7127160"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81" name="Straight Arrow Connector 80"/>
          <p:cNvCxnSpPr/>
          <p:nvPr/>
        </p:nvCxnSpPr>
        <p:spPr bwMode="auto">
          <a:xfrm flipH="1">
            <a:off x="4916688" y="5318082"/>
            <a:ext cx="2286000" cy="0"/>
          </a:xfrm>
          <a:prstGeom prst="straightConnector1">
            <a:avLst/>
          </a:prstGeom>
          <a:solidFill>
            <a:schemeClr val="accent1"/>
          </a:solidFill>
          <a:ln w="22225" cap="flat" cmpd="sng" algn="ctr">
            <a:solidFill>
              <a:srgbClr val="FF0000"/>
            </a:solidFill>
            <a:prstDash val="solid"/>
            <a:round/>
            <a:headEnd type="none" w="med" len="med"/>
            <a:tailEnd type="arrow" w="med" len="med"/>
          </a:ln>
          <a:effectLst/>
        </p:spPr>
      </p:cxnSp>
      <p:grpSp>
        <p:nvGrpSpPr>
          <p:cNvPr id="6" name="Group 82"/>
          <p:cNvGrpSpPr/>
          <p:nvPr/>
        </p:nvGrpSpPr>
        <p:grpSpPr>
          <a:xfrm>
            <a:off x="1207640" y="5976252"/>
            <a:ext cx="2440410" cy="2412664"/>
            <a:chOff x="3617983" y="3475335"/>
            <a:chExt cx="2440410" cy="2412663"/>
          </a:xfrm>
        </p:grpSpPr>
        <p:grpSp>
          <p:nvGrpSpPr>
            <p:cNvPr id="7" name="Group 70"/>
            <p:cNvGrpSpPr/>
            <p:nvPr/>
          </p:nvGrpSpPr>
          <p:grpSpPr>
            <a:xfrm>
              <a:off x="4466124" y="3968496"/>
              <a:ext cx="914400" cy="451104"/>
              <a:chOff x="817563" y="3173413"/>
              <a:chExt cx="2136775" cy="533400"/>
            </a:xfrm>
          </p:grpSpPr>
          <p:sp>
            <p:nvSpPr>
              <p:cNvPr id="136205"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36206"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36221" name="Text Box 34"/>
            <p:cNvSpPr txBox="1">
              <a:spLocks noChangeArrowheads="1"/>
            </p:cNvSpPr>
            <p:nvPr/>
          </p:nvSpPr>
          <p:spPr bwMode="auto">
            <a:xfrm>
              <a:off x="4108215" y="3475335"/>
              <a:ext cx="1555233"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[+round]</a:t>
              </a:r>
            </a:p>
          </p:txBody>
        </p:sp>
        <p:sp>
          <p:nvSpPr>
            <p:cNvPr id="67" name="Text Box 36"/>
            <p:cNvSpPr txBox="1">
              <a:spLocks noChangeArrowheads="1"/>
            </p:cNvSpPr>
            <p:nvPr/>
          </p:nvSpPr>
          <p:spPr bwMode="auto">
            <a:xfrm>
              <a:off x="3617983" y="4415135"/>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68" name="Text Box 36"/>
            <p:cNvSpPr txBox="1">
              <a:spLocks noChangeArrowheads="1"/>
            </p:cNvSpPr>
            <p:nvPr/>
          </p:nvSpPr>
          <p:spPr bwMode="auto">
            <a:xfrm>
              <a:off x="4740404" y="4415135"/>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nvGrpSpPr>
            <p:cNvPr id="8" name="Group 71"/>
            <p:cNvGrpSpPr/>
            <p:nvPr/>
          </p:nvGrpSpPr>
          <p:grpSpPr>
            <a:xfrm>
              <a:off x="4034732" y="4953000"/>
              <a:ext cx="633507" cy="934998"/>
              <a:chOff x="1648145" y="5902325"/>
              <a:chExt cx="633507" cy="934998"/>
            </a:xfrm>
          </p:grpSpPr>
          <p:sp>
            <p:nvSpPr>
              <p:cNvPr id="65" name="Text Box 35"/>
              <p:cNvSpPr txBox="1">
                <a:spLocks noChangeArrowheads="1"/>
              </p:cNvSpPr>
              <p:nvPr/>
            </p:nvSpPr>
            <p:spPr bwMode="auto">
              <a:xfrm>
                <a:off x="1648145" y="6283325"/>
                <a:ext cx="63350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panose="02020603050405020304" pitchFamily="18" charset="0"/>
                    <a:cs typeface="Times New Roman" panose="02020603050405020304" pitchFamily="18" charset="0"/>
                  </a:rPr>
                  <a:t>[</a:t>
                </a:r>
                <a:r>
                  <a:rPr lang="en-US" sz="3000" dirty="0" err="1">
                    <a:solidFill>
                      <a:srgbClr val="C00000"/>
                    </a:solidFill>
                    <a:latin typeface="Times New Roman" panose="02020603050405020304" pitchFamily="18" charset="0"/>
                    <a:cs typeface="Times New Roman" panose="02020603050405020304" pitchFamily="18" charset="0"/>
                  </a:rPr>
                  <a:t>y</a:t>
                </a:r>
                <a:r>
                  <a:rPr lang="en-US" sz="3000" dirty="0">
                    <a:solidFill>
                      <a:srgbClr val="C00000"/>
                    </a:solidFill>
                    <a:latin typeface="Times New Roman" panose="02020603050405020304" pitchFamily="18" charset="0"/>
                    <a:cs typeface="Times New Roman" panose="02020603050405020304" pitchFamily="18" charset="0"/>
                  </a:rPr>
                  <a:t>]</a:t>
                </a:r>
              </a:p>
            </p:txBody>
          </p:sp>
          <p:cxnSp>
            <p:nvCxnSpPr>
              <p:cNvPr id="66" name="Straight Connector 65"/>
              <p:cNvCxnSpPr/>
              <p:nvPr/>
            </p:nvCxnSpPr>
            <p:spPr bwMode="auto">
              <a:xfrm rot="5400000">
                <a:off x="1727200"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 name="Group 74"/>
            <p:cNvGrpSpPr/>
            <p:nvPr/>
          </p:nvGrpSpPr>
          <p:grpSpPr>
            <a:xfrm>
              <a:off x="5102873" y="4953000"/>
              <a:ext cx="633507" cy="934998"/>
              <a:chOff x="3586177" y="5902325"/>
              <a:chExt cx="633507" cy="934998"/>
            </a:xfrm>
          </p:grpSpPr>
          <p:sp>
            <p:nvSpPr>
              <p:cNvPr id="72" name="Text Box 35"/>
              <p:cNvSpPr txBox="1">
                <a:spLocks noChangeArrowheads="1"/>
              </p:cNvSpPr>
              <p:nvPr/>
            </p:nvSpPr>
            <p:spPr bwMode="auto">
              <a:xfrm>
                <a:off x="3586177" y="6283325"/>
                <a:ext cx="63350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panose="02020603050405020304" pitchFamily="18" charset="0"/>
                    <a:cs typeface="Times New Roman" panose="02020603050405020304" pitchFamily="18" charset="0"/>
                  </a:rPr>
                  <a:t>[</a:t>
                </a:r>
                <a:r>
                  <a:rPr lang="en-US" sz="3000" dirty="0" err="1">
                    <a:solidFill>
                      <a:srgbClr val="C00000"/>
                    </a:solidFill>
                    <a:latin typeface="Times New Roman" panose="02020603050405020304" pitchFamily="18" charset="0"/>
                    <a:cs typeface="Times New Roman" panose="02020603050405020304" pitchFamily="18" charset="0"/>
                  </a:rPr>
                  <a:t>ø</a:t>
                </a:r>
                <a:r>
                  <a:rPr lang="en-US" sz="3000" dirty="0">
                    <a:solidFill>
                      <a:srgbClr val="C00000"/>
                    </a:solidFill>
                    <a:latin typeface="Times New Roman" panose="02020603050405020304" pitchFamily="18" charset="0"/>
                    <a:cs typeface="Times New Roman" panose="02020603050405020304" pitchFamily="18" charset="0"/>
                  </a:rPr>
                  <a:t>]</a:t>
                </a:r>
              </a:p>
            </p:txBody>
          </p:sp>
          <p:cxnSp>
            <p:nvCxnSpPr>
              <p:cNvPr id="75" name="Straight Connector 74"/>
              <p:cNvCxnSpPr/>
              <p:nvPr/>
            </p:nvCxnSpPr>
            <p:spPr bwMode="auto">
              <a:xfrm rot="5400000">
                <a:off x="3657600"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1" name="Rectangle 70"/>
            <p:cNvSpPr/>
            <p:nvPr/>
          </p:nvSpPr>
          <p:spPr bwMode="auto">
            <a:xfrm>
              <a:off x="3644625" y="3508248"/>
              <a:ext cx="2340000" cy="2374392"/>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000">
                <a:latin typeface="Times" pitchFamily="71" charset="0"/>
              </a:endParaRPr>
            </a:p>
          </p:txBody>
        </p:sp>
      </p:grpSp>
      <p:grpSp>
        <p:nvGrpSpPr>
          <p:cNvPr id="16" name="Group 9"/>
          <p:cNvGrpSpPr>
            <a:grpSpLocks/>
          </p:cNvGrpSpPr>
          <p:nvPr/>
        </p:nvGrpSpPr>
        <p:grpSpPr bwMode="auto">
          <a:xfrm>
            <a:off x="3871505" y="4405917"/>
            <a:ext cx="4480547" cy="731837"/>
            <a:chOff x="1488" y="816"/>
            <a:chExt cx="2880" cy="461"/>
          </a:xfrm>
        </p:grpSpPr>
        <p:sp>
          <p:nvSpPr>
            <p:cNvPr id="116" name="Line 10"/>
            <p:cNvSpPr>
              <a:spLocks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117" name="Line 11"/>
            <p:cNvSpPr>
              <a:spLocks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94" name="Rectangle 93"/>
          <p:cNvSpPr/>
          <p:nvPr/>
        </p:nvSpPr>
        <p:spPr bwMode="auto">
          <a:xfrm>
            <a:off x="6148834" y="6009163"/>
            <a:ext cx="2340000" cy="2374392"/>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000">
              <a:latin typeface="Times" pitchFamily="71" charset="0"/>
            </a:endParaRPr>
          </a:p>
        </p:txBody>
      </p:sp>
      <p:grpSp>
        <p:nvGrpSpPr>
          <p:cNvPr id="61" name="Group 94">
            <a:extLst>
              <a:ext uri="{FF2B5EF4-FFF2-40B4-BE49-F238E27FC236}">
                <a16:creationId xmlns:a16="http://schemas.microsoft.com/office/drawing/2014/main" id="{A1442AAD-B897-EC41-926A-DBE1F6A48CE3}"/>
              </a:ext>
            </a:extLst>
          </p:cNvPr>
          <p:cNvGrpSpPr/>
          <p:nvPr/>
        </p:nvGrpSpPr>
        <p:grpSpPr>
          <a:xfrm>
            <a:off x="8949914" y="6469411"/>
            <a:ext cx="570990" cy="1000637"/>
            <a:chOff x="942340" y="3968496"/>
            <a:chExt cx="570990" cy="1000637"/>
          </a:xfrm>
        </p:grpSpPr>
        <p:sp>
          <p:nvSpPr>
            <p:cNvPr id="62" name="Text Box 27">
              <a:extLst>
                <a:ext uri="{FF2B5EF4-FFF2-40B4-BE49-F238E27FC236}">
                  <a16:creationId xmlns:a16="http://schemas.microsoft.com/office/drawing/2014/main" id="{ADC07206-CC7D-9A43-8AE6-97CCE0B7E6D9}"/>
                </a:ext>
              </a:extLst>
            </p:cNvPr>
            <p:cNvSpPr txBox="1">
              <a:spLocks noChangeArrowheads="1"/>
            </p:cNvSpPr>
            <p:nvPr/>
          </p:nvSpPr>
          <p:spPr bwMode="auto">
            <a:xfrm>
              <a:off x="942340" y="4415135"/>
              <a:ext cx="570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panose="02020603050405020304" pitchFamily="18" charset="0"/>
                  <a:ea typeface="Doulos SIL" charset="-52"/>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a:t>
              </a:r>
            </a:p>
          </p:txBody>
        </p:sp>
        <p:cxnSp>
          <p:nvCxnSpPr>
            <p:cNvPr id="63" name="Straight Connector 62">
              <a:extLst>
                <a:ext uri="{FF2B5EF4-FFF2-40B4-BE49-F238E27FC236}">
                  <a16:creationId xmlns:a16="http://schemas.microsoft.com/office/drawing/2014/main" id="{095F02CA-2644-5447-80BA-4453F5280985}"/>
                </a:ext>
              </a:extLst>
            </p:cNvPr>
            <p:cNvCxnSpPr/>
            <p:nvPr/>
          </p:nvCxnSpPr>
          <p:spPr bwMode="auto">
            <a:xfrm rot="5400000">
              <a:off x="999235" y="419709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4" name="Group 71">
            <a:extLst>
              <a:ext uri="{FF2B5EF4-FFF2-40B4-BE49-F238E27FC236}">
                <a16:creationId xmlns:a16="http://schemas.microsoft.com/office/drawing/2014/main" id="{6E9ECD0F-8D1A-3C48-81FE-AB7CBCDF95D9}"/>
              </a:ext>
            </a:extLst>
          </p:cNvPr>
          <p:cNvGrpSpPr/>
          <p:nvPr/>
        </p:nvGrpSpPr>
        <p:grpSpPr>
          <a:xfrm>
            <a:off x="6525811" y="7453917"/>
            <a:ext cx="591829" cy="934998"/>
            <a:chOff x="1664929" y="5902325"/>
            <a:chExt cx="591828" cy="934998"/>
          </a:xfrm>
        </p:grpSpPr>
        <p:sp>
          <p:nvSpPr>
            <p:cNvPr id="76" name="Text Box 35">
              <a:extLst>
                <a:ext uri="{FF2B5EF4-FFF2-40B4-BE49-F238E27FC236}">
                  <a16:creationId xmlns:a16="http://schemas.microsoft.com/office/drawing/2014/main" id="{2A70C813-DEC6-4A44-9C3C-29B314CF70E1}"/>
                </a:ext>
              </a:extLst>
            </p:cNvPr>
            <p:cNvSpPr txBox="1">
              <a:spLocks noChangeArrowheads="1"/>
            </p:cNvSpPr>
            <p:nvPr/>
          </p:nvSpPr>
          <p:spPr bwMode="auto">
            <a:xfrm>
              <a:off x="1664929" y="6283325"/>
              <a:ext cx="59182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panose="02020603050405020304" pitchFamily="18" charset="0"/>
                  <a:cs typeface="Times New Roman" panose="02020603050405020304" pitchFamily="18" charset="0"/>
                </a:rPr>
                <a:t>/</a:t>
              </a:r>
              <a:r>
                <a:rPr lang="en-US" sz="3000" dirty="0" err="1">
                  <a:solidFill>
                    <a:srgbClr val="C00000"/>
                  </a:solidFill>
                  <a:latin typeface="Times New Roman" panose="02020603050405020304" pitchFamily="18" charset="0"/>
                  <a:cs typeface="Times New Roman" panose="02020603050405020304" pitchFamily="18" charset="0"/>
                </a:rPr>
                <a:t>u</a:t>
              </a:r>
              <a:r>
                <a:rPr lang="en-US" sz="3000" dirty="0">
                  <a:solidFill>
                    <a:srgbClr val="C00000"/>
                  </a:solidFill>
                  <a:latin typeface="Times New Roman" panose="02020603050405020304" pitchFamily="18" charset="0"/>
                  <a:cs typeface="Times New Roman" panose="02020603050405020304" pitchFamily="18" charset="0"/>
                </a:rPr>
                <a:t>/</a:t>
              </a:r>
            </a:p>
          </p:txBody>
        </p:sp>
        <p:cxnSp>
          <p:nvCxnSpPr>
            <p:cNvPr id="77" name="Straight Connector 76">
              <a:extLst>
                <a:ext uri="{FF2B5EF4-FFF2-40B4-BE49-F238E27FC236}">
                  <a16:creationId xmlns:a16="http://schemas.microsoft.com/office/drawing/2014/main" id="{4B9D3868-231C-1B40-82EB-DE2419D2AD20}"/>
                </a:ext>
              </a:extLst>
            </p:cNvPr>
            <p:cNvCxnSpPr/>
            <p:nvPr/>
          </p:nvCxnSpPr>
          <p:spPr bwMode="auto">
            <a:xfrm rot="5400000">
              <a:off x="1727200"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2" name="Group 74">
            <a:extLst>
              <a:ext uri="{FF2B5EF4-FFF2-40B4-BE49-F238E27FC236}">
                <a16:creationId xmlns:a16="http://schemas.microsoft.com/office/drawing/2014/main" id="{93525643-5429-C74B-A58D-764C6624D101}"/>
              </a:ext>
            </a:extLst>
          </p:cNvPr>
          <p:cNvGrpSpPr/>
          <p:nvPr/>
        </p:nvGrpSpPr>
        <p:grpSpPr>
          <a:xfrm>
            <a:off x="7587800" y="7453917"/>
            <a:ext cx="591829" cy="934998"/>
            <a:chOff x="3596808" y="5902325"/>
            <a:chExt cx="591828" cy="934998"/>
          </a:xfrm>
        </p:grpSpPr>
        <p:sp>
          <p:nvSpPr>
            <p:cNvPr id="83" name="Text Box 35">
              <a:extLst>
                <a:ext uri="{FF2B5EF4-FFF2-40B4-BE49-F238E27FC236}">
                  <a16:creationId xmlns:a16="http://schemas.microsoft.com/office/drawing/2014/main" id="{689911E9-EBBA-444C-9CF6-CC99FBB85712}"/>
                </a:ext>
              </a:extLst>
            </p:cNvPr>
            <p:cNvSpPr txBox="1">
              <a:spLocks noChangeArrowheads="1"/>
            </p:cNvSpPr>
            <p:nvPr/>
          </p:nvSpPr>
          <p:spPr bwMode="auto">
            <a:xfrm>
              <a:off x="3596808" y="6283325"/>
              <a:ext cx="59182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panose="02020603050405020304" pitchFamily="18" charset="0"/>
                  <a:cs typeface="Times New Roman" panose="02020603050405020304" pitchFamily="18" charset="0"/>
                </a:rPr>
                <a:t>/</a:t>
              </a:r>
              <a:r>
                <a:rPr lang="en-US" sz="3000" dirty="0" err="1">
                  <a:solidFill>
                    <a:srgbClr val="C00000"/>
                  </a:solidFill>
                  <a:latin typeface="Times New Roman" panose="02020603050405020304" pitchFamily="18" charset="0"/>
                  <a:cs typeface="Times New Roman" panose="02020603050405020304" pitchFamily="18" charset="0"/>
                </a:rPr>
                <a:t>o</a:t>
              </a:r>
              <a:r>
                <a:rPr lang="en-US" sz="3000" dirty="0">
                  <a:solidFill>
                    <a:srgbClr val="C00000"/>
                  </a:solidFill>
                  <a:latin typeface="Times New Roman" panose="02020603050405020304" pitchFamily="18" charset="0"/>
                  <a:cs typeface="Times New Roman" panose="02020603050405020304" pitchFamily="18" charset="0"/>
                </a:rPr>
                <a:t>/</a:t>
              </a:r>
            </a:p>
          </p:txBody>
        </p:sp>
        <p:cxnSp>
          <p:nvCxnSpPr>
            <p:cNvPr id="84" name="Straight Connector 83">
              <a:extLst>
                <a:ext uri="{FF2B5EF4-FFF2-40B4-BE49-F238E27FC236}">
                  <a16:creationId xmlns:a16="http://schemas.microsoft.com/office/drawing/2014/main" id="{28BCC22F-9FA8-5B45-821C-04496E63E39B}"/>
                </a:ext>
              </a:extLst>
            </p:cNvPr>
            <p:cNvCxnSpPr/>
            <p:nvPr/>
          </p:nvCxnSpPr>
          <p:spPr bwMode="auto">
            <a:xfrm rot="5400000">
              <a:off x="3657600"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85" name="Text Box 34">
            <a:extLst>
              <a:ext uri="{FF2B5EF4-FFF2-40B4-BE49-F238E27FC236}">
                <a16:creationId xmlns:a16="http://schemas.microsoft.com/office/drawing/2014/main" id="{EAB01962-2280-B047-8BB7-22C0E4C05236}"/>
              </a:ext>
            </a:extLst>
          </p:cNvPr>
          <p:cNvSpPr txBox="1">
            <a:spLocks noChangeArrowheads="1"/>
          </p:cNvSpPr>
          <p:nvPr/>
        </p:nvSpPr>
        <p:spPr bwMode="auto">
          <a:xfrm>
            <a:off x="6620689" y="5976252"/>
            <a:ext cx="1555233"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[+round]</a:t>
            </a:r>
          </a:p>
        </p:txBody>
      </p:sp>
      <p:sp>
        <p:nvSpPr>
          <p:cNvPr id="86" name="Text Box 36">
            <a:extLst>
              <a:ext uri="{FF2B5EF4-FFF2-40B4-BE49-F238E27FC236}">
                <a16:creationId xmlns:a16="http://schemas.microsoft.com/office/drawing/2014/main" id="{7A33DC65-7B44-344D-85FA-0F3C86F6EEC4}"/>
              </a:ext>
            </a:extLst>
          </p:cNvPr>
          <p:cNvSpPr txBox="1">
            <a:spLocks noChangeArrowheads="1"/>
          </p:cNvSpPr>
          <p:nvPr/>
        </p:nvSpPr>
        <p:spPr bwMode="auto">
          <a:xfrm>
            <a:off x="8469814" y="5976252"/>
            <a:ext cx="1531188" cy="553998"/>
          </a:xfrm>
          <a:prstGeom prst="rect">
            <a:avLst/>
          </a:prstGeom>
          <a:noFill/>
          <a:ln w="9525">
            <a:noFill/>
            <a:miter lim="800000"/>
            <a:headEnd/>
            <a:tailEnd/>
          </a:ln>
        </p:spPr>
        <p:txBody>
          <a:bodyPr wrap="none">
            <a:prstTxWarp prst="textNoShape">
              <a:avLst/>
            </a:prstTxWarp>
            <a:spAutoFit/>
          </a:bodyPr>
          <a:lstStyle/>
          <a:p>
            <a:r>
              <a:rPr lang="en-US" sz="3000" dirty="0"/>
              <a:t>[–round]</a:t>
            </a:r>
          </a:p>
        </p:txBody>
      </p:sp>
      <p:grpSp>
        <p:nvGrpSpPr>
          <p:cNvPr id="87" name="Group 57">
            <a:extLst>
              <a:ext uri="{FF2B5EF4-FFF2-40B4-BE49-F238E27FC236}">
                <a16:creationId xmlns:a16="http://schemas.microsoft.com/office/drawing/2014/main" id="{002CFE13-6C4D-D242-8D79-1D3ED28A5C40}"/>
              </a:ext>
            </a:extLst>
          </p:cNvPr>
          <p:cNvGrpSpPr/>
          <p:nvPr/>
        </p:nvGrpSpPr>
        <p:grpSpPr>
          <a:xfrm>
            <a:off x="6107297" y="6469411"/>
            <a:ext cx="2440411" cy="1000637"/>
            <a:chOff x="-40773" y="4349496"/>
            <a:chExt cx="2440411" cy="1000637"/>
          </a:xfrm>
        </p:grpSpPr>
        <p:sp>
          <p:nvSpPr>
            <p:cNvPr id="89" name="Line 14">
              <a:extLst>
                <a:ext uri="{FF2B5EF4-FFF2-40B4-BE49-F238E27FC236}">
                  <a16:creationId xmlns:a16="http://schemas.microsoft.com/office/drawing/2014/main" id="{6C3D00B7-363B-444D-8DB8-65751E7DCCEC}"/>
                </a:ext>
              </a:extLst>
            </p:cNvPr>
            <p:cNvSpPr>
              <a:spLocks noChangeShapeType="1"/>
            </p:cNvSpPr>
            <p:nvPr/>
          </p:nvSpPr>
          <p:spPr bwMode="auto">
            <a:xfrm flipH="1">
              <a:off x="807368" y="4349496"/>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91" name="Line 15">
              <a:extLst>
                <a:ext uri="{FF2B5EF4-FFF2-40B4-BE49-F238E27FC236}">
                  <a16:creationId xmlns:a16="http://schemas.microsoft.com/office/drawing/2014/main" id="{5506C24B-1CC1-634B-9580-EC9598220946}"/>
                </a:ext>
              </a:extLst>
            </p:cNvPr>
            <p:cNvSpPr>
              <a:spLocks noChangeShapeType="1"/>
            </p:cNvSpPr>
            <p:nvPr/>
          </p:nvSpPr>
          <p:spPr bwMode="auto">
            <a:xfrm>
              <a:off x="1263889" y="4349496"/>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92" name="Text Box 36">
              <a:extLst>
                <a:ext uri="{FF2B5EF4-FFF2-40B4-BE49-F238E27FC236}">
                  <a16:creationId xmlns:a16="http://schemas.microsoft.com/office/drawing/2014/main" id="{C50C84CA-838B-924D-B101-E1832EADC9A8}"/>
                </a:ext>
              </a:extLst>
            </p:cNvPr>
            <p:cNvSpPr txBox="1">
              <a:spLocks noChangeArrowheads="1"/>
            </p:cNvSpPr>
            <p:nvPr/>
          </p:nvSpPr>
          <p:spPr bwMode="auto">
            <a:xfrm>
              <a:off x="-40773" y="4796135"/>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93" name="Text Box 36">
              <a:extLst>
                <a:ext uri="{FF2B5EF4-FFF2-40B4-BE49-F238E27FC236}">
                  <a16:creationId xmlns:a16="http://schemas.microsoft.com/office/drawing/2014/main" id="{80A3ABB9-B34F-5F4D-977F-272DA6C18D3C}"/>
                </a:ext>
              </a:extLst>
            </p:cNvPr>
            <p:cNvSpPr txBox="1">
              <a:spLocks noChangeArrowheads="1"/>
            </p:cNvSpPr>
            <p:nvPr/>
          </p:nvSpPr>
          <p:spPr bwMode="auto">
            <a:xfrm>
              <a:off x="1081649" y="4796135"/>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sp>
        <p:nvSpPr>
          <p:cNvPr id="95" name="Text Box 13">
            <a:extLst>
              <a:ext uri="{FF2B5EF4-FFF2-40B4-BE49-F238E27FC236}">
                <a16:creationId xmlns:a16="http://schemas.microsoft.com/office/drawing/2014/main" id="{19E5A5AF-F933-474F-B198-CB5945FD1293}"/>
              </a:ext>
            </a:extLst>
          </p:cNvPr>
          <p:cNvSpPr txBox="1">
            <a:spLocks noChangeArrowheads="1"/>
          </p:cNvSpPr>
          <p:nvPr/>
        </p:nvSpPr>
        <p:spPr bwMode="auto">
          <a:xfrm>
            <a:off x="7649851" y="5087252"/>
            <a:ext cx="138211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[–front]</a:t>
            </a:r>
          </a:p>
        </p:txBody>
      </p:sp>
      <p:grpSp>
        <p:nvGrpSpPr>
          <p:cNvPr id="97" name="Group 24">
            <a:extLst>
              <a:ext uri="{FF2B5EF4-FFF2-40B4-BE49-F238E27FC236}">
                <a16:creationId xmlns:a16="http://schemas.microsoft.com/office/drawing/2014/main" id="{5A0875EF-A096-EE43-B67D-24A4A77CEB24}"/>
              </a:ext>
            </a:extLst>
          </p:cNvPr>
          <p:cNvGrpSpPr>
            <a:grpSpLocks/>
          </p:cNvGrpSpPr>
          <p:nvPr/>
        </p:nvGrpSpPr>
        <p:grpSpPr bwMode="auto">
          <a:xfrm>
            <a:off x="7529100" y="5548915"/>
            <a:ext cx="1656000" cy="457200"/>
            <a:chOff x="1441" y="2400"/>
            <a:chExt cx="913" cy="288"/>
          </a:xfrm>
          <a:noFill/>
        </p:grpSpPr>
        <p:sp>
          <p:nvSpPr>
            <p:cNvPr id="98" name="Line 25">
              <a:extLst>
                <a:ext uri="{FF2B5EF4-FFF2-40B4-BE49-F238E27FC236}">
                  <a16:creationId xmlns:a16="http://schemas.microsoft.com/office/drawing/2014/main" id="{8B736168-77FA-C248-8621-4EA87792B31C}"/>
                </a:ext>
              </a:extLst>
            </p:cNvPr>
            <p:cNvSpPr>
              <a:spLocks noChangeShapeType="1"/>
            </p:cNvSpPr>
            <p:nvPr/>
          </p:nvSpPr>
          <p:spPr bwMode="auto">
            <a:xfrm flipH="1">
              <a:off x="1441" y="2400"/>
              <a:ext cx="461" cy="288"/>
            </a:xfrm>
            <a:prstGeom prst="line">
              <a:avLst/>
            </a:prstGeom>
            <a:grp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100" name="Line 26">
              <a:extLst>
                <a:ext uri="{FF2B5EF4-FFF2-40B4-BE49-F238E27FC236}">
                  <a16:creationId xmlns:a16="http://schemas.microsoft.com/office/drawing/2014/main" id="{94ADF2A2-5211-784E-9714-F5A2850012DC}"/>
                </a:ext>
              </a:extLst>
            </p:cNvPr>
            <p:cNvSpPr>
              <a:spLocks noChangeShapeType="1"/>
            </p:cNvSpPr>
            <p:nvPr/>
          </p:nvSpPr>
          <p:spPr bwMode="auto">
            <a:xfrm>
              <a:off x="1893" y="2400"/>
              <a:ext cx="461" cy="288"/>
            </a:xfrm>
            <a:prstGeom prst="line">
              <a:avLst/>
            </a:prstGeom>
            <a:grp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60" name="Text Box 5">
            <a:extLst>
              <a:ext uri="{FF2B5EF4-FFF2-40B4-BE49-F238E27FC236}">
                <a16:creationId xmlns:a16="http://schemas.microsoft.com/office/drawing/2014/main" id="{AF40D433-A0CD-0F49-B910-F166A0612DEB}"/>
              </a:ext>
            </a:extLst>
          </p:cNvPr>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West Germanic feature hierarchy 2</a:t>
            </a:r>
          </a:p>
        </p:txBody>
      </p:sp>
      <p:sp>
        <p:nvSpPr>
          <p:cNvPr id="96" name="Rectangle 95">
            <a:extLst>
              <a:ext uri="{FF2B5EF4-FFF2-40B4-BE49-F238E27FC236}">
                <a16:creationId xmlns:a16="http://schemas.microsoft.com/office/drawing/2014/main" id="{AA2C090C-8186-9E4B-ADD2-28998DF2A020}"/>
              </a:ext>
            </a:extLst>
          </p:cNvPr>
          <p:cNvSpPr/>
          <p:nvPr/>
        </p:nvSpPr>
        <p:spPr bwMode="auto">
          <a:xfrm>
            <a:off x="10433650" y="5736240"/>
            <a:ext cx="54000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grpSp>
        <p:nvGrpSpPr>
          <p:cNvPr id="13" name="Group 12">
            <a:extLst>
              <a:ext uri="{FF2B5EF4-FFF2-40B4-BE49-F238E27FC236}">
                <a16:creationId xmlns:a16="http://schemas.microsoft.com/office/drawing/2014/main" id="{CDF715D6-41A7-A344-9894-789F8C9CF1D5}"/>
              </a:ext>
            </a:extLst>
          </p:cNvPr>
          <p:cNvGrpSpPr/>
          <p:nvPr/>
        </p:nvGrpSpPr>
        <p:grpSpPr>
          <a:xfrm>
            <a:off x="13745418" y="6012160"/>
            <a:ext cx="1765612" cy="2304256"/>
            <a:chOff x="10654808" y="6012160"/>
            <a:chExt cx="1765612" cy="2304256"/>
          </a:xfrm>
        </p:grpSpPr>
        <p:sp>
          <p:nvSpPr>
            <p:cNvPr id="99" name="Text Box 11">
              <a:extLst>
                <a:ext uri="{FF2B5EF4-FFF2-40B4-BE49-F238E27FC236}">
                  <a16:creationId xmlns:a16="http://schemas.microsoft.com/office/drawing/2014/main" id="{BB452AB5-2376-8D45-B487-FAAEC726A965}"/>
                </a:ext>
              </a:extLst>
            </p:cNvPr>
            <p:cNvSpPr txBox="1">
              <a:spLocks noChangeArrowheads="1"/>
            </p:cNvSpPr>
            <p:nvPr/>
          </p:nvSpPr>
          <p:spPr bwMode="auto">
            <a:xfrm>
              <a:off x="11023692" y="6012160"/>
              <a:ext cx="102784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/u, o/</a:t>
              </a:r>
            </a:p>
          </p:txBody>
        </p:sp>
        <p:sp>
          <p:nvSpPr>
            <p:cNvPr id="101" name="Rectangle 100">
              <a:extLst>
                <a:ext uri="{FF2B5EF4-FFF2-40B4-BE49-F238E27FC236}">
                  <a16:creationId xmlns:a16="http://schemas.microsoft.com/office/drawing/2014/main" id="{91731A76-517E-C643-91A2-335D0C532771}"/>
                </a:ext>
              </a:extLst>
            </p:cNvPr>
            <p:cNvSpPr/>
            <p:nvPr/>
          </p:nvSpPr>
          <p:spPr>
            <a:xfrm>
              <a:off x="10654808" y="6746756"/>
              <a:ext cx="1765612" cy="1569660"/>
            </a:xfrm>
            <a:prstGeom prst="rect">
              <a:avLst/>
            </a:prstGeom>
          </p:spPr>
          <p:txBody>
            <a:bodyPr wrap="none">
              <a:spAutoFit/>
            </a:bodyPr>
            <a:lstStyle/>
            <a:p>
              <a:pPr algn="l"/>
              <a:r>
                <a:rPr lang="en-US" sz="3200" dirty="0">
                  <a:solidFill>
                    <a:srgbClr val="000090"/>
                  </a:solidFill>
                  <a:latin typeface="Cambria"/>
                  <a:cs typeface="Cambria"/>
                </a:rPr>
                <a:t>[</a:t>
              </a:r>
              <a:r>
                <a:rPr lang="en-US" sz="3200" dirty="0">
                  <a:solidFill>
                    <a:srgbClr val="C00000"/>
                  </a:solidFill>
                  <a:latin typeface="Cambria"/>
                  <a:cs typeface="Cambria"/>
                </a:rPr>
                <a:t>–front]</a:t>
              </a:r>
            </a:p>
            <a:p>
              <a:pPr algn="l"/>
              <a:r>
                <a:rPr lang="en-US" sz="3200" dirty="0">
                  <a:solidFill>
                    <a:srgbClr val="000090"/>
                  </a:solidFill>
                  <a:latin typeface="Cambria"/>
                  <a:cs typeface="Cambria"/>
                </a:rPr>
                <a:t>[+round]</a:t>
              </a:r>
            </a:p>
            <a:p>
              <a:pPr algn="l"/>
              <a:r>
                <a:rPr lang="en-US" sz="3200" dirty="0">
                  <a:solidFill>
                    <a:srgbClr val="000090"/>
                  </a:solidFill>
                  <a:latin typeface="Cambria"/>
                  <a:cs typeface="Cambria"/>
                </a:rPr>
                <a:t>[α high]</a:t>
              </a:r>
            </a:p>
          </p:txBody>
        </p:sp>
      </p:grpSp>
      <p:grpSp>
        <p:nvGrpSpPr>
          <p:cNvPr id="12" name="Group 11">
            <a:extLst>
              <a:ext uri="{FF2B5EF4-FFF2-40B4-BE49-F238E27FC236}">
                <a16:creationId xmlns:a16="http://schemas.microsoft.com/office/drawing/2014/main" id="{3F8BD632-E3A2-9842-9830-2115393C194C}"/>
              </a:ext>
            </a:extLst>
          </p:cNvPr>
          <p:cNvGrpSpPr/>
          <p:nvPr/>
        </p:nvGrpSpPr>
        <p:grpSpPr>
          <a:xfrm>
            <a:off x="10793090" y="6012160"/>
            <a:ext cx="1765612" cy="2304256"/>
            <a:chOff x="13404343" y="6012160"/>
            <a:chExt cx="1765612" cy="2304256"/>
          </a:xfrm>
        </p:grpSpPr>
        <p:sp>
          <p:nvSpPr>
            <p:cNvPr id="102" name="Text Box 11">
              <a:extLst>
                <a:ext uri="{FF2B5EF4-FFF2-40B4-BE49-F238E27FC236}">
                  <a16:creationId xmlns:a16="http://schemas.microsoft.com/office/drawing/2014/main" id="{D9CA0BBB-A31E-7645-86C6-4B8323082B4B}"/>
                </a:ext>
              </a:extLst>
            </p:cNvPr>
            <p:cNvSpPr txBox="1">
              <a:spLocks noChangeArrowheads="1"/>
            </p:cNvSpPr>
            <p:nvPr/>
          </p:nvSpPr>
          <p:spPr bwMode="auto">
            <a:xfrm>
              <a:off x="13764121" y="6012160"/>
              <a:ext cx="1046056"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y, ø</a:t>
              </a:r>
              <a:r>
                <a:rPr lang="en-US" sz="3200" noProof="1">
                  <a:solidFill>
                    <a:srgbClr val="000090"/>
                  </a:solidFill>
                  <a:latin typeface="Times New Roman" panose="02020603050405020304" pitchFamily="18" charset="0"/>
                  <a:ea typeface="Doulos SIL" charset="-52"/>
                  <a:cs typeface="Times New Roman" panose="02020603050405020304" pitchFamily="18" charset="0"/>
                </a:rPr>
                <a:t>]</a:t>
              </a:r>
            </a:p>
          </p:txBody>
        </p:sp>
        <p:sp>
          <p:nvSpPr>
            <p:cNvPr id="103" name="Rectangle 102">
              <a:extLst>
                <a:ext uri="{FF2B5EF4-FFF2-40B4-BE49-F238E27FC236}">
                  <a16:creationId xmlns:a16="http://schemas.microsoft.com/office/drawing/2014/main" id="{AFB376CD-E5D0-8B4B-9677-2E4C55AC5A65}"/>
                </a:ext>
              </a:extLst>
            </p:cNvPr>
            <p:cNvSpPr/>
            <p:nvPr/>
          </p:nvSpPr>
          <p:spPr>
            <a:xfrm>
              <a:off x="13404343" y="6746756"/>
              <a:ext cx="1765612" cy="1569660"/>
            </a:xfrm>
            <a:prstGeom prst="rect">
              <a:avLst/>
            </a:prstGeom>
          </p:spPr>
          <p:txBody>
            <a:bodyPr wrap="none">
              <a:spAutoFit/>
            </a:bodyPr>
            <a:lstStyle/>
            <a:p>
              <a:pPr algn="l"/>
              <a:r>
                <a:rPr lang="en-US" sz="3200" dirty="0">
                  <a:solidFill>
                    <a:srgbClr val="C00000"/>
                  </a:solidFill>
                  <a:latin typeface="Cambria"/>
                  <a:cs typeface="Cambria"/>
                </a:rPr>
                <a:t>[+front]</a:t>
              </a:r>
            </a:p>
            <a:p>
              <a:pPr algn="l"/>
              <a:r>
                <a:rPr lang="en-US" sz="3200" dirty="0">
                  <a:solidFill>
                    <a:srgbClr val="000090"/>
                  </a:solidFill>
                  <a:latin typeface="Cambria"/>
                  <a:cs typeface="Cambria"/>
                </a:rPr>
                <a:t>[+round]</a:t>
              </a:r>
            </a:p>
            <a:p>
              <a:pPr algn="l"/>
              <a:r>
                <a:rPr lang="en-US" sz="3200" dirty="0">
                  <a:solidFill>
                    <a:srgbClr val="000090"/>
                  </a:solidFill>
                  <a:latin typeface="Cambria"/>
                  <a:cs typeface="Cambria"/>
                </a:rPr>
                <a:t>[α high]</a:t>
              </a:r>
            </a:p>
          </p:txBody>
        </p:sp>
      </p:grpSp>
      <p:cxnSp>
        <p:nvCxnSpPr>
          <p:cNvPr id="104" name="Straight Arrow Connector 103">
            <a:extLst>
              <a:ext uri="{FF2B5EF4-FFF2-40B4-BE49-F238E27FC236}">
                <a16:creationId xmlns:a16="http://schemas.microsoft.com/office/drawing/2014/main" id="{8A04AC7F-3EDE-1145-9799-0F4D465E9E16}"/>
              </a:ext>
            </a:extLst>
          </p:cNvPr>
          <p:cNvCxnSpPr/>
          <p:nvPr/>
        </p:nvCxnSpPr>
        <p:spPr bwMode="auto">
          <a:xfrm flipH="1">
            <a:off x="12377426" y="6300192"/>
            <a:ext cx="1440000" cy="0"/>
          </a:xfrm>
          <a:prstGeom prst="straightConnector1">
            <a:avLst/>
          </a:prstGeom>
          <a:solidFill>
            <a:schemeClr val="accent1"/>
          </a:solidFill>
          <a:ln w="22225" cap="flat" cmpd="sng" algn="ctr">
            <a:solidFill>
              <a:srgbClr val="FF0000"/>
            </a:solidFill>
            <a:prstDash val="solid"/>
            <a:round/>
            <a:headEnd type="none" w="med" len="med"/>
            <a:tailEnd type="arrow" w="med" len="med"/>
          </a:ln>
          <a:effectLst/>
        </p:spPr>
      </p:cxnSp>
      <p:sp>
        <p:nvSpPr>
          <p:cNvPr id="105" name="Slide Number Placeholder 8">
            <a:extLst>
              <a:ext uri="{FF2B5EF4-FFF2-40B4-BE49-F238E27FC236}">
                <a16:creationId xmlns:a16="http://schemas.microsoft.com/office/drawing/2014/main" id="{AF465C25-6474-E543-99B7-E8AB74CC2A3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129</a:t>
            </a:fld>
            <a:endParaRPr lang="en-US" sz="1600" dirty="0"/>
          </a:p>
        </p:txBody>
      </p:sp>
    </p:spTree>
    <p:extLst>
      <p:ext uri="{BB962C8B-B14F-4D97-AF65-F5344CB8AC3E}">
        <p14:creationId xmlns:p14="http://schemas.microsoft.com/office/powerpoint/2010/main" val="30551442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C4DF635-8F6A-E34E-B523-C52FA33F8534}"/>
              </a:ext>
            </a:extLst>
          </p:cNvPr>
          <p:cNvSpPr>
            <a:spLocks/>
          </p:cNvSpPr>
          <p:nvPr/>
        </p:nvSpPr>
        <p:spPr bwMode="auto">
          <a:xfrm>
            <a:off x="1166400" y="7159543"/>
            <a:ext cx="12060000" cy="1051555"/>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5604" name="Text Box 4"/>
          <p:cNvSpPr txBox="1">
            <a:spLocks noChangeArrowheads="1"/>
          </p:cNvSpPr>
          <p:nvPr/>
        </p:nvSpPr>
        <p:spPr bwMode="auto">
          <a:xfrm>
            <a:off x="1166400" y="2741779"/>
            <a:ext cx="14400000" cy="1077218"/>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Similarly, he finds (p. 18) that “originally short vowels can be lengthened and yet kept quite distinct from the original longs.” </a:t>
            </a:r>
            <a:endParaRPr lang="en-US" sz="3200" noProof="1">
              <a:latin typeface="Cambria" panose="02040503050406030204" pitchFamily="18" charset="0"/>
              <a:ea typeface="Palatino" charset="0"/>
              <a:cs typeface="Palatino" charset="0"/>
            </a:endParaRPr>
          </a:p>
        </p:txBody>
      </p:sp>
      <p:sp>
        <p:nvSpPr>
          <p:cNvPr id="26" name="Text Box 7"/>
          <p:cNvSpPr txBox="1">
            <a:spLocks noChangeArrowheads="1"/>
          </p:cNvSpPr>
          <p:nvPr/>
        </p:nvSpPr>
        <p:spPr bwMode="auto">
          <a:xfrm>
            <a:off x="1166400" y="4412890"/>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That is, [</a:t>
            </a:r>
            <a:r>
              <a:rPr lang="en-US" sz="3200" dirty="0" err="1">
                <a:latin typeface="Doulos SIL"/>
                <a:ea typeface="Palatino" charset="0"/>
                <a:cs typeface="Doulos SIL"/>
              </a:rPr>
              <a:t>bɛt</a:t>
            </a:r>
            <a:r>
              <a:rPr lang="en-US" sz="3200" dirty="0">
                <a:latin typeface="Cambria" panose="02040503050406030204" pitchFamily="18" charset="0"/>
                <a:ea typeface="Palatino" charset="0"/>
                <a:cs typeface="Palatino" charset="0"/>
              </a:rPr>
              <a:t>] (</a:t>
            </a:r>
            <a:r>
              <a:rPr lang="en-US" sz="3200" i="1" dirty="0">
                <a:solidFill>
                  <a:srgbClr val="C00000"/>
                </a:solidFill>
                <a:latin typeface="Cambria" panose="02040503050406030204" pitchFamily="18" charset="0"/>
                <a:ea typeface="Palatino" charset="0"/>
                <a:cs typeface="Palatino" charset="0"/>
              </a:rPr>
              <a:t>bet</a:t>
            </a:r>
            <a:r>
              <a:rPr lang="en-US" sz="3200" dirty="0">
                <a:latin typeface="Cambria" panose="02040503050406030204" pitchFamily="18" charset="0"/>
                <a:ea typeface="Palatino" charset="0"/>
                <a:cs typeface="Palatino" charset="0"/>
              </a:rPr>
              <a:t>) can be lengthened to [</a:t>
            </a:r>
            <a:r>
              <a:rPr lang="en-US" sz="3200" dirty="0" err="1">
                <a:latin typeface="Doulos SIL"/>
                <a:ea typeface="Palatino" charset="0"/>
                <a:cs typeface="Doulos SIL"/>
              </a:rPr>
              <a:t>bɛːt</a:t>
            </a:r>
            <a:r>
              <a:rPr lang="en-US" sz="3200" dirty="0">
                <a:latin typeface="Cambria" panose="02040503050406030204" pitchFamily="18" charset="0"/>
                <a:ea typeface="Palatino" charset="0"/>
                <a:cs typeface="Palatino" charset="0"/>
              </a:rPr>
              <a:t>] without passing into </a:t>
            </a:r>
            <a:r>
              <a:rPr lang="en-US" sz="3200" i="1" dirty="0">
                <a:solidFill>
                  <a:srgbClr val="C00000"/>
                </a:solidFill>
                <a:latin typeface="Cambria" panose="02040503050406030204" pitchFamily="18" charset="0"/>
                <a:ea typeface="Palatino" charset="0"/>
                <a:cs typeface="Palatino" charset="0"/>
              </a:rPr>
              <a:t>bait</a:t>
            </a:r>
            <a:r>
              <a:rPr lang="en-US" sz="3200" dirty="0">
                <a:latin typeface="Cambria" panose="02040503050406030204" pitchFamily="18" charset="0"/>
                <a:ea typeface="Palatino" charset="0"/>
                <a:cs typeface="Palatino" charset="0"/>
              </a:rPr>
              <a:t>, and [</a:t>
            </a:r>
            <a:r>
              <a:rPr lang="en-US" sz="3200" dirty="0" err="1">
                <a:latin typeface="Doulos SIL"/>
                <a:ea typeface="Palatino" charset="0"/>
                <a:cs typeface="Doulos SIL"/>
              </a:rPr>
              <a:t>beːjt</a:t>
            </a:r>
            <a:r>
              <a:rPr lang="en-US" sz="3200" dirty="0">
                <a:latin typeface="Cambria" panose="02040503050406030204" pitchFamily="18" charset="0"/>
                <a:ea typeface="Palatino" charset="0"/>
                <a:cs typeface="Palatino" charset="0"/>
              </a:rPr>
              <a:t>] (</a:t>
            </a:r>
            <a:r>
              <a:rPr lang="en-US" sz="3200" i="1" dirty="0">
                <a:solidFill>
                  <a:srgbClr val="C00000"/>
                </a:solidFill>
                <a:latin typeface="Cambria" panose="02040503050406030204" pitchFamily="18" charset="0"/>
                <a:ea typeface="Palatino" charset="0"/>
                <a:cs typeface="Palatino" charset="0"/>
              </a:rPr>
              <a:t>bait</a:t>
            </a:r>
            <a:r>
              <a:rPr lang="en-US" sz="3200" dirty="0">
                <a:latin typeface="Cambria" panose="02040503050406030204" pitchFamily="18" charset="0"/>
                <a:ea typeface="Palatino" charset="0"/>
                <a:cs typeface="Palatino" charset="0"/>
              </a:rPr>
              <a:t>) can be shortened to [</a:t>
            </a:r>
            <a:r>
              <a:rPr lang="en-US" sz="3200" dirty="0" err="1">
                <a:latin typeface="Doulos SIL"/>
                <a:ea typeface="Palatino" charset="0"/>
                <a:cs typeface="Doulos SIL"/>
              </a:rPr>
              <a:t>bejt</a:t>
            </a:r>
            <a:r>
              <a:rPr lang="en-US" sz="3200" dirty="0">
                <a:latin typeface="Cambria" panose="02040503050406030204" pitchFamily="18" charset="0"/>
                <a:ea typeface="Palatino" charset="0"/>
                <a:cs typeface="Palatino" charset="0"/>
              </a:rPr>
              <a:t>] without being perceived as </a:t>
            </a:r>
            <a:r>
              <a:rPr lang="en-US" sz="3200" i="1" dirty="0">
                <a:solidFill>
                  <a:srgbClr val="C00000"/>
                </a:solidFill>
                <a:latin typeface="Cambria" panose="02040503050406030204" pitchFamily="18" charset="0"/>
                <a:ea typeface="Palatino" charset="0"/>
                <a:cs typeface="Palatino" charset="0"/>
              </a:rPr>
              <a:t>bet</a:t>
            </a:r>
            <a:r>
              <a:rPr lang="en-US" sz="3200" dirty="0">
                <a:latin typeface="Cambria" panose="02040503050406030204" pitchFamily="18" charset="0"/>
                <a:ea typeface="Palatino" charset="0"/>
                <a:cs typeface="Palatino" charset="0"/>
              </a:rPr>
              <a:t>. </a:t>
            </a:r>
            <a:endParaRPr lang="en-US" sz="3200" noProof="1">
              <a:latin typeface="Cambria" panose="02040503050406030204" pitchFamily="18" charset="0"/>
              <a:ea typeface="Palatino" charset="0"/>
              <a:cs typeface="Palatino" charset="0"/>
            </a:endParaRPr>
          </a:p>
        </p:txBody>
      </p:sp>
      <p:sp>
        <p:nvSpPr>
          <p:cNvPr id="27" name="Text Box 5"/>
          <p:cNvSpPr txBox="1">
            <a:spLocks noChangeArrowheads="1"/>
          </p:cNvSpPr>
          <p:nvPr/>
        </p:nvSpPr>
        <p:spPr bwMode="auto">
          <a:xfrm>
            <a:off x="1166400" y="1440000"/>
            <a:ext cx="7022949"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Contrast and Broad Transcription</a:t>
            </a:r>
          </a:p>
        </p:txBody>
      </p:sp>
      <p:grpSp>
        <p:nvGrpSpPr>
          <p:cNvPr id="28" name="Group 27"/>
          <p:cNvGrpSpPr/>
          <p:nvPr/>
        </p:nvGrpSpPr>
        <p:grpSpPr>
          <a:xfrm>
            <a:off x="10288800" y="6084000"/>
            <a:ext cx="2226122" cy="2161575"/>
            <a:chOff x="6445082" y="4940998"/>
            <a:chExt cx="2226121" cy="2161575"/>
          </a:xfrm>
        </p:grpSpPr>
        <p:sp>
          <p:nvSpPr>
            <p:cNvPr id="29" name="Rectangle 28"/>
            <p:cNvSpPr/>
            <p:nvPr/>
          </p:nvSpPr>
          <p:spPr>
            <a:xfrm>
              <a:off x="6445082" y="4940998"/>
              <a:ext cx="2226121" cy="1077218"/>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Length not</a:t>
              </a:r>
            </a:p>
            <a:p>
              <a:pPr algn="l"/>
              <a:r>
                <a:rPr lang="en-US" sz="3200" dirty="0">
                  <a:solidFill>
                    <a:srgbClr val="C00000"/>
                  </a:solidFill>
                  <a:latin typeface="Cambria" panose="02040503050406030204" pitchFamily="18" charset="0"/>
                  <a:cs typeface="Palatino"/>
                </a:rPr>
                <a:t>contrastive</a:t>
              </a:r>
              <a:r>
                <a:rPr lang="en-US" sz="3200" dirty="0">
                  <a:solidFill>
                    <a:srgbClr val="FF0000"/>
                  </a:solidFill>
                  <a:latin typeface="Cambria" panose="02040503050406030204" pitchFamily="18" charset="0"/>
                  <a:cs typeface="Palatino"/>
                </a:rPr>
                <a:t> </a:t>
              </a:r>
            </a:p>
          </p:txBody>
        </p:sp>
        <p:sp>
          <p:nvSpPr>
            <p:cNvPr id="30" name="Text Box 4"/>
            <p:cNvSpPr txBox="1">
              <a:spLocks noChangeArrowheads="1"/>
            </p:cNvSpPr>
            <p:nvPr/>
          </p:nvSpPr>
          <p:spPr bwMode="auto">
            <a:xfrm>
              <a:off x="6470493" y="5984998"/>
              <a:ext cx="1983234"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e:j</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90"/>
                  </a:solidFill>
                  <a:latin typeface="Times New Roman" panose="02020603050405020304" pitchFamily="18" charset="0"/>
                  <a:cs typeface="Times New Roman" panose="02020603050405020304" pitchFamily="18" charset="0"/>
                </a:rPr>
                <a:t>or</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ej</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31" name="Text Box 4"/>
            <p:cNvSpPr txBox="1">
              <a:spLocks noChangeArrowheads="1"/>
            </p:cNvSpPr>
            <p:nvPr/>
          </p:nvSpPr>
          <p:spPr bwMode="auto">
            <a:xfrm>
              <a:off x="6470493" y="6517798"/>
              <a:ext cx="1941556"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90"/>
                  </a:solidFill>
                  <a:latin typeface="Times New Roman" panose="02020603050405020304" pitchFamily="18" charset="0"/>
                  <a:cs typeface="Times New Roman" panose="02020603050405020304" pitchFamily="18" charset="0"/>
                </a:rPr>
                <a:t>or</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a:t>
              </a:r>
            </a:p>
          </p:txBody>
        </p:sp>
      </p:grpSp>
      <p:grpSp>
        <p:nvGrpSpPr>
          <p:cNvPr id="33" name="Group 32">
            <a:extLst>
              <a:ext uri="{FF2B5EF4-FFF2-40B4-BE49-F238E27FC236}">
                <a16:creationId xmlns:a16="http://schemas.microsoft.com/office/drawing/2014/main" id="{E810760C-CC26-C541-88E9-5676BAD571EE}"/>
              </a:ext>
            </a:extLst>
          </p:cNvPr>
          <p:cNvGrpSpPr/>
          <p:nvPr/>
        </p:nvGrpSpPr>
        <p:grpSpPr>
          <a:xfrm>
            <a:off x="7970649" y="6580800"/>
            <a:ext cx="1324402" cy="1663608"/>
            <a:chOff x="4950849" y="5165102"/>
            <a:chExt cx="1324402" cy="1663608"/>
          </a:xfrm>
        </p:grpSpPr>
        <p:sp>
          <p:nvSpPr>
            <p:cNvPr id="35" name="Rectangle 34">
              <a:extLst>
                <a:ext uri="{FF2B5EF4-FFF2-40B4-BE49-F238E27FC236}">
                  <a16:creationId xmlns:a16="http://schemas.microsoft.com/office/drawing/2014/main" id="{4261549E-E4EA-5642-809D-697DF87EAE7D}"/>
                </a:ext>
              </a:extLst>
            </p:cNvPr>
            <p:cNvSpPr/>
            <p:nvPr/>
          </p:nvSpPr>
          <p:spPr>
            <a:xfrm>
              <a:off x="4950849" y="5165102"/>
              <a:ext cx="1246239" cy="584775"/>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Broad</a:t>
              </a:r>
              <a:endParaRPr lang="en-US" sz="3200" dirty="0">
                <a:solidFill>
                  <a:srgbClr val="FF0000"/>
                </a:solidFill>
                <a:latin typeface="Cambria" panose="02040503050406030204" pitchFamily="18" charset="0"/>
                <a:cs typeface="Palatino"/>
              </a:endParaRPr>
            </a:p>
          </p:txBody>
        </p:sp>
        <p:sp>
          <p:nvSpPr>
            <p:cNvPr id="43" name="Text Box 4">
              <a:extLst>
                <a:ext uri="{FF2B5EF4-FFF2-40B4-BE49-F238E27FC236}">
                  <a16:creationId xmlns:a16="http://schemas.microsoft.com/office/drawing/2014/main" id="{41BF912F-F64F-F047-88CD-BF590CB8A7F2}"/>
                </a:ext>
              </a:extLst>
            </p:cNvPr>
            <p:cNvSpPr txBox="1">
              <a:spLocks noChangeArrowheads="1"/>
            </p:cNvSpPr>
            <p:nvPr/>
          </p:nvSpPr>
          <p:spPr bwMode="auto">
            <a:xfrm>
              <a:off x="4950849" y="5710535"/>
              <a:ext cx="1324402"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err="1">
                  <a:solidFill>
                    <a:srgbClr val="C00000"/>
                  </a:solidFill>
                  <a:latin typeface="Times New Roman" panose="02020603050405020304" pitchFamily="18" charset="0"/>
                  <a:cs typeface="Times New Roman" panose="02020603050405020304" pitchFamily="18" charset="0"/>
                </a:rPr>
                <a:t>ei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90"/>
                  </a:solidFill>
                  <a:latin typeface="Times New Roman" panose="02020603050405020304" pitchFamily="18" charset="0"/>
                  <a:cs typeface="Times New Roman" panose="02020603050405020304" pitchFamily="18" charset="0"/>
                </a:rPr>
                <a:t>or</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ej</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44" name="Text Box 4">
              <a:extLst>
                <a:ext uri="{FF2B5EF4-FFF2-40B4-BE49-F238E27FC236}">
                  <a16:creationId xmlns:a16="http://schemas.microsoft.com/office/drawing/2014/main" id="{6244D204-1504-5742-B025-12BA52B73242}"/>
                </a:ext>
              </a:extLst>
            </p:cNvPr>
            <p:cNvSpPr txBox="1">
              <a:spLocks noChangeArrowheads="1"/>
            </p:cNvSpPr>
            <p:nvPr/>
          </p:nvSpPr>
          <p:spPr bwMode="auto">
            <a:xfrm>
              <a:off x="4950849" y="6243935"/>
              <a:ext cx="367408"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err="1">
                  <a:solidFill>
                    <a:srgbClr val="C00000"/>
                  </a:solidFill>
                  <a:latin typeface="Times New Roman" panose="02020603050405020304" pitchFamily="18" charset="0"/>
                  <a:cs typeface="Times New Roman" panose="02020603050405020304" pitchFamily="18" charset="0"/>
                </a:rPr>
                <a:t>e</a:t>
              </a:r>
              <a:endParaRPr lang="en-US" sz="3200" dirty="0">
                <a:solidFill>
                  <a:srgbClr val="C00000"/>
                </a:solidFill>
                <a:latin typeface="Times New Roman" panose="02020603050405020304" pitchFamily="18" charset="0"/>
                <a:cs typeface="Times New Roman" panose="02020603050405020304" pitchFamily="18" charset="0"/>
              </a:endParaRPr>
            </a:p>
          </p:txBody>
        </p:sp>
      </p:grpSp>
      <p:sp>
        <p:nvSpPr>
          <p:cNvPr id="45" name="Text Box 4">
            <a:extLst>
              <a:ext uri="{FF2B5EF4-FFF2-40B4-BE49-F238E27FC236}">
                <a16:creationId xmlns:a16="http://schemas.microsoft.com/office/drawing/2014/main" id="{8F2BB0CA-3177-6149-A138-F6A1D6357971}"/>
              </a:ext>
            </a:extLst>
          </p:cNvPr>
          <p:cNvSpPr txBox="1">
            <a:spLocks noChangeArrowheads="1"/>
          </p:cNvSpPr>
          <p:nvPr/>
        </p:nvSpPr>
        <p:spPr bwMode="auto">
          <a:xfrm>
            <a:off x="1504058" y="7126233"/>
            <a:ext cx="800219"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bait</a:t>
            </a:r>
          </a:p>
        </p:txBody>
      </p:sp>
      <p:sp>
        <p:nvSpPr>
          <p:cNvPr id="46" name="Text Box 4">
            <a:extLst>
              <a:ext uri="{FF2B5EF4-FFF2-40B4-BE49-F238E27FC236}">
                <a16:creationId xmlns:a16="http://schemas.microsoft.com/office/drawing/2014/main" id="{242CB7E4-2510-AA41-859F-84EB341F38FA}"/>
              </a:ext>
            </a:extLst>
          </p:cNvPr>
          <p:cNvSpPr txBox="1">
            <a:spLocks noChangeArrowheads="1"/>
          </p:cNvSpPr>
          <p:nvPr/>
        </p:nvSpPr>
        <p:spPr bwMode="auto">
          <a:xfrm>
            <a:off x="1506638" y="7659633"/>
            <a:ext cx="68640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bet</a:t>
            </a:r>
          </a:p>
        </p:txBody>
      </p:sp>
      <p:grpSp>
        <p:nvGrpSpPr>
          <p:cNvPr id="47" name="Group 46">
            <a:extLst>
              <a:ext uri="{FF2B5EF4-FFF2-40B4-BE49-F238E27FC236}">
                <a16:creationId xmlns:a16="http://schemas.microsoft.com/office/drawing/2014/main" id="{697F9CFD-3848-F24A-AAEE-9B2D27A76489}"/>
              </a:ext>
            </a:extLst>
          </p:cNvPr>
          <p:cNvGrpSpPr/>
          <p:nvPr/>
        </p:nvGrpSpPr>
        <p:grpSpPr>
          <a:xfrm>
            <a:off x="6109121" y="6579513"/>
            <a:ext cx="867545" cy="1664895"/>
            <a:chOff x="7333062" y="6579513"/>
            <a:chExt cx="867545" cy="1664895"/>
          </a:xfrm>
        </p:grpSpPr>
        <p:sp>
          <p:nvSpPr>
            <p:cNvPr id="48" name="Rectangle 47">
              <a:extLst>
                <a:ext uri="{FF2B5EF4-FFF2-40B4-BE49-F238E27FC236}">
                  <a16:creationId xmlns:a16="http://schemas.microsoft.com/office/drawing/2014/main" id="{3FEAD591-DD73-2F43-AAAB-801785709F8E}"/>
                </a:ext>
              </a:extLst>
            </p:cNvPr>
            <p:cNvSpPr/>
            <p:nvPr/>
          </p:nvSpPr>
          <p:spPr>
            <a:xfrm>
              <a:off x="7333062" y="6579513"/>
              <a:ext cx="867545"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IPA </a:t>
              </a:r>
            </a:p>
          </p:txBody>
        </p:sp>
        <p:sp>
          <p:nvSpPr>
            <p:cNvPr id="49" name="Text Box 4">
              <a:extLst>
                <a:ext uri="{FF2B5EF4-FFF2-40B4-BE49-F238E27FC236}">
                  <a16:creationId xmlns:a16="http://schemas.microsoft.com/office/drawing/2014/main" id="{D143932D-00D0-BE49-8A8D-4E3AB89D907B}"/>
                </a:ext>
              </a:extLst>
            </p:cNvPr>
            <p:cNvSpPr txBox="1">
              <a:spLocks noChangeArrowheads="1"/>
            </p:cNvSpPr>
            <p:nvPr/>
          </p:nvSpPr>
          <p:spPr bwMode="auto">
            <a:xfrm>
              <a:off x="7333062" y="7126233"/>
              <a:ext cx="86754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eːj</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50" name="Text Box 4">
              <a:extLst>
                <a:ext uri="{FF2B5EF4-FFF2-40B4-BE49-F238E27FC236}">
                  <a16:creationId xmlns:a16="http://schemas.microsoft.com/office/drawing/2014/main" id="{293F9234-0CA6-C140-BF6B-1B4B694D5D66}"/>
                </a:ext>
              </a:extLst>
            </p:cNvPr>
            <p:cNvSpPr txBox="1">
              <a:spLocks noChangeArrowheads="1"/>
            </p:cNvSpPr>
            <p:nvPr/>
          </p:nvSpPr>
          <p:spPr bwMode="auto">
            <a:xfrm>
              <a:off x="7333062" y="7659633"/>
              <a:ext cx="630301"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a:t>
              </a:r>
            </a:p>
          </p:txBody>
        </p:sp>
      </p:grpSp>
      <p:sp>
        <p:nvSpPr>
          <p:cNvPr id="51" name="Text Box 4">
            <a:extLst>
              <a:ext uri="{FF2B5EF4-FFF2-40B4-BE49-F238E27FC236}">
                <a16:creationId xmlns:a16="http://schemas.microsoft.com/office/drawing/2014/main" id="{E5654F55-1644-0D45-9D33-488962953D51}"/>
              </a:ext>
            </a:extLst>
          </p:cNvPr>
          <p:cNvSpPr txBox="1">
            <a:spLocks noChangeArrowheads="1"/>
          </p:cNvSpPr>
          <p:nvPr/>
        </p:nvSpPr>
        <p:spPr bwMode="auto">
          <a:xfrm>
            <a:off x="2872210" y="7126233"/>
            <a:ext cx="252203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long, tense, +j</a:t>
            </a:r>
          </a:p>
        </p:txBody>
      </p:sp>
      <p:sp>
        <p:nvSpPr>
          <p:cNvPr id="52" name="Text Box 4">
            <a:extLst>
              <a:ext uri="{FF2B5EF4-FFF2-40B4-BE49-F238E27FC236}">
                <a16:creationId xmlns:a16="http://schemas.microsoft.com/office/drawing/2014/main" id="{BBDE30E2-F0A9-F44E-9948-D0314E4C25A9}"/>
              </a:ext>
            </a:extLst>
          </p:cNvPr>
          <p:cNvSpPr txBox="1">
            <a:spLocks noChangeArrowheads="1"/>
          </p:cNvSpPr>
          <p:nvPr/>
        </p:nvSpPr>
        <p:spPr bwMode="auto">
          <a:xfrm>
            <a:off x="2872210" y="7659633"/>
            <a:ext cx="239302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short, lax, +Ø</a:t>
            </a:r>
          </a:p>
        </p:txBody>
      </p:sp>
      <p:sp>
        <p:nvSpPr>
          <p:cNvPr id="53" name="Rectangle 52">
            <a:extLst>
              <a:ext uri="{FF2B5EF4-FFF2-40B4-BE49-F238E27FC236}">
                <a16:creationId xmlns:a16="http://schemas.microsoft.com/office/drawing/2014/main" id="{EC516977-F0D9-8E4E-803D-3AD33586860E}"/>
              </a:ext>
            </a:extLst>
          </p:cNvPr>
          <p:cNvSpPr/>
          <p:nvPr/>
        </p:nvSpPr>
        <p:spPr>
          <a:xfrm>
            <a:off x="2872210" y="6579513"/>
            <a:ext cx="2166169"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Differences</a:t>
            </a:r>
          </a:p>
        </p:txBody>
      </p:sp>
      <p:sp>
        <p:nvSpPr>
          <p:cNvPr id="54" name="Slide Number Placeholder 8">
            <a:extLst>
              <a:ext uri="{FF2B5EF4-FFF2-40B4-BE49-F238E27FC236}">
                <a16:creationId xmlns:a16="http://schemas.microsoft.com/office/drawing/2014/main" id="{7E681CFF-DCFF-CF4D-A0D7-EC63E85EECE4}"/>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13</a:t>
            </a:fld>
            <a:endParaRPr lang="en-US" sz="1600" dirty="0"/>
          </a:p>
        </p:txBody>
      </p:sp>
    </p:spTree>
    <p:custDataLst>
      <p:tags r:id="rId1"/>
    </p:custDataLst>
    <p:extLst>
      <p:ext uri="{BB962C8B-B14F-4D97-AF65-F5344CB8AC3E}">
        <p14:creationId xmlns:p14="http://schemas.microsoft.com/office/powerpoint/2010/main" val="364597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4"/>
          <p:cNvSpPr txBox="1">
            <a:spLocks noChangeArrowheads="1"/>
          </p:cNvSpPr>
          <p:nvPr/>
        </p:nvSpPr>
        <p:spPr bwMode="auto">
          <a:xfrm>
            <a:off x="1166400" y="2671934"/>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Although they are allophones, they can arise in the contrastive phonology because they consist only of contrastive features.</a:t>
            </a:r>
            <a:endParaRPr lang="en-US" sz="3200" noProof="1">
              <a:latin typeface="Cambria"/>
              <a:ea typeface="Cambria"/>
              <a:cs typeface="Cambria"/>
            </a:endParaRPr>
          </a:p>
        </p:txBody>
      </p:sp>
      <p:sp>
        <p:nvSpPr>
          <p:cNvPr id="136194" name="Rectangle 37"/>
          <p:cNvSpPr>
            <a:spLocks noChangeArrowheads="1"/>
          </p:cNvSpPr>
          <p:nvPr/>
        </p:nvSpPr>
        <p:spPr bwMode="auto">
          <a:xfrm>
            <a:off x="1166400" y="4273200"/>
            <a:ext cx="8915400" cy="4206240"/>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136203" name="Text Box 12"/>
          <p:cNvSpPr txBox="1">
            <a:spLocks noChangeArrowheads="1"/>
          </p:cNvSpPr>
          <p:nvPr/>
        </p:nvSpPr>
        <p:spPr bwMode="auto">
          <a:xfrm>
            <a:off x="3063371" y="5087252"/>
            <a:ext cx="1406154"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[+front]</a:t>
            </a:r>
          </a:p>
        </p:txBody>
      </p:sp>
      <p:grpSp>
        <p:nvGrpSpPr>
          <p:cNvPr id="2" name="Group 77"/>
          <p:cNvGrpSpPr/>
          <p:nvPr/>
        </p:nvGrpSpPr>
        <p:grpSpPr>
          <a:xfrm>
            <a:off x="2652300" y="5555011"/>
            <a:ext cx="2286000" cy="451104"/>
            <a:chOff x="817563" y="3173413"/>
            <a:chExt cx="2136775" cy="533400"/>
          </a:xfrm>
        </p:grpSpPr>
        <p:sp>
          <p:nvSpPr>
            <p:cNvPr id="79"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0"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36223" name="Text Box 36"/>
          <p:cNvSpPr txBox="1">
            <a:spLocks noChangeArrowheads="1"/>
          </p:cNvSpPr>
          <p:nvPr/>
        </p:nvSpPr>
        <p:spPr bwMode="auto">
          <a:xfrm>
            <a:off x="4270470" y="5976252"/>
            <a:ext cx="1531188" cy="553998"/>
          </a:xfrm>
          <a:prstGeom prst="rect">
            <a:avLst/>
          </a:prstGeom>
          <a:noFill/>
          <a:ln w="9525">
            <a:noFill/>
            <a:miter lim="800000"/>
            <a:headEnd/>
            <a:tailEnd/>
          </a:ln>
        </p:spPr>
        <p:txBody>
          <a:bodyPr wrap="none">
            <a:prstTxWarp prst="textNoShape">
              <a:avLst/>
            </a:prstTxWarp>
            <a:spAutoFit/>
          </a:bodyPr>
          <a:lstStyle/>
          <a:p>
            <a:r>
              <a:rPr lang="en-US" sz="3000" dirty="0"/>
              <a:t>[–round]</a:t>
            </a:r>
          </a:p>
        </p:txBody>
      </p:sp>
      <p:sp>
        <p:nvSpPr>
          <p:cNvPr id="69" name="Text Box 36"/>
          <p:cNvSpPr txBox="1">
            <a:spLocks noChangeArrowheads="1"/>
          </p:cNvSpPr>
          <p:nvPr/>
        </p:nvSpPr>
        <p:spPr bwMode="auto">
          <a:xfrm>
            <a:off x="3569838" y="6916052"/>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70" name="Text Box 36"/>
          <p:cNvSpPr txBox="1">
            <a:spLocks noChangeArrowheads="1"/>
          </p:cNvSpPr>
          <p:nvPr/>
        </p:nvSpPr>
        <p:spPr bwMode="auto">
          <a:xfrm>
            <a:off x="4842448" y="6916052"/>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nvGrpSpPr>
          <p:cNvPr id="3" name="Group 71"/>
          <p:cNvGrpSpPr/>
          <p:nvPr/>
        </p:nvGrpSpPr>
        <p:grpSpPr>
          <a:xfrm>
            <a:off x="4328700" y="6469411"/>
            <a:ext cx="1143000" cy="451104"/>
            <a:chOff x="817563" y="3173413"/>
            <a:chExt cx="2136775" cy="533400"/>
          </a:xfrm>
        </p:grpSpPr>
        <p:sp>
          <p:nvSpPr>
            <p:cNvPr id="73"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74"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grpSp>
        <p:nvGrpSpPr>
          <p:cNvPr id="4" name="Group 77"/>
          <p:cNvGrpSpPr/>
          <p:nvPr/>
        </p:nvGrpSpPr>
        <p:grpSpPr>
          <a:xfrm>
            <a:off x="4012468" y="7453917"/>
            <a:ext cx="506870" cy="934998"/>
            <a:chOff x="5573877" y="5902325"/>
            <a:chExt cx="506870" cy="934998"/>
          </a:xfrm>
        </p:grpSpPr>
        <p:sp>
          <p:nvSpPr>
            <p:cNvPr id="46" name="Text Box 37"/>
            <p:cNvSpPr txBox="1">
              <a:spLocks noChangeArrowheads="1"/>
            </p:cNvSpPr>
            <p:nvPr/>
          </p:nvSpPr>
          <p:spPr bwMode="auto">
            <a:xfrm>
              <a:off x="5573877" y="6283325"/>
              <a:ext cx="506870"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panose="02020603050405020304" pitchFamily="18" charset="0"/>
                  <a:cs typeface="Times New Roman" panose="02020603050405020304" pitchFamily="18" charset="0"/>
                </a:rPr>
                <a:t>/i/</a:t>
              </a:r>
            </a:p>
          </p:txBody>
        </p:sp>
        <p:cxnSp>
          <p:nvCxnSpPr>
            <p:cNvPr id="88" name="Straight Connector 87"/>
            <p:cNvCxnSpPr/>
            <p:nvPr/>
          </p:nvCxnSpPr>
          <p:spPr bwMode="auto">
            <a:xfrm rot="5400000">
              <a:off x="5589409"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 name="Group 80"/>
          <p:cNvGrpSpPr/>
          <p:nvPr/>
        </p:nvGrpSpPr>
        <p:grpSpPr>
          <a:xfrm>
            <a:off x="5215944" y="7453917"/>
            <a:ext cx="570990" cy="934998"/>
            <a:chOff x="7085639" y="5902325"/>
            <a:chExt cx="570990" cy="934998"/>
          </a:xfrm>
        </p:grpSpPr>
        <p:sp>
          <p:nvSpPr>
            <p:cNvPr id="136224" name="Text Box 37"/>
            <p:cNvSpPr txBox="1">
              <a:spLocks noChangeArrowheads="1"/>
            </p:cNvSpPr>
            <p:nvPr/>
          </p:nvSpPr>
          <p:spPr bwMode="auto">
            <a:xfrm>
              <a:off x="7085639" y="6283325"/>
              <a:ext cx="570990"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panose="02020603050405020304" pitchFamily="18" charset="0"/>
                  <a:cs typeface="Times New Roman" panose="02020603050405020304" pitchFamily="18" charset="0"/>
                </a:rPr>
                <a:t>/e/</a:t>
              </a:r>
            </a:p>
          </p:txBody>
        </p:sp>
        <p:cxnSp>
          <p:nvCxnSpPr>
            <p:cNvPr id="90" name="Straight Connector 89"/>
            <p:cNvCxnSpPr/>
            <p:nvPr/>
          </p:nvCxnSpPr>
          <p:spPr bwMode="auto">
            <a:xfrm rot="5400000">
              <a:off x="7127160"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81" name="Straight Arrow Connector 80"/>
          <p:cNvCxnSpPr/>
          <p:nvPr/>
        </p:nvCxnSpPr>
        <p:spPr bwMode="auto">
          <a:xfrm flipH="1">
            <a:off x="4916688" y="5318082"/>
            <a:ext cx="2286000" cy="0"/>
          </a:xfrm>
          <a:prstGeom prst="straightConnector1">
            <a:avLst/>
          </a:prstGeom>
          <a:solidFill>
            <a:schemeClr val="accent1"/>
          </a:solidFill>
          <a:ln w="22225" cap="flat" cmpd="sng" algn="ctr">
            <a:solidFill>
              <a:srgbClr val="FF0000"/>
            </a:solidFill>
            <a:prstDash val="solid"/>
            <a:round/>
            <a:headEnd type="none" w="med" len="med"/>
            <a:tailEnd type="arrow" w="med" len="med"/>
          </a:ln>
          <a:effectLst/>
        </p:spPr>
      </p:cxnSp>
      <p:grpSp>
        <p:nvGrpSpPr>
          <p:cNvPr id="6" name="Group 82"/>
          <p:cNvGrpSpPr/>
          <p:nvPr/>
        </p:nvGrpSpPr>
        <p:grpSpPr>
          <a:xfrm>
            <a:off x="1207640" y="5976252"/>
            <a:ext cx="2440410" cy="2412664"/>
            <a:chOff x="3617983" y="3475335"/>
            <a:chExt cx="2440410" cy="2412663"/>
          </a:xfrm>
        </p:grpSpPr>
        <p:grpSp>
          <p:nvGrpSpPr>
            <p:cNvPr id="7" name="Group 70"/>
            <p:cNvGrpSpPr/>
            <p:nvPr/>
          </p:nvGrpSpPr>
          <p:grpSpPr>
            <a:xfrm>
              <a:off x="4466124" y="3968496"/>
              <a:ext cx="914400" cy="451104"/>
              <a:chOff x="817563" y="3173413"/>
              <a:chExt cx="2136775" cy="533400"/>
            </a:xfrm>
          </p:grpSpPr>
          <p:sp>
            <p:nvSpPr>
              <p:cNvPr id="136205"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36206"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36221" name="Text Box 34"/>
            <p:cNvSpPr txBox="1">
              <a:spLocks noChangeArrowheads="1"/>
            </p:cNvSpPr>
            <p:nvPr/>
          </p:nvSpPr>
          <p:spPr bwMode="auto">
            <a:xfrm>
              <a:off x="4108215" y="3475335"/>
              <a:ext cx="1555233"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[+round]</a:t>
              </a:r>
            </a:p>
          </p:txBody>
        </p:sp>
        <p:sp>
          <p:nvSpPr>
            <p:cNvPr id="67" name="Text Box 36"/>
            <p:cNvSpPr txBox="1">
              <a:spLocks noChangeArrowheads="1"/>
            </p:cNvSpPr>
            <p:nvPr/>
          </p:nvSpPr>
          <p:spPr bwMode="auto">
            <a:xfrm>
              <a:off x="3617983" y="4415135"/>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68" name="Text Box 36"/>
            <p:cNvSpPr txBox="1">
              <a:spLocks noChangeArrowheads="1"/>
            </p:cNvSpPr>
            <p:nvPr/>
          </p:nvSpPr>
          <p:spPr bwMode="auto">
            <a:xfrm>
              <a:off x="4740404" y="4415135"/>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nvGrpSpPr>
            <p:cNvPr id="8" name="Group 71"/>
            <p:cNvGrpSpPr/>
            <p:nvPr/>
          </p:nvGrpSpPr>
          <p:grpSpPr>
            <a:xfrm>
              <a:off x="4034732" y="4953000"/>
              <a:ext cx="633507" cy="934998"/>
              <a:chOff x="1648145" y="5902325"/>
              <a:chExt cx="633507" cy="934998"/>
            </a:xfrm>
          </p:grpSpPr>
          <p:sp>
            <p:nvSpPr>
              <p:cNvPr id="65" name="Text Box 35"/>
              <p:cNvSpPr txBox="1">
                <a:spLocks noChangeArrowheads="1"/>
              </p:cNvSpPr>
              <p:nvPr/>
            </p:nvSpPr>
            <p:spPr bwMode="auto">
              <a:xfrm>
                <a:off x="1648145" y="6283325"/>
                <a:ext cx="63350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panose="02020603050405020304" pitchFamily="18" charset="0"/>
                    <a:cs typeface="Times New Roman" panose="02020603050405020304" pitchFamily="18" charset="0"/>
                  </a:rPr>
                  <a:t>[</a:t>
                </a:r>
                <a:r>
                  <a:rPr lang="en-US" sz="3000" dirty="0" err="1">
                    <a:solidFill>
                      <a:srgbClr val="C00000"/>
                    </a:solidFill>
                    <a:latin typeface="Times New Roman" panose="02020603050405020304" pitchFamily="18" charset="0"/>
                    <a:cs typeface="Times New Roman" panose="02020603050405020304" pitchFamily="18" charset="0"/>
                  </a:rPr>
                  <a:t>y</a:t>
                </a:r>
                <a:r>
                  <a:rPr lang="en-US" sz="3000" dirty="0">
                    <a:solidFill>
                      <a:srgbClr val="C00000"/>
                    </a:solidFill>
                    <a:latin typeface="Times New Roman" panose="02020603050405020304" pitchFamily="18" charset="0"/>
                    <a:cs typeface="Times New Roman" panose="02020603050405020304" pitchFamily="18" charset="0"/>
                  </a:rPr>
                  <a:t>]</a:t>
                </a:r>
              </a:p>
            </p:txBody>
          </p:sp>
          <p:cxnSp>
            <p:nvCxnSpPr>
              <p:cNvPr id="66" name="Straight Connector 65"/>
              <p:cNvCxnSpPr/>
              <p:nvPr/>
            </p:nvCxnSpPr>
            <p:spPr bwMode="auto">
              <a:xfrm rot="5400000">
                <a:off x="1727200"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 name="Group 74"/>
            <p:cNvGrpSpPr/>
            <p:nvPr/>
          </p:nvGrpSpPr>
          <p:grpSpPr>
            <a:xfrm>
              <a:off x="5102873" y="4953000"/>
              <a:ext cx="633507" cy="934998"/>
              <a:chOff x="3586177" y="5902325"/>
              <a:chExt cx="633507" cy="934998"/>
            </a:xfrm>
          </p:grpSpPr>
          <p:sp>
            <p:nvSpPr>
              <p:cNvPr id="72" name="Text Box 35"/>
              <p:cNvSpPr txBox="1">
                <a:spLocks noChangeArrowheads="1"/>
              </p:cNvSpPr>
              <p:nvPr/>
            </p:nvSpPr>
            <p:spPr bwMode="auto">
              <a:xfrm>
                <a:off x="3586177" y="6283325"/>
                <a:ext cx="63350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panose="02020603050405020304" pitchFamily="18" charset="0"/>
                    <a:cs typeface="Times New Roman" panose="02020603050405020304" pitchFamily="18" charset="0"/>
                  </a:rPr>
                  <a:t>[</a:t>
                </a:r>
                <a:r>
                  <a:rPr lang="en-US" sz="3000" dirty="0" err="1">
                    <a:solidFill>
                      <a:srgbClr val="C00000"/>
                    </a:solidFill>
                    <a:latin typeface="Times New Roman" panose="02020603050405020304" pitchFamily="18" charset="0"/>
                    <a:cs typeface="Times New Roman" panose="02020603050405020304" pitchFamily="18" charset="0"/>
                  </a:rPr>
                  <a:t>ø</a:t>
                </a:r>
                <a:r>
                  <a:rPr lang="en-US" sz="3000" dirty="0">
                    <a:solidFill>
                      <a:srgbClr val="C00000"/>
                    </a:solidFill>
                    <a:latin typeface="Times New Roman" panose="02020603050405020304" pitchFamily="18" charset="0"/>
                    <a:cs typeface="Times New Roman" panose="02020603050405020304" pitchFamily="18" charset="0"/>
                  </a:rPr>
                  <a:t>]</a:t>
                </a:r>
              </a:p>
            </p:txBody>
          </p:sp>
          <p:cxnSp>
            <p:nvCxnSpPr>
              <p:cNvPr id="75" name="Straight Connector 74"/>
              <p:cNvCxnSpPr/>
              <p:nvPr/>
            </p:nvCxnSpPr>
            <p:spPr bwMode="auto">
              <a:xfrm rot="5400000">
                <a:off x="3657600"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1" name="Rectangle 70"/>
            <p:cNvSpPr/>
            <p:nvPr/>
          </p:nvSpPr>
          <p:spPr bwMode="auto">
            <a:xfrm>
              <a:off x="3644625" y="3508248"/>
              <a:ext cx="2340000" cy="2374392"/>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000">
                <a:latin typeface="Times" pitchFamily="71" charset="0"/>
              </a:endParaRPr>
            </a:p>
          </p:txBody>
        </p:sp>
      </p:grpSp>
      <p:grpSp>
        <p:nvGrpSpPr>
          <p:cNvPr id="16" name="Group 9"/>
          <p:cNvGrpSpPr>
            <a:grpSpLocks/>
          </p:cNvGrpSpPr>
          <p:nvPr/>
        </p:nvGrpSpPr>
        <p:grpSpPr bwMode="auto">
          <a:xfrm>
            <a:off x="3871505" y="4405917"/>
            <a:ext cx="4480547" cy="731837"/>
            <a:chOff x="1488" y="816"/>
            <a:chExt cx="2880" cy="461"/>
          </a:xfrm>
        </p:grpSpPr>
        <p:sp>
          <p:nvSpPr>
            <p:cNvPr id="116" name="Line 10"/>
            <p:cNvSpPr>
              <a:spLocks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117" name="Line 11"/>
            <p:cNvSpPr>
              <a:spLocks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grpSp>
        <p:nvGrpSpPr>
          <p:cNvPr id="64" name="Group 71">
            <a:extLst>
              <a:ext uri="{FF2B5EF4-FFF2-40B4-BE49-F238E27FC236}">
                <a16:creationId xmlns:a16="http://schemas.microsoft.com/office/drawing/2014/main" id="{6E9ECD0F-8D1A-3C48-81FE-AB7CBCDF95D9}"/>
              </a:ext>
            </a:extLst>
          </p:cNvPr>
          <p:cNvGrpSpPr/>
          <p:nvPr/>
        </p:nvGrpSpPr>
        <p:grpSpPr>
          <a:xfrm>
            <a:off x="6525811" y="7453917"/>
            <a:ext cx="591829" cy="934998"/>
            <a:chOff x="1664929" y="5902325"/>
            <a:chExt cx="591828" cy="934998"/>
          </a:xfrm>
        </p:grpSpPr>
        <p:sp>
          <p:nvSpPr>
            <p:cNvPr id="76" name="Text Box 35">
              <a:extLst>
                <a:ext uri="{FF2B5EF4-FFF2-40B4-BE49-F238E27FC236}">
                  <a16:creationId xmlns:a16="http://schemas.microsoft.com/office/drawing/2014/main" id="{2A70C813-DEC6-4A44-9C3C-29B314CF70E1}"/>
                </a:ext>
              </a:extLst>
            </p:cNvPr>
            <p:cNvSpPr txBox="1">
              <a:spLocks noChangeArrowheads="1"/>
            </p:cNvSpPr>
            <p:nvPr/>
          </p:nvSpPr>
          <p:spPr bwMode="auto">
            <a:xfrm>
              <a:off x="1664929" y="6283325"/>
              <a:ext cx="59182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panose="02020603050405020304" pitchFamily="18" charset="0"/>
                  <a:cs typeface="Times New Roman" panose="02020603050405020304" pitchFamily="18" charset="0"/>
                </a:rPr>
                <a:t>/</a:t>
              </a:r>
              <a:r>
                <a:rPr lang="en-US" sz="3000" dirty="0" err="1">
                  <a:solidFill>
                    <a:srgbClr val="C00000"/>
                  </a:solidFill>
                  <a:latin typeface="Times New Roman" panose="02020603050405020304" pitchFamily="18" charset="0"/>
                  <a:cs typeface="Times New Roman" panose="02020603050405020304" pitchFamily="18" charset="0"/>
                </a:rPr>
                <a:t>u</a:t>
              </a:r>
              <a:r>
                <a:rPr lang="en-US" sz="3000" dirty="0">
                  <a:solidFill>
                    <a:srgbClr val="C00000"/>
                  </a:solidFill>
                  <a:latin typeface="Times New Roman" panose="02020603050405020304" pitchFamily="18" charset="0"/>
                  <a:cs typeface="Times New Roman" panose="02020603050405020304" pitchFamily="18" charset="0"/>
                </a:rPr>
                <a:t>/</a:t>
              </a:r>
            </a:p>
          </p:txBody>
        </p:sp>
        <p:cxnSp>
          <p:nvCxnSpPr>
            <p:cNvPr id="77" name="Straight Connector 76">
              <a:extLst>
                <a:ext uri="{FF2B5EF4-FFF2-40B4-BE49-F238E27FC236}">
                  <a16:creationId xmlns:a16="http://schemas.microsoft.com/office/drawing/2014/main" id="{4B9D3868-231C-1B40-82EB-DE2419D2AD20}"/>
                </a:ext>
              </a:extLst>
            </p:cNvPr>
            <p:cNvCxnSpPr/>
            <p:nvPr/>
          </p:nvCxnSpPr>
          <p:spPr bwMode="auto">
            <a:xfrm rot="5400000">
              <a:off x="1727200"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2" name="Group 74">
            <a:extLst>
              <a:ext uri="{FF2B5EF4-FFF2-40B4-BE49-F238E27FC236}">
                <a16:creationId xmlns:a16="http://schemas.microsoft.com/office/drawing/2014/main" id="{93525643-5429-C74B-A58D-764C6624D101}"/>
              </a:ext>
            </a:extLst>
          </p:cNvPr>
          <p:cNvGrpSpPr/>
          <p:nvPr/>
        </p:nvGrpSpPr>
        <p:grpSpPr>
          <a:xfrm>
            <a:off x="7587800" y="7453917"/>
            <a:ext cx="591829" cy="934998"/>
            <a:chOff x="3596808" y="5902325"/>
            <a:chExt cx="591828" cy="934998"/>
          </a:xfrm>
        </p:grpSpPr>
        <p:sp>
          <p:nvSpPr>
            <p:cNvPr id="83" name="Text Box 35">
              <a:extLst>
                <a:ext uri="{FF2B5EF4-FFF2-40B4-BE49-F238E27FC236}">
                  <a16:creationId xmlns:a16="http://schemas.microsoft.com/office/drawing/2014/main" id="{689911E9-EBBA-444C-9CF6-CC99FBB85712}"/>
                </a:ext>
              </a:extLst>
            </p:cNvPr>
            <p:cNvSpPr txBox="1">
              <a:spLocks noChangeArrowheads="1"/>
            </p:cNvSpPr>
            <p:nvPr/>
          </p:nvSpPr>
          <p:spPr bwMode="auto">
            <a:xfrm>
              <a:off x="3596808" y="6283325"/>
              <a:ext cx="59182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panose="02020603050405020304" pitchFamily="18" charset="0"/>
                  <a:cs typeface="Times New Roman" panose="02020603050405020304" pitchFamily="18" charset="0"/>
                </a:rPr>
                <a:t>/</a:t>
              </a:r>
              <a:r>
                <a:rPr lang="en-US" sz="3000" dirty="0" err="1">
                  <a:solidFill>
                    <a:srgbClr val="C00000"/>
                  </a:solidFill>
                  <a:latin typeface="Times New Roman" panose="02020603050405020304" pitchFamily="18" charset="0"/>
                  <a:cs typeface="Times New Roman" panose="02020603050405020304" pitchFamily="18" charset="0"/>
                </a:rPr>
                <a:t>o</a:t>
              </a:r>
              <a:r>
                <a:rPr lang="en-US" sz="3000" dirty="0">
                  <a:solidFill>
                    <a:srgbClr val="C00000"/>
                  </a:solidFill>
                  <a:latin typeface="Times New Roman" panose="02020603050405020304" pitchFamily="18" charset="0"/>
                  <a:cs typeface="Times New Roman" panose="02020603050405020304" pitchFamily="18" charset="0"/>
                </a:rPr>
                <a:t>/</a:t>
              </a:r>
            </a:p>
          </p:txBody>
        </p:sp>
        <p:cxnSp>
          <p:nvCxnSpPr>
            <p:cNvPr id="84" name="Straight Connector 83">
              <a:extLst>
                <a:ext uri="{FF2B5EF4-FFF2-40B4-BE49-F238E27FC236}">
                  <a16:creationId xmlns:a16="http://schemas.microsoft.com/office/drawing/2014/main" id="{28BCC22F-9FA8-5B45-821C-04496E63E39B}"/>
                </a:ext>
              </a:extLst>
            </p:cNvPr>
            <p:cNvCxnSpPr/>
            <p:nvPr/>
          </p:nvCxnSpPr>
          <p:spPr bwMode="auto">
            <a:xfrm rot="5400000">
              <a:off x="3657600" y="613092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85" name="Text Box 34">
            <a:extLst>
              <a:ext uri="{FF2B5EF4-FFF2-40B4-BE49-F238E27FC236}">
                <a16:creationId xmlns:a16="http://schemas.microsoft.com/office/drawing/2014/main" id="{EAB01962-2280-B047-8BB7-22C0E4C05236}"/>
              </a:ext>
            </a:extLst>
          </p:cNvPr>
          <p:cNvSpPr txBox="1">
            <a:spLocks noChangeArrowheads="1"/>
          </p:cNvSpPr>
          <p:nvPr/>
        </p:nvSpPr>
        <p:spPr bwMode="auto">
          <a:xfrm>
            <a:off x="6620689" y="5976252"/>
            <a:ext cx="1555233"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[+round]</a:t>
            </a:r>
          </a:p>
        </p:txBody>
      </p:sp>
      <p:grpSp>
        <p:nvGrpSpPr>
          <p:cNvPr id="87" name="Group 57">
            <a:extLst>
              <a:ext uri="{FF2B5EF4-FFF2-40B4-BE49-F238E27FC236}">
                <a16:creationId xmlns:a16="http://schemas.microsoft.com/office/drawing/2014/main" id="{002CFE13-6C4D-D242-8D79-1D3ED28A5C40}"/>
              </a:ext>
            </a:extLst>
          </p:cNvPr>
          <p:cNvGrpSpPr/>
          <p:nvPr/>
        </p:nvGrpSpPr>
        <p:grpSpPr>
          <a:xfrm>
            <a:off x="6107297" y="6469411"/>
            <a:ext cx="2440411" cy="1000637"/>
            <a:chOff x="-40773" y="4349496"/>
            <a:chExt cx="2440411" cy="1000637"/>
          </a:xfrm>
        </p:grpSpPr>
        <p:sp>
          <p:nvSpPr>
            <p:cNvPr id="89" name="Line 14">
              <a:extLst>
                <a:ext uri="{FF2B5EF4-FFF2-40B4-BE49-F238E27FC236}">
                  <a16:creationId xmlns:a16="http://schemas.microsoft.com/office/drawing/2014/main" id="{6C3D00B7-363B-444D-8DB8-65751E7DCCEC}"/>
                </a:ext>
              </a:extLst>
            </p:cNvPr>
            <p:cNvSpPr>
              <a:spLocks noChangeShapeType="1"/>
            </p:cNvSpPr>
            <p:nvPr/>
          </p:nvSpPr>
          <p:spPr bwMode="auto">
            <a:xfrm flipH="1">
              <a:off x="807368" y="4349496"/>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91" name="Line 15">
              <a:extLst>
                <a:ext uri="{FF2B5EF4-FFF2-40B4-BE49-F238E27FC236}">
                  <a16:creationId xmlns:a16="http://schemas.microsoft.com/office/drawing/2014/main" id="{5506C24B-1CC1-634B-9580-EC9598220946}"/>
                </a:ext>
              </a:extLst>
            </p:cNvPr>
            <p:cNvSpPr>
              <a:spLocks noChangeShapeType="1"/>
            </p:cNvSpPr>
            <p:nvPr/>
          </p:nvSpPr>
          <p:spPr bwMode="auto">
            <a:xfrm>
              <a:off x="1263889" y="4349496"/>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92" name="Text Box 36">
              <a:extLst>
                <a:ext uri="{FF2B5EF4-FFF2-40B4-BE49-F238E27FC236}">
                  <a16:creationId xmlns:a16="http://schemas.microsoft.com/office/drawing/2014/main" id="{C50C84CA-838B-924D-B101-E1832EADC9A8}"/>
                </a:ext>
              </a:extLst>
            </p:cNvPr>
            <p:cNvSpPr txBox="1">
              <a:spLocks noChangeArrowheads="1"/>
            </p:cNvSpPr>
            <p:nvPr/>
          </p:nvSpPr>
          <p:spPr bwMode="auto">
            <a:xfrm>
              <a:off x="-40773" y="4796135"/>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93" name="Text Box 36">
              <a:extLst>
                <a:ext uri="{FF2B5EF4-FFF2-40B4-BE49-F238E27FC236}">
                  <a16:creationId xmlns:a16="http://schemas.microsoft.com/office/drawing/2014/main" id="{80A3ABB9-B34F-5F4D-977F-272DA6C18D3C}"/>
                </a:ext>
              </a:extLst>
            </p:cNvPr>
            <p:cNvSpPr txBox="1">
              <a:spLocks noChangeArrowheads="1"/>
            </p:cNvSpPr>
            <p:nvPr/>
          </p:nvSpPr>
          <p:spPr bwMode="auto">
            <a:xfrm>
              <a:off x="1081649" y="4796135"/>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sp>
        <p:nvSpPr>
          <p:cNvPr id="95" name="Text Box 13">
            <a:extLst>
              <a:ext uri="{FF2B5EF4-FFF2-40B4-BE49-F238E27FC236}">
                <a16:creationId xmlns:a16="http://schemas.microsoft.com/office/drawing/2014/main" id="{19E5A5AF-F933-474F-B198-CB5945FD1293}"/>
              </a:ext>
            </a:extLst>
          </p:cNvPr>
          <p:cNvSpPr txBox="1">
            <a:spLocks noChangeArrowheads="1"/>
          </p:cNvSpPr>
          <p:nvPr/>
        </p:nvSpPr>
        <p:spPr bwMode="auto">
          <a:xfrm>
            <a:off x="7649851" y="5087252"/>
            <a:ext cx="138211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[–front]</a:t>
            </a:r>
          </a:p>
        </p:txBody>
      </p:sp>
      <p:sp>
        <p:nvSpPr>
          <p:cNvPr id="60" name="Text Box 5">
            <a:extLst>
              <a:ext uri="{FF2B5EF4-FFF2-40B4-BE49-F238E27FC236}">
                <a16:creationId xmlns:a16="http://schemas.microsoft.com/office/drawing/2014/main" id="{AF40D433-A0CD-0F49-B910-F166A0612DEB}"/>
              </a:ext>
            </a:extLst>
          </p:cNvPr>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West Germanic feature hierarchy 2</a:t>
            </a:r>
          </a:p>
        </p:txBody>
      </p:sp>
      <p:sp>
        <p:nvSpPr>
          <p:cNvPr id="96" name="Rectangle 95">
            <a:extLst>
              <a:ext uri="{FF2B5EF4-FFF2-40B4-BE49-F238E27FC236}">
                <a16:creationId xmlns:a16="http://schemas.microsoft.com/office/drawing/2014/main" id="{AA2C090C-8186-9E4B-ADD2-28998DF2A020}"/>
              </a:ext>
            </a:extLst>
          </p:cNvPr>
          <p:cNvSpPr/>
          <p:nvPr/>
        </p:nvSpPr>
        <p:spPr bwMode="auto">
          <a:xfrm>
            <a:off x="10433650" y="5736240"/>
            <a:ext cx="54000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grpSp>
        <p:nvGrpSpPr>
          <p:cNvPr id="13" name="Group 12">
            <a:extLst>
              <a:ext uri="{FF2B5EF4-FFF2-40B4-BE49-F238E27FC236}">
                <a16:creationId xmlns:a16="http://schemas.microsoft.com/office/drawing/2014/main" id="{CDF715D6-41A7-A344-9894-789F8C9CF1D5}"/>
              </a:ext>
            </a:extLst>
          </p:cNvPr>
          <p:cNvGrpSpPr/>
          <p:nvPr/>
        </p:nvGrpSpPr>
        <p:grpSpPr>
          <a:xfrm>
            <a:off x="13745418" y="6012160"/>
            <a:ext cx="1765612" cy="2304256"/>
            <a:chOff x="10654808" y="6012160"/>
            <a:chExt cx="1765612" cy="2304256"/>
          </a:xfrm>
        </p:grpSpPr>
        <p:sp>
          <p:nvSpPr>
            <p:cNvPr id="99" name="Text Box 11">
              <a:extLst>
                <a:ext uri="{FF2B5EF4-FFF2-40B4-BE49-F238E27FC236}">
                  <a16:creationId xmlns:a16="http://schemas.microsoft.com/office/drawing/2014/main" id="{BB452AB5-2376-8D45-B487-FAAEC726A965}"/>
                </a:ext>
              </a:extLst>
            </p:cNvPr>
            <p:cNvSpPr txBox="1">
              <a:spLocks noChangeArrowheads="1"/>
            </p:cNvSpPr>
            <p:nvPr/>
          </p:nvSpPr>
          <p:spPr bwMode="auto">
            <a:xfrm>
              <a:off x="11023692" y="6012160"/>
              <a:ext cx="1027845"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/u, o/</a:t>
              </a:r>
            </a:p>
          </p:txBody>
        </p:sp>
        <p:sp>
          <p:nvSpPr>
            <p:cNvPr id="101" name="Rectangle 100">
              <a:extLst>
                <a:ext uri="{FF2B5EF4-FFF2-40B4-BE49-F238E27FC236}">
                  <a16:creationId xmlns:a16="http://schemas.microsoft.com/office/drawing/2014/main" id="{91731A76-517E-C643-91A2-335D0C532771}"/>
                </a:ext>
              </a:extLst>
            </p:cNvPr>
            <p:cNvSpPr/>
            <p:nvPr/>
          </p:nvSpPr>
          <p:spPr>
            <a:xfrm>
              <a:off x="10654808" y="6746756"/>
              <a:ext cx="1765612" cy="1569660"/>
            </a:xfrm>
            <a:prstGeom prst="rect">
              <a:avLst/>
            </a:prstGeom>
          </p:spPr>
          <p:txBody>
            <a:bodyPr wrap="none">
              <a:spAutoFit/>
            </a:bodyPr>
            <a:lstStyle/>
            <a:p>
              <a:pPr algn="l"/>
              <a:r>
                <a:rPr lang="en-US" sz="3200" dirty="0">
                  <a:solidFill>
                    <a:srgbClr val="000090"/>
                  </a:solidFill>
                  <a:latin typeface="Cambria"/>
                  <a:cs typeface="Cambria"/>
                </a:rPr>
                <a:t>[</a:t>
              </a:r>
              <a:r>
                <a:rPr lang="en-US" sz="3200" dirty="0">
                  <a:solidFill>
                    <a:srgbClr val="C00000"/>
                  </a:solidFill>
                  <a:latin typeface="Cambria"/>
                  <a:cs typeface="Cambria"/>
                </a:rPr>
                <a:t>–front]</a:t>
              </a:r>
            </a:p>
            <a:p>
              <a:pPr algn="l"/>
              <a:r>
                <a:rPr lang="en-US" sz="3200" dirty="0">
                  <a:solidFill>
                    <a:srgbClr val="000090"/>
                  </a:solidFill>
                  <a:latin typeface="Cambria"/>
                  <a:cs typeface="Cambria"/>
                </a:rPr>
                <a:t>[+round]</a:t>
              </a:r>
            </a:p>
            <a:p>
              <a:pPr algn="l"/>
              <a:r>
                <a:rPr lang="en-US" sz="3200" dirty="0">
                  <a:solidFill>
                    <a:srgbClr val="000090"/>
                  </a:solidFill>
                  <a:latin typeface="Cambria"/>
                  <a:cs typeface="Cambria"/>
                </a:rPr>
                <a:t>[α high]</a:t>
              </a:r>
            </a:p>
          </p:txBody>
        </p:sp>
      </p:grpSp>
      <p:grpSp>
        <p:nvGrpSpPr>
          <p:cNvPr id="12" name="Group 11">
            <a:extLst>
              <a:ext uri="{FF2B5EF4-FFF2-40B4-BE49-F238E27FC236}">
                <a16:creationId xmlns:a16="http://schemas.microsoft.com/office/drawing/2014/main" id="{3F8BD632-E3A2-9842-9830-2115393C194C}"/>
              </a:ext>
            </a:extLst>
          </p:cNvPr>
          <p:cNvGrpSpPr/>
          <p:nvPr/>
        </p:nvGrpSpPr>
        <p:grpSpPr>
          <a:xfrm>
            <a:off x="10793090" y="6012160"/>
            <a:ext cx="1765612" cy="2304256"/>
            <a:chOff x="13404343" y="6012160"/>
            <a:chExt cx="1765612" cy="2304256"/>
          </a:xfrm>
        </p:grpSpPr>
        <p:sp>
          <p:nvSpPr>
            <p:cNvPr id="102" name="Text Box 11">
              <a:extLst>
                <a:ext uri="{FF2B5EF4-FFF2-40B4-BE49-F238E27FC236}">
                  <a16:creationId xmlns:a16="http://schemas.microsoft.com/office/drawing/2014/main" id="{D9CA0BBB-A31E-7645-86C6-4B8323082B4B}"/>
                </a:ext>
              </a:extLst>
            </p:cNvPr>
            <p:cNvSpPr txBox="1">
              <a:spLocks noChangeArrowheads="1"/>
            </p:cNvSpPr>
            <p:nvPr/>
          </p:nvSpPr>
          <p:spPr bwMode="auto">
            <a:xfrm>
              <a:off x="13764121" y="6012160"/>
              <a:ext cx="1046056" cy="584775"/>
            </a:xfrm>
            <a:prstGeom prst="rect">
              <a:avLst/>
            </a:prstGeom>
            <a:noFill/>
            <a:ln w="9525">
              <a:noFill/>
              <a:miter lim="800000"/>
              <a:headEnd/>
              <a:tailEnd/>
            </a:ln>
          </p:spPr>
          <p:txBody>
            <a:bodyPr wrap="none">
              <a:prstTxWarp prst="textNoShape">
                <a:avLst/>
              </a:prstTxWarp>
              <a:spAutoFit/>
            </a:bodyPr>
            <a:lstStyle/>
            <a:p>
              <a:pPr algn="l"/>
              <a:r>
                <a:rPr lang="en-US" sz="3200" noProof="1">
                  <a:solidFill>
                    <a:srgbClr val="000090"/>
                  </a:solidFill>
                  <a:latin typeface="Times New Roman" panose="02020603050405020304" pitchFamily="18" charset="0"/>
                  <a:ea typeface="Doulos SIL" charset="-52"/>
                  <a:cs typeface="Times New Roman" panose="02020603050405020304" pitchFamily="18" charset="0"/>
                </a:rPr>
                <a:t>[</a:t>
              </a:r>
              <a:r>
                <a:rPr lang="en-US" sz="3200" noProof="1">
                  <a:solidFill>
                    <a:srgbClr val="C00000"/>
                  </a:solidFill>
                  <a:latin typeface="Times New Roman" panose="02020603050405020304" pitchFamily="18" charset="0"/>
                  <a:ea typeface="Doulos SIL" charset="-52"/>
                  <a:cs typeface="Times New Roman" panose="02020603050405020304" pitchFamily="18" charset="0"/>
                </a:rPr>
                <a:t>y, ø</a:t>
              </a:r>
              <a:r>
                <a:rPr lang="en-US" sz="3200" noProof="1">
                  <a:solidFill>
                    <a:srgbClr val="000090"/>
                  </a:solidFill>
                  <a:latin typeface="Times New Roman" panose="02020603050405020304" pitchFamily="18" charset="0"/>
                  <a:ea typeface="Doulos SIL" charset="-52"/>
                  <a:cs typeface="Times New Roman" panose="02020603050405020304" pitchFamily="18" charset="0"/>
                </a:rPr>
                <a:t>]</a:t>
              </a:r>
            </a:p>
          </p:txBody>
        </p:sp>
        <p:sp>
          <p:nvSpPr>
            <p:cNvPr id="103" name="Rectangle 102">
              <a:extLst>
                <a:ext uri="{FF2B5EF4-FFF2-40B4-BE49-F238E27FC236}">
                  <a16:creationId xmlns:a16="http://schemas.microsoft.com/office/drawing/2014/main" id="{AFB376CD-E5D0-8B4B-9677-2E4C55AC5A65}"/>
                </a:ext>
              </a:extLst>
            </p:cNvPr>
            <p:cNvSpPr/>
            <p:nvPr/>
          </p:nvSpPr>
          <p:spPr>
            <a:xfrm>
              <a:off x="13404343" y="6746756"/>
              <a:ext cx="1765612" cy="1569660"/>
            </a:xfrm>
            <a:prstGeom prst="rect">
              <a:avLst/>
            </a:prstGeom>
          </p:spPr>
          <p:txBody>
            <a:bodyPr wrap="none">
              <a:spAutoFit/>
            </a:bodyPr>
            <a:lstStyle/>
            <a:p>
              <a:pPr algn="l"/>
              <a:r>
                <a:rPr lang="en-US" sz="3200" dirty="0">
                  <a:solidFill>
                    <a:srgbClr val="C00000"/>
                  </a:solidFill>
                  <a:latin typeface="Cambria"/>
                  <a:cs typeface="Cambria"/>
                </a:rPr>
                <a:t>[+front]</a:t>
              </a:r>
            </a:p>
            <a:p>
              <a:pPr algn="l"/>
              <a:r>
                <a:rPr lang="en-US" sz="3200" dirty="0">
                  <a:solidFill>
                    <a:srgbClr val="000090"/>
                  </a:solidFill>
                  <a:latin typeface="Cambria"/>
                  <a:cs typeface="Cambria"/>
                </a:rPr>
                <a:t>[+round]</a:t>
              </a:r>
            </a:p>
            <a:p>
              <a:pPr algn="l"/>
              <a:r>
                <a:rPr lang="en-US" sz="3200" dirty="0">
                  <a:solidFill>
                    <a:srgbClr val="000090"/>
                  </a:solidFill>
                  <a:latin typeface="Cambria"/>
                  <a:cs typeface="Cambria"/>
                </a:rPr>
                <a:t>[α high]</a:t>
              </a:r>
            </a:p>
          </p:txBody>
        </p:sp>
      </p:grpSp>
      <p:cxnSp>
        <p:nvCxnSpPr>
          <p:cNvPr id="104" name="Straight Arrow Connector 103">
            <a:extLst>
              <a:ext uri="{FF2B5EF4-FFF2-40B4-BE49-F238E27FC236}">
                <a16:creationId xmlns:a16="http://schemas.microsoft.com/office/drawing/2014/main" id="{8A04AC7F-3EDE-1145-9799-0F4D465E9E16}"/>
              </a:ext>
            </a:extLst>
          </p:cNvPr>
          <p:cNvCxnSpPr/>
          <p:nvPr/>
        </p:nvCxnSpPr>
        <p:spPr bwMode="auto">
          <a:xfrm flipH="1">
            <a:off x="12377426" y="6300192"/>
            <a:ext cx="1440000" cy="0"/>
          </a:xfrm>
          <a:prstGeom prst="straightConnector1">
            <a:avLst/>
          </a:prstGeom>
          <a:solidFill>
            <a:schemeClr val="accent1"/>
          </a:solidFill>
          <a:ln w="22225" cap="flat" cmpd="sng" algn="ctr">
            <a:solidFill>
              <a:srgbClr val="FF0000"/>
            </a:solidFill>
            <a:prstDash val="solid"/>
            <a:round/>
            <a:headEnd type="none" w="med" len="med"/>
            <a:tailEnd type="arrow" w="med" len="med"/>
          </a:ln>
          <a:effectLst/>
        </p:spPr>
      </p:cxnSp>
      <p:sp>
        <p:nvSpPr>
          <p:cNvPr id="105" name="Rectangle 104">
            <a:extLst>
              <a:ext uri="{FF2B5EF4-FFF2-40B4-BE49-F238E27FC236}">
                <a16:creationId xmlns:a16="http://schemas.microsoft.com/office/drawing/2014/main" id="{D4B1C595-AB89-DA4E-AD4C-6C2DFAFABA7A}"/>
              </a:ext>
            </a:extLst>
          </p:cNvPr>
          <p:cNvSpPr/>
          <p:nvPr/>
        </p:nvSpPr>
        <p:spPr bwMode="auto">
          <a:xfrm>
            <a:off x="6148834" y="6009163"/>
            <a:ext cx="2340000" cy="2374392"/>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000">
              <a:latin typeface="Times" pitchFamily="71" charset="0"/>
            </a:endParaRPr>
          </a:p>
        </p:txBody>
      </p:sp>
      <p:grpSp>
        <p:nvGrpSpPr>
          <p:cNvPr id="106" name="Group 94">
            <a:extLst>
              <a:ext uri="{FF2B5EF4-FFF2-40B4-BE49-F238E27FC236}">
                <a16:creationId xmlns:a16="http://schemas.microsoft.com/office/drawing/2014/main" id="{CA8BEFF1-24EE-264E-A375-D6A393C5F2BE}"/>
              </a:ext>
            </a:extLst>
          </p:cNvPr>
          <p:cNvGrpSpPr/>
          <p:nvPr/>
        </p:nvGrpSpPr>
        <p:grpSpPr>
          <a:xfrm>
            <a:off x="8949914" y="6469411"/>
            <a:ext cx="570990" cy="1000637"/>
            <a:chOff x="942340" y="3968496"/>
            <a:chExt cx="570990" cy="1000637"/>
          </a:xfrm>
        </p:grpSpPr>
        <p:sp>
          <p:nvSpPr>
            <p:cNvPr id="107" name="Text Box 27">
              <a:extLst>
                <a:ext uri="{FF2B5EF4-FFF2-40B4-BE49-F238E27FC236}">
                  <a16:creationId xmlns:a16="http://schemas.microsoft.com/office/drawing/2014/main" id="{DE5F544A-0541-6141-BE68-8E7B93BD786F}"/>
                </a:ext>
              </a:extLst>
            </p:cNvPr>
            <p:cNvSpPr txBox="1">
              <a:spLocks noChangeArrowheads="1"/>
            </p:cNvSpPr>
            <p:nvPr/>
          </p:nvSpPr>
          <p:spPr bwMode="auto">
            <a:xfrm>
              <a:off x="942340" y="4415135"/>
              <a:ext cx="570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panose="02020603050405020304" pitchFamily="18" charset="0"/>
                  <a:ea typeface="Doulos SIL" charset="-52"/>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a:t>
              </a:r>
            </a:p>
          </p:txBody>
        </p:sp>
        <p:cxnSp>
          <p:nvCxnSpPr>
            <p:cNvPr id="108" name="Straight Connector 107">
              <a:extLst>
                <a:ext uri="{FF2B5EF4-FFF2-40B4-BE49-F238E27FC236}">
                  <a16:creationId xmlns:a16="http://schemas.microsoft.com/office/drawing/2014/main" id="{863DC366-88F9-AE40-990D-EF9A107FD3D9}"/>
                </a:ext>
              </a:extLst>
            </p:cNvPr>
            <p:cNvCxnSpPr/>
            <p:nvPr/>
          </p:nvCxnSpPr>
          <p:spPr bwMode="auto">
            <a:xfrm rot="5400000">
              <a:off x="999235" y="419709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9" name="Text Box 36">
            <a:extLst>
              <a:ext uri="{FF2B5EF4-FFF2-40B4-BE49-F238E27FC236}">
                <a16:creationId xmlns:a16="http://schemas.microsoft.com/office/drawing/2014/main" id="{2D23EA93-DD0B-424F-9919-CEA5879D90DF}"/>
              </a:ext>
            </a:extLst>
          </p:cNvPr>
          <p:cNvSpPr txBox="1">
            <a:spLocks noChangeArrowheads="1"/>
          </p:cNvSpPr>
          <p:nvPr/>
        </p:nvSpPr>
        <p:spPr bwMode="auto">
          <a:xfrm>
            <a:off x="8469814" y="5976252"/>
            <a:ext cx="1531188" cy="553998"/>
          </a:xfrm>
          <a:prstGeom prst="rect">
            <a:avLst/>
          </a:prstGeom>
          <a:noFill/>
          <a:ln w="9525">
            <a:noFill/>
            <a:miter lim="800000"/>
            <a:headEnd/>
            <a:tailEnd/>
          </a:ln>
        </p:spPr>
        <p:txBody>
          <a:bodyPr wrap="none">
            <a:prstTxWarp prst="textNoShape">
              <a:avLst/>
            </a:prstTxWarp>
            <a:spAutoFit/>
          </a:bodyPr>
          <a:lstStyle/>
          <a:p>
            <a:r>
              <a:rPr lang="en-US" sz="3000" dirty="0"/>
              <a:t>[–round]</a:t>
            </a:r>
          </a:p>
        </p:txBody>
      </p:sp>
      <p:grpSp>
        <p:nvGrpSpPr>
          <p:cNvPr id="110" name="Group 24">
            <a:extLst>
              <a:ext uri="{FF2B5EF4-FFF2-40B4-BE49-F238E27FC236}">
                <a16:creationId xmlns:a16="http://schemas.microsoft.com/office/drawing/2014/main" id="{BAC6539B-F345-8349-B076-12ADAE661D19}"/>
              </a:ext>
            </a:extLst>
          </p:cNvPr>
          <p:cNvGrpSpPr>
            <a:grpSpLocks/>
          </p:cNvGrpSpPr>
          <p:nvPr/>
        </p:nvGrpSpPr>
        <p:grpSpPr bwMode="auto">
          <a:xfrm>
            <a:off x="7529100" y="5548915"/>
            <a:ext cx="1656000" cy="457200"/>
            <a:chOff x="1441" y="2400"/>
            <a:chExt cx="913" cy="288"/>
          </a:xfrm>
          <a:noFill/>
        </p:grpSpPr>
        <p:sp>
          <p:nvSpPr>
            <p:cNvPr id="111" name="Line 25">
              <a:extLst>
                <a:ext uri="{FF2B5EF4-FFF2-40B4-BE49-F238E27FC236}">
                  <a16:creationId xmlns:a16="http://schemas.microsoft.com/office/drawing/2014/main" id="{EC0853BD-FC3C-4144-98D5-8974BF76F334}"/>
                </a:ext>
              </a:extLst>
            </p:cNvPr>
            <p:cNvSpPr>
              <a:spLocks noChangeShapeType="1"/>
            </p:cNvSpPr>
            <p:nvPr/>
          </p:nvSpPr>
          <p:spPr bwMode="auto">
            <a:xfrm flipH="1">
              <a:off x="1441" y="2400"/>
              <a:ext cx="461" cy="288"/>
            </a:xfrm>
            <a:prstGeom prst="line">
              <a:avLst/>
            </a:prstGeom>
            <a:grp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112" name="Line 26">
              <a:extLst>
                <a:ext uri="{FF2B5EF4-FFF2-40B4-BE49-F238E27FC236}">
                  <a16:creationId xmlns:a16="http://schemas.microsoft.com/office/drawing/2014/main" id="{1329B92A-815C-F940-B762-85E9B2DA84BC}"/>
                </a:ext>
              </a:extLst>
            </p:cNvPr>
            <p:cNvSpPr>
              <a:spLocks noChangeShapeType="1"/>
            </p:cNvSpPr>
            <p:nvPr/>
          </p:nvSpPr>
          <p:spPr bwMode="auto">
            <a:xfrm>
              <a:off x="1893" y="2400"/>
              <a:ext cx="461" cy="288"/>
            </a:xfrm>
            <a:prstGeom prst="line">
              <a:avLst/>
            </a:prstGeom>
            <a:grp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113" name="Slide Number Placeholder 8">
            <a:extLst>
              <a:ext uri="{FF2B5EF4-FFF2-40B4-BE49-F238E27FC236}">
                <a16:creationId xmlns:a16="http://schemas.microsoft.com/office/drawing/2014/main" id="{1E12CDE1-5915-8C4A-AC08-2F4FDF222A1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130</a:t>
            </a:fld>
            <a:endParaRPr lang="en-US" sz="1600" dirty="0"/>
          </a:p>
        </p:txBody>
      </p:sp>
    </p:spTree>
    <p:extLst>
      <p:ext uri="{BB962C8B-B14F-4D97-AF65-F5344CB8AC3E}">
        <p14:creationId xmlns:p14="http://schemas.microsoft.com/office/powerpoint/2010/main" val="1710323346"/>
      </p:ext>
    </p:extLst>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1166400" y="1440000"/>
            <a:ext cx="8105775"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Deep allophones</a:t>
            </a:r>
          </a:p>
        </p:txBody>
      </p:sp>
      <p:sp>
        <p:nvSpPr>
          <p:cNvPr id="7" name="Text Box 7"/>
          <p:cNvSpPr txBox="1">
            <a:spLocks noChangeArrowheads="1"/>
          </p:cNvSpPr>
          <p:nvPr/>
        </p:nvSpPr>
        <p:spPr bwMode="auto">
          <a:xfrm>
            <a:off x="1166399" y="5147406"/>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ea typeface="Cambria"/>
                <a:cs typeface="Cambria"/>
              </a:rPr>
              <a:t>Deep allophones are possible because contrastive features can be predictable in a hierarchical approach. </a:t>
            </a:r>
          </a:p>
        </p:txBody>
      </p:sp>
      <p:sp>
        <p:nvSpPr>
          <p:cNvPr id="9" name="Text Box 7"/>
          <p:cNvSpPr txBox="1">
            <a:spLocks noChangeArrowheads="1"/>
          </p:cNvSpPr>
          <p:nvPr/>
        </p:nvSpPr>
        <p:spPr bwMode="auto">
          <a:xfrm>
            <a:off x="1166399" y="6939553"/>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ea typeface="Cambria"/>
                <a:cs typeface="Cambria"/>
              </a:rPr>
              <a:t>We have left hanging one question that you might be wondering about…</a:t>
            </a:r>
          </a:p>
        </p:txBody>
      </p:sp>
      <p:sp>
        <p:nvSpPr>
          <p:cNvPr id="8" name="Text Box 4">
            <a:extLst>
              <a:ext uri="{FF2B5EF4-FFF2-40B4-BE49-F238E27FC236}">
                <a16:creationId xmlns:a16="http://schemas.microsoft.com/office/drawing/2014/main" id="{02227EA0-389C-4A43-86C4-0524EFFD2EF8}"/>
              </a:ext>
            </a:extLst>
          </p:cNvPr>
          <p:cNvSpPr txBox="1">
            <a:spLocks noChangeArrowheads="1"/>
          </p:cNvSpPr>
          <p:nvPr/>
        </p:nvSpPr>
        <p:spPr bwMode="auto">
          <a:xfrm>
            <a:off x="1166400" y="2862816"/>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They are thus what Moulton (2003) calls ‘deep allophones’; he was referring to the Old English voiced fricatives, which also arise early in the contrastive (lexical) phonology as allophones of the voiceless fricatives.</a:t>
            </a:r>
            <a:endParaRPr lang="en-US" sz="3200" noProof="1">
              <a:latin typeface="Cambria"/>
              <a:ea typeface="Cambria"/>
              <a:cs typeface="Cambria"/>
            </a:endParaRPr>
          </a:p>
        </p:txBody>
      </p:sp>
      <p:sp>
        <p:nvSpPr>
          <p:cNvPr id="10" name="Slide Number Placeholder 8">
            <a:extLst>
              <a:ext uri="{FF2B5EF4-FFF2-40B4-BE49-F238E27FC236}">
                <a16:creationId xmlns:a16="http://schemas.microsoft.com/office/drawing/2014/main" id="{54BE0B1B-F68B-EF42-8FE9-18E0E9DCBD01}"/>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131</a:t>
            </a:fld>
            <a:endParaRPr lang="en-US" sz="1600" dirty="0"/>
          </a:p>
        </p:txBody>
      </p:sp>
    </p:spTree>
    <p:custDataLst>
      <p:tags r:id="rId1"/>
    </p:custDataLst>
    <p:extLst>
      <p:ext uri="{BB962C8B-B14F-4D97-AF65-F5344CB8AC3E}">
        <p14:creationId xmlns:p14="http://schemas.microsoft.com/office/powerpoint/2010/main" val="727470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4"/>
          <p:cNvSpPr txBox="1">
            <a:spLocks noChangeArrowheads="1"/>
          </p:cNvSpPr>
          <p:nvPr/>
        </p:nvSpPr>
        <p:spPr bwMode="auto">
          <a:xfrm>
            <a:off x="1166400" y="2534754"/>
            <a:ext cx="14148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Recall the trade-off that this analysis requires:</a:t>
            </a:r>
          </a:p>
        </p:txBody>
      </p:sp>
      <p:sp>
        <p:nvSpPr>
          <p:cNvPr id="136194" name="Rectangle 37"/>
          <p:cNvSpPr>
            <a:spLocks noChangeArrowheads="1"/>
          </p:cNvSpPr>
          <p:nvPr/>
        </p:nvSpPr>
        <p:spPr bwMode="auto">
          <a:xfrm>
            <a:off x="1166400" y="3506396"/>
            <a:ext cx="8915400" cy="4973044"/>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136203" name="Text Box 12"/>
          <p:cNvSpPr txBox="1">
            <a:spLocks noChangeArrowheads="1"/>
          </p:cNvSpPr>
          <p:nvPr/>
        </p:nvSpPr>
        <p:spPr bwMode="auto">
          <a:xfrm>
            <a:off x="3063371" y="5087252"/>
            <a:ext cx="1406154" cy="553998"/>
          </a:xfrm>
          <a:prstGeom prst="rect">
            <a:avLst/>
          </a:prstGeom>
          <a:noFill/>
          <a:ln w="9525">
            <a:noFill/>
            <a:miter lim="800000"/>
            <a:headEnd/>
            <a:tailEnd/>
          </a:ln>
        </p:spPr>
        <p:txBody>
          <a:bodyPr wrap="none">
            <a:prstTxWarp prst="textNoShape">
              <a:avLst/>
            </a:prstTxWarp>
            <a:spAutoFit/>
          </a:bodyPr>
          <a:lstStyle/>
          <a:p>
            <a:r>
              <a:rPr lang="en-US" sz="3000" dirty="0"/>
              <a:t>[+front]</a:t>
            </a:r>
          </a:p>
        </p:txBody>
      </p:sp>
      <p:grpSp>
        <p:nvGrpSpPr>
          <p:cNvPr id="14" name="Group 13">
            <a:extLst>
              <a:ext uri="{FF2B5EF4-FFF2-40B4-BE49-F238E27FC236}">
                <a16:creationId xmlns:a16="http://schemas.microsoft.com/office/drawing/2014/main" id="{50B60FD0-5A49-0547-8CE4-51CCB28758B0}"/>
              </a:ext>
            </a:extLst>
          </p:cNvPr>
          <p:cNvGrpSpPr/>
          <p:nvPr/>
        </p:nvGrpSpPr>
        <p:grpSpPr>
          <a:xfrm>
            <a:off x="2656186" y="5548915"/>
            <a:ext cx="2590599" cy="981335"/>
            <a:chOff x="2656186" y="5548915"/>
            <a:chExt cx="2590599" cy="981335"/>
          </a:xfrm>
        </p:grpSpPr>
        <p:grpSp>
          <p:nvGrpSpPr>
            <p:cNvPr id="3" name="Group 71"/>
            <p:cNvGrpSpPr/>
            <p:nvPr/>
          </p:nvGrpSpPr>
          <p:grpSpPr>
            <a:xfrm>
              <a:off x="3241378" y="5548915"/>
              <a:ext cx="1143000" cy="451104"/>
              <a:chOff x="817563" y="3173413"/>
              <a:chExt cx="2136775" cy="533400"/>
            </a:xfrm>
          </p:grpSpPr>
          <p:sp>
            <p:nvSpPr>
              <p:cNvPr id="73" name="Line 14"/>
              <p:cNvSpPr>
                <a:spLocks noChangeShapeType="1"/>
              </p:cNvSpPr>
              <p:nvPr/>
            </p:nvSpPr>
            <p:spPr bwMode="auto">
              <a:xfrm flipH="1">
                <a:off x="817563" y="3173413"/>
                <a:ext cx="1066800" cy="533400"/>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74" name="Line 15"/>
              <p:cNvSpPr>
                <a:spLocks noChangeShapeType="1"/>
              </p:cNvSpPr>
              <p:nvPr/>
            </p:nvSpPr>
            <p:spPr bwMode="auto">
              <a:xfrm>
                <a:off x="1884363" y="3173413"/>
                <a:ext cx="1069975" cy="530225"/>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69" name="Text Box 36"/>
            <p:cNvSpPr txBox="1">
              <a:spLocks noChangeArrowheads="1"/>
            </p:cNvSpPr>
            <p:nvPr/>
          </p:nvSpPr>
          <p:spPr bwMode="auto">
            <a:xfrm>
              <a:off x="2656186" y="5976252"/>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70" name="Text Box 36"/>
            <p:cNvSpPr txBox="1">
              <a:spLocks noChangeArrowheads="1"/>
            </p:cNvSpPr>
            <p:nvPr/>
          </p:nvSpPr>
          <p:spPr bwMode="auto">
            <a:xfrm>
              <a:off x="3928796" y="5976252"/>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sp>
        <p:nvSpPr>
          <p:cNvPr id="46" name="Text Box 37"/>
          <p:cNvSpPr txBox="1">
            <a:spLocks noChangeArrowheads="1"/>
          </p:cNvSpPr>
          <p:nvPr/>
        </p:nvSpPr>
        <p:spPr bwMode="auto">
          <a:xfrm>
            <a:off x="3098816" y="6895117"/>
            <a:ext cx="506870"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panose="02020603050405020304" pitchFamily="18" charset="0"/>
                <a:cs typeface="Times New Roman" panose="02020603050405020304" pitchFamily="18" charset="0"/>
              </a:rPr>
              <a:t>/i/</a:t>
            </a:r>
          </a:p>
        </p:txBody>
      </p:sp>
      <p:sp>
        <p:nvSpPr>
          <p:cNvPr id="136224" name="Text Box 37"/>
          <p:cNvSpPr txBox="1">
            <a:spLocks noChangeArrowheads="1"/>
          </p:cNvSpPr>
          <p:nvPr/>
        </p:nvSpPr>
        <p:spPr bwMode="auto">
          <a:xfrm>
            <a:off x="4302292" y="6895117"/>
            <a:ext cx="570990"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panose="02020603050405020304" pitchFamily="18" charset="0"/>
                <a:cs typeface="Times New Roman" panose="02020603050405020304" pitchFamily="18" charset="0"/>
              </a:rPr>
              <a:t>/e/</a:t>
            </a:r>
          </a:p>
        </p:txBody>
      </p:sp>
      <p:grpSp>
        <p:nvGrpSpPr>
          <p:cNvPr id="16" name="Group 9"/>
          <p:cNvGrpSpPr>
            <a:grpSpLocks/>
          </p:cNvGrpSpPr>
          <p:nvPr/>
        </p:nvGrpSpPr>
        <p:grpSpPr bwMode="auto">
          <a:xfrm>
            <a:off x="3871505" y="4405917"/>
            <a:ext cx="4480547" cy="731837"/>
            <a:chOff x="1488" y="816"/>
            <a:chExt cx="2880" cy="461"/>
          </a:xfrm>
        </p:grpSpPr>
        <p:sp>
          <p:nvSpPr>
            <p:cNvPr id="116" name="Line 10"/>
            <p:cNvSpPr>
              <a:spLocks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117" name="Line 11"/>
            <p:cNvSpPr>
              <a:spLocks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62" name="Text Box 27">
            <a:extLst>
              <a:ext uri="{FF2B5EF4-FFF2-40B4-BE49-F238E27FC236}">
                <a16:creationId xmlns:a16="http://schemas.microsoft.com/office/drawing/2014/main" id="{ADC07206-CC7D-9A43-8AE6-97CCE0B7E6D9}"/>
              </a:ext>
            </a:extLst>
          </p:cNvPr>
          <p:cNvSpPr txBox="1">
            <a:spLocks noChangeArrowheads="1"/>
          </p:cNvSpPr>
          <p:nvPr/>
        </p:nvSpPr>
        <p:spPr bwMode="auto">
          <a:xfrm>
            <a:off x="8949914" y="6916050"/>
            <a:ext cx="57099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panose="02020603050405020304" pitchFamily="18" charset="0"/>
                <a:ea typeface="Doulos SIL" charset="-52"/>
                <a:cs typeface="Times New Roman" panose="02020603050405020304" pitchFamily="18" charset="0"/>
              </a:rPr>
              <a:t>/a</a:t>
            </a:r>
            <a:r>
              <a:rPr lang="en-US" sz="3000" dirty="0">
                <a:solidFill>
                  <a:srgbClr val="C00000"/>
                </a:solidFill>
                <a:latin typeface="Times New Roman" panose="02020603050405020304" pitchFamily="18" charset="0"/>
                <a:cs typeface="Times New Roman" panose="02020603050405020304" pitchFamily="18" charset="0"/>
              </a:rPr>
              <a:t>/</a:t>
            </a:r>
          </a:p>
        </p:txBody>
      </p:sp>
      <p:cxnSp>
        <p:nvCxnSpPr>
          <p:cNvPr id="63" name="Straight Connector 62">
            <a:extLst>
              <a:ext uri="{FF2B5EF4-FFF2-40B4-BE49-F238E27FC236}">
                <a16:creationId xmlns:a16="http://schemas.microsoft.com/office/drawing/2014/main" id="{095F02CA-2644-5447-80BA-4453F5280985}"/>
              </a:ext>
            </a:extLst>
          </p:cNvPr>
          <p:cNvCxnSpPr/>
          <p:nvPr/>
        </p:nvCxnSpPr>
        <p:spPr bwMode="auto">
          <a:xfrm rot="5400000">
            <a:off x="9006809" y="6698011"/>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 Box 35">
            <a:extLst>
              <a:ext uri="{FF2B5EF4-FFF2-40B4-BE49-F238E27FC236}">
                <a16:creationId xmlns:a16="http://schemas.microsoft.com/office/drawing/2014/main" id="{2A70C813-DEC6-4A44-9C3C-29B314CF70E1}"/>
              </a:ext>
            </a:extLst>
          </p:cNvPr>
          <p:cNvSpPr txBox="1">
            <a:spLocks noChangeArrowheads="1"/>
          </p:cNvSpPr>
          <p:nvPr/>
        </p:nvSpPr>
        <p:spPr bwMode="auto">
          <a:xfrm>
            <a:off x="6525811" y="7834917"/>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u</a:t>
            </a:r>
            <a:r>
              <a:rPr lang="en-US" sz="3000" dirty="0">
                <a:latin typeface="Times New Roman" panose="02020603050405020304" pitchFamily="18" charset="0"/>
                <a:cs typeface="Times New Roman" panose="02020603050405020304" pitchFamily="18" charset="0"/>
              </a:rPr>
              <a:t>/</a:t>
            </a:r>
          </a:p>
        </p:txBody>
      </p:sp>
      <p:sp>
        <p:nvSpPr>
          <p:cNvPr id="83" name="Text Box 35">
            <a:extLst>
              <a:ext uri="{FF2B5EF4-FFF2-40B4-BE49-F238E27FC236}">
                <a16:creationId xmlns:a16="http://schemas.microsoft.com/office/drawing/2014/main" id="{689911E9-EBBA-444C-9CF6-CC99FBB85712}"/>
              </a:ext>
            </a:extLst>
          </p:cNvPr>
          <p:cNvSpPr txBox="1">
            <a:spLocks noChangeArrowheads="1"/>
          </p:cNvSpPr>
          <p:nvPr/>
        </p:nvSpPr>
        <p:spPr bwMode="auto">
          <a:xfrm>
            <a:off x="7587800" y="7834917"/>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o</a:t>
            </a:r>
            <a:r>
              <a:rPr lang="en-US" sz="3000" dirty="0">
                <a:latin typeface="Times New Roman" panose="02020603050405020304" pitchFamily="18" charset="0"/>
                <a:cs typeface="Times New Roman" panose="02020603050405020304" pitchFamily="18" charset="0"/>
              </a:rPr>
              <a:t>/</a:t>
            </a:r>
          </a:p>
        </p:txBody>
      </p:sp>
      <p:grpSp>
        <p:nvGrpSpPr>
          <p:cNvPr id="17" name="Group 16">
            <a:extLst>
              <a:ext uri="{FF2B5EF4-FFF2-40B4-BE49-F238E27FC236}">
                <a16:creationId xmlns:a16="http://schemas.microsoft.com/office/drawing/2014/main" id="{098E851D-186C-6D46-B777-ADA0E41CF396}"/>
              </a:ext>
            </a:extLst>
          </p:cNvPr>
          <p:cNvGrpSpPr/>
          <p:nvPr/>
        </p:nvGrpSpPr>
        <p:grpSpPr>
          <a:xfrm>
            <a:off x="3342948" y="6514117"/>
            <a:ext cx="4534244" cy="1397000"/>
            <a:chOff x="3342948" y="6514117"/>
            <a:chExt cx="4534244" cy="1397000"/>
          </a:xfrm>
        </p:grpSpPr>
        <p:cxnSp>
          <p:nvCxnSpPr>
            <p:cNvPr id="88" name="Straight Connector 87"/>
            <p:cNvCxnSpPr/>
            <p:nvPr/>
          </p:nvCxnSpPr>
          <p:spPr bwMode="auto">
            <a:xfrm rot="5400000">
              <a:off x="3114348" y="674271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rot="5400000">
              <a:off x="4343813" y="674271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4B9D3868-231C-1B40-82EB-DE2419D2AD20}"/>
                </a:ext>
              </a:extLst>
            </p:cNvPr>
            <p:cNvCxnSpPr/>
            <p:nvPr/>
          </p:nvCxnSpPr>
          <p:spPr bwMode="auto">
            <a:xfrm rot="5400000">
              <a:off x="6588082" y="768251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8BCC22F-9FA8-5B45-821C-04496E63E39B}"/>
                </a:ext>
              </a:extLst>
            </p:cNvPr>
            <p:cNvCxnSpPr/>
            <p:nvPr/>
          </p:nvCxnSpPr>
          <p:spPr bwMode="auto">
            <a:xfrm rot="5400000">
              <a:off x="7648592" y="768251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7" name="Group 57">
            <a:extLst>
              <a:ext uri="{FF2B5EF4-FFF2-40B4-BE49-F238E27FC236}">
                <a16:creationId xmlns:a16="http://schemas.microsoft.com/office/drawing/2014/main" id="{002CFE13-6C4D-D242-8D79-1D3ED28A5C40}"/>
              </a:ext>
            </a:extLst>
          </p:cNvPr>
          <p:cNvGrpSpPr/>
          <p:nvPr/>
        </p:nvGrpSpPr>
        <p:grpSpPr>
          <a:xfrm>
            <a:off x="6107297" y="6469411"/>
            <a:ext cx="2440411" cy="1000637"/>
            <a:chOff x="-40773" y="4349496"/>
            <a:chExt cx="2440411" cy="1000637"/>
          </a:xfrm>
        </p:grpSpPr>
        <p:sp>
          <p:nvSpPr>
            <p:cNvPr id="89" name="Line 14">
              <a:extLst>
                <a:ext uri="{FF2B5EF4-FFF2-40B4-BE49-F238E27FC236}">
                  <a16:creationId xmlns:a16="http://schemas.microsoft.com/office/drawing/2014/main" id="{6C3D00B7-363B-444D-8DB8-65751E7DCCEC}"/>
                </a:ext>
              </a:extLst>
            </p:cNvPr>
            <p:cNvSpPr>
              <a:spLocks noChangeShapeType="1"/>
            </p:cNvSpPr>
            <p:nvPr/>
          </p:nvSpPr>
          <p:spPr bwMode="auto">
            <a:xfrm flipH="1">
              <a:off x="807368" y="4349496"/>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91" name="Line 15">
              <a:extLst>
                <a:ext uri="{FF2B5EF4-FFF2-40B4-BE49-F238E27FC236}">
                  <a16:creationId xmlns:a16="http://schemas.microsoft.com/office/drawing/2014/main" id="{5506C24B-1CC1-634B-9580-EC9598220946}"/>
                </a:ext>
              </a:extLst>
            </p:cNvPr>
            <p:cNvSpPr>
              <a:spLocks noChangeShapeType="1"/>
            </p:cNvSpPr>
            <p:nvPr/>
          </p:nvSpPr>
          <p:spPr bwMode="auto">
            <a:xfrm>
              <a:off x="1263889" y="4349496"/>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92" name="Text Box 36">
              <a:extLst>
                <a:ext uri="{FF2B5EF4-FFF2-40B4-BE49-F238E27FC236}">
                  <a16:creationId xmlns:a16="http://schemas.microsoft.com/office/drawing/2014/main" id="{C50C84CA-838B-924D-B101-E1832EADC9A8}"/>
                </a:ext>
              </a:extLst>
            </p:cNvPr>
            <p:cNvSpPr txBox="1">
              <a:spLocks noChangeArrowheads="1"/>
            </p:cNvSpPr>
            <p:nvPr/>
          </p:nvSpPr>
          <p:spPr bwMode="auto">
            <a:xfrm>
              <a:off x="-40773" y="4796135"/>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93" name="Text Box 36">
              <a:extLst>
                <a:ext uri="{FF2B5EF4-FFF2-40B4-BE49-F238E27FC236}">
                  <a16:creationId xmlns:a16="http://schemas.microsoft.com/office/drawing/2014/main" id="{80A3ABB9-B34F-5F4D-977F-272DA6C18D3C}"/>
                </a:ext>
              </a:extLst>
            </p:cNvPr>
            <p:cNvSpPr txBox="1">
              <a:spLocks noChangeArrowheads="1"/>
            </p:cNvSpPr>
            <p:nvPr/>
          </p:nvSpPr>
          <p:spPr bwMode="auto">
            <a:xfrm>
              <a:off x="1081649" y="4796135"/>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sp>
        <p:nvSpPr>
          <p:cNvPr id="95" name="Text Box 13">
            <a:extLst>
              <a:ext uri="{FF2B5EF4-FFF2-40B4-BE49-F238E27FC236}">
                <a16:creationId xmlns:a16="http://schemas.microsoft.com/office/drawing/2014/main" id="{19E5A5AF-F933-474F-B198-CB5945FD1293}"/>
              </a:ext>
            </a:extLst>
          </p:cNvPr>
          <p:cNvSpPr txBox="1">
            <a:spLocks noChangeArrowheads="1"/>
          </p:cNvSpPr>
          <p:nvPr/>
        </p:nvSpPr>
        <p:spPr bwMode="auto">
          <a:xfrm>
            <a:off x="7649851" y="5087252"/>
            <a:ext cx="138211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[–front]</a:t>
            </a:r>
          </a:p>
        </p:txBody>
      </p:sp>
      <p:sp>
        <p:nvSpPr>
          <p:cNvPr id="85" name="Text Box 34">
            <a:extLst>
              <a:ext uri="{FF2B5EF4-FFF2-40B4-BE49-F238E27FC236}">
                <a16:creationId xmlns:a16="http://schemas.microsoft.com/office/drawing/2014/main" id="{EAB01962-2280-B047-8BB7-22C0E4C05236}"/>
              </a:ext>
            </a:extLst>
          </p:cNvPr>
          <p:cNvSpPr txBox="1">
            <a:spLocks noChangeArrowheads="1"/>
          </p:cNvSpPr>
          <p:nvPr/>
        </p:nvSpPr>
        <p:spPr bwMode="auto">
          <a:xfrm>
            <a:off x="6620689" y="5976252"/>
            <a:ext cx="1555233" cy="553998"/>
          </a:xfrm>
          <a:prstGeom prst="rect">
            <a:avLst/>
          </a:prstGeom>
          <a:noFill/>
          <a:ln w="9525">
            <a:noFill/>
            <a:miter lim="800000"/>
            <a:headEnd/>
            <a:tailEnd/>
          </a:ln>
        </p:spPr>
        <p:txBody>
          <a:bodyPr wrap="none">
            <a:prstTxWarp prst="textNoShape">
              <a:avLst/>
            </a:prstTxWarp>
            <a:spAutoFit/>
          </a:bodyPr>
          <a:lstStyle/>
          <a:p>
            <a:r>
              <a:rPr lang="en-US" sz="3000" dirty="0"/>
              <a:t>[+round]</a:t>
            </a:r>
          </a:p>
        </p:txBody>
      </p:sp>
      <p:sp>
        <p:nvSpPr>
          <p:cNvPr id="86" name="Text Box 36">
            <a:extLst>
              <a:ext uri="{FF2B5EF4-FFF2-40B4-BE49-F238E27FC236}">
                <a16:creationId xmlns:a16="http://schemas.microsoft.com/office/drawing/2014/main" id="{7A33DC65-7B44-344D-85FA-0F3C86F6EEC4}"/>
              </a:ext>
            </a:extLst>
          </p:cNvPr>
          <p:cNvSpPr txBox="1">
            <a:spLocks noChangeArrowheads="1"/>
          </p:cNvSpPr>
          <p:nvPr/>
        </p:nvSpPr>
        <p:spPr bwMode="auto">
          <a:xfrm>
            <a:off x="8469814" y="5976252"/>
            <a:ext cx="153118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[–round]</a:t>
            </a:r>
          </a:p>
        </p:txBody>
      </p:sp>
      <p:grpSp>
        <p:nvGrpSpPr>
          <p:cNvPr id="97" name="Group 24">
            <a:extLst>
              <a:ext uri="{FF2B5EF4-FFF2-40B4-BE49-F238E27FC236}">
                <a16:creationId xmlns:a16="http://schemas.microsoft.com/office/drawing/2014/main" id="{5A0875EF-A096-EE43-B67D-24A4A77CEB24}"/>
              </a:ext>
            </a:extLst>
          </p:cNvPr>
          <p:cNvGrpSpPr>
            <a:grpSpLocks/>
          </p:cNvGrpSpPr>
          <p:nvPr/>
        </p:nvGrpSpPr>
        <p:grpSpPr bwMode="auto">
          <a:xfrm>
            <a:off x="7529100" y="5548915"/>
            <a:ext cx="1656000" cy="457200"/>
            <a:chOff x="1441" y="2400"/>
            <a:chExt cx="913" cy="288"/>
          </a:xfrm>
          <a:noFill/>
        </p:grpSpPr>
        <p:sp>
          <p:nvSpPr>
            <p:cNvPr id="98" name="Line 25">
              <a:extLst>
                <a:ext uri="{FF2B5EF4-FFF2-40B4-BE49-F238E27FC236}">
                  <a16:creationId xmlns:a16="http://schemas.microsoft.com/office/drawing/2014/main" id="{8B736168-77FA-C248-8621-4EA87792B31C}"/>
                </a:ext>
              </a:extLst>
            </p:cNvPr>
            <p:cNvSpPr>
              <a:spLocks noChangeShapeType="1"/>
            </p:cNvSpPr>
            <p:nvPr/>
          </p:nvSpPr>
          <p:spPr bwMode="auto">
            <a:xfrm flipH="1">
              <a:off x="1441" y="2400"/>
              <a:ext cx="461" cy="288"/>
            </a:xfrm>
            <a:prstGeom prst="line">
              <a:avLst/>
            </a:prstGeom>
            <a:grp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100" name="Line 26">
              <a:extLst>
                <a:ext uri="{FF2B5EF4-FFF2-40B4-BE49-F238E27FC236}">
                  <a16:creationId xmlns:a16="http://schemas.microsoft.com/office/drawing/2014/main" id="{94ADF2A2-5211-784E-9714-F5A2850012DC}"/>
                </a:ext>
              </a:extLst>
            </p:cNvPr>
            <p:cNvSpPr>
              <a:spLocks noChangeShapeType="1"/>
            </p:cNvSpPr>
            <p:nvPr/>
          </p:nvSpPr>
          <p:spPr bwMode="auto">
            <a:xfrm>
              <a:off x="1893" y="2400"/>
              <a:ext cx="461" cy="288"/>
            </a:xfrm>
            <a:prstGeom prst="line">
              <a:avLst/>
            </a:prstGeom>
            <a:grp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60" name="Text Box 5">
            <a:extLst>
              <a:ext uri="{FF2B5EF4-FFF2-40B4-BE49-F238E27FC236}">
                <a16:creationId xmlns:a16="http://schemas.microsoft.com/office/drawing/2014/main" id="{AF40D433-A0CD-0F49-B910-F166A0612DEB}"/>
              </a:ext>
            </a:extLst>
          </p:cNvPr>
          <p:cNvSpPr txBox="1">
            <a:spLocks noChangeArrowheads="1"/>
          </p:cNvSpPr>
          <p:nvPr/>
        </p:nvSpPr>
        <p:spPr bwMode="auto">
          <a:xfrm>
            <a:off x="1166400" y="1440000"/>
            <a:ext cx="11500071"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West Germanic feature hierarchy 2: Oops, I need that?</a:t>
            </a:r>
          </a:p>
        </p:txBody>
      </p:sp>
      <p:sp>
        <p:nvSpPr>
          <p:cNvPr id="105" name="Slide Number Placeholder 8">
            <a:extLst>
              <a:ext uri="{FF2B5EF4-FFF2-40B4-BE49-F238E27FC236}">
                <a16:creationId xmlns:a16="http://schemas.microsoft.com/office/drawing/2014/main" id="{AF465C25-6474-E543-99B7-E8AB74CC2A3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132</a:t>
            </a:fld>
            <a:endParaRPr lang="en-US" sz="1600" dirty="0"/>
          </a:p>
        </p:txBody>
      </p:sp>
      <p:sp>
        <p:nvSpPr>
          <p:cNvPr id="106" name="Text Box 7">
            <a:extLst>
              <a:ext uri="{FF2B5EF4-FFF2-40B4-BE49-F238E27FC236}">
                <a16:creationId xmlns:a16="http://schemas.microsoft.com/office/drawing/2014/main" id="{A9083C57-C664-E14B-8112-12BF20AE390D}"/>
              </a:ext>
            </a:extLst>
          </p:cNvPr>
          <p:cNvSpPr txBox="1">
            <a:spLocks noChangeArrowheads="1"/>
          </p:cNvSpPr>
          <p:nvPr/>
        </p:nvSpPr>
        <p:spPr bwMode="auto">
          <a:xfrm>
            <a:off x="10217026" y="4316719"/>
            <a:ext cx="5724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ea typeface="Cambria"/>
                <a:cs typeface="Cambria"/>
              </a:rPr>
              <a:t>In the new hierarchy, /a/ no longer has a [+low] feature. </a:t>
            </a:r>
          </a:p>
        </p:txBody>
      </p:sp>
      <p:sp>
        <p:nvSpPr>
          <p:cNvPr id="107" name="Text Box 28">
            <a:extLst>
              <a:ext uri="{FF2B5EF4-FFF2-40B4-BE49-F238E27FC236}">
                <a16:creationId xmlns:a16="http://schemas.microsoft.com/office/drawing/2014/main" id="{D5F1A8A3-C253-E34B-BB0A-53558AB7A606}"/>
              </a:ext>
            </a:extLst>
          </p:cNvPr>
          <p:cNvSpPr txBox="1">
            <a:spLocks noChangeArrowheads="1"/>
          </p:cNvSpPr>
          <p:nvPr/>
        </p:nvSpPr>
        <p:spPr bwMode="auto">
          <a:xfrm>
            <a:off x="3338282" y="3563888"/>
            <a:ext cx="4571636" cy="584775"/>
          </a:xfrm>
          <a:prstGeom prst="rect">
            <a:avLst/>
          </a:prstGeom>
          <a:noFill/>
          <a:ln w="9525">
            <a:noFill/>
            <a:miter lim="800000"/>
            <a:headEnd/>
            <a:tailEnd/>
          </a:ln>
        </p:spPr>
        <p:txBody>
          <a:bodyPr wrap="none">
            <a:prstTxWarp prst="textNoShape">
              <a:avLst/>
            </a:prstTxWarp>
            <a:spAutoFit/>
          </a:bodyPr>
          <a:lstStyle/>
          <a:p>
            <a:pPr marL="4763" indent="-4763" algn="l">
              <a:spcBef>
                <a:spcPct val="50000"/>
              </a:spcBef>
            </a:pPr>
            <a:r>
              <a:rPr lang="en-US" sz="3200" dirty="0">
                <a:solidFill>
                  <a:srgbClr val="C00000"/>
                </a:solidFill>
                <a:latin typeface="Cambria"/>
                <a:ea typeface="Times" charset="0"/>
                <a:cs typeface="Times" charset="0"/>
              </a:rPr>
              <a:t>[front] &gt; [round] &gt; [high]</a:t>
            </a:r>
          </a:p>
        </p:txBody>
      </p:sp>
      <p:sp>
        <p:nvSpPr>
          <p:cNvPr id="42" name="Text Box 7">
            <a:extLst>
              <a:ext uri="{FF2B5EF4-FFF2-40B4-BE49-F238E27FC236}">
                <a16:creationId xmlns:a16="http://schemas.microsoft.com/office/drawing/2014/main" id="{D5E66CD1-D5B3-1141-9BD0-EFF6C92FB198}"/>
              </a:ext>
            </a:extLst>
          </p:cNvPr>
          <p:cNvSpPr txBox="1">
            <a:spLocks noChangeArrowheads="1"/>
          </p:cNvSpPr>
          <p:nvPr/>
        </p:nvSpPr>
        <p:spPr bwMode="auto">
          <a:xfrm>
            <a:off x="10282340" y="6591126"/>
            <a:ext cx="5796000" cy="1077218"/>
          </a:xfrm>
          <a:prstGeom prst="rect">
            <a:avLst/>
          </a:prstGeom>
          <a:noFill/>
          <a:ln w="9525">
            <a:noFill/>
            <a:miter lim="800000"/>
            <a:headEnd/>
            <a:tailEnd/>
          </a:ln>
        </p:spPr>
        <p:txBody>
          <a:bodyPr wrap="square">
            <a:prstTxWarp prst="textNoShape">
              <a:avLst/>
            </a:prstTxWarp>
            <a:spAutoFit/>
          </a:bodyPr>
          <a:lstStyle/>
          <a:p>
            <a:pPr algn="l">
              <a:spcBef>
                <a:spcPct val="50000"/>
              </a:spcBef>
              <a:buFont typeface="Times" charset="0"/>
              <a:buNone/>
            </a:pPr>
            <a:r>
              <a:rPr lang="en-US" sz="3200" dirty="0">
                <a:latin typeface="Cambria" panose="02040503050406030204" pitchFamily="18" charset="0"/>
                <a:ea typeface="Palatino" charset="0"/>
                <a:cs typeface="Palatino" charset="0"/>
              </a:rPr>
              <a:t>Uh oh! Do we now have a </a:t>
            </a:r>
            <a:r>
              <a:rPr lang="en-US" sz="3200" dirty="0">
                <a:latin typeface="Cambria"/>
                <a:ea typeface="Cambria"/>
                <a:cs typeface="Cambria"/>
              </a:rPr>
              <a:t>“Oops, I Need That” Problem?</a:t>
            </a:r>
            <a:r>
              <a:rPr lang="en-US" sz="3200" dirty="0">
                <a:latin typeface="Cambria" panose="02040503050406030204" pitchFamily="18" charset="0"/>
                <a:ea typeface="Palatino" charset="0"/>
                <a:cs typeface="Palatino" charset="0"/>
              </a:rPr>
              <a:t> </a:t>
            </a:r>
          </a:p>
        </p:txBody>
      </p:sp>
      <p:sp>
        <p:nvSpPr>
          <p:cNvPr id="43" name="Oval 42">
            <a:extLst>
              <a:ext uri="{FF2B5EF4-FFF2-40B4-BE49-F238E27FC236}">
                <a16:creationId xmlns:a16="http://schemas.microsoft.com/office/drawing/2014/main" id="{134CBB44-B689-614C-A1AA-DD21312AD0F6}"/>
              </a:ext>
            </a:extLst>
          </p:cNvPr>
          <p:cNvSpPr>
            <a:spLocks noChangeAspect="1"/>
          </p:cNvSpPr>
          <p:nvPr/>
        </p:nvSpPr>
        <p:spPr bwMode="auto">
          <a:xfrm>
            <a:off x="8632978" y="6660368"/>
            <a:ext cx="1152000" cy="1152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Tree>
    <p:extLst>
      <p:ext uri="{BB962C8B-B14F-4D97-AF65-F5344CB8AC3E}">
        <p14:creationId xmlns:p14="http://schemas.microsoft.com/office/powerpoint/2010/main" val="328436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2" grpId="0"/>
      <p:bldP spid="4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4"/>
          <p:cNvSpPr txBox="1">
            <a:spLocks noChangeArrowheads="1"/>
          </p:cNvSpPr>
          <p:nvPr/>
        </p:nvSpPr>
        <p:spPr bwMode="auto">
          <a:xfrm>
            <a:off x="1166400" y="2534753"/>
            <a:ext cx="14148000" cy="584775"/>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latin typeface="Cambria"/>
                <a:ea typeface="Cambria"/>
                <a:cs typeface="Cambria"/>
              </a:rPr>
              <a:t>No! </a:t>
            </a:r>
            <a:r>
              <a:rPr lang="en-US" sz="3200" dirty="0">
                <a:latin typeface="Cambria" panose="02040503050406030204" pitchFamily="18" charset="0"/>
                <a:ea typeface="Palatino" charset="0"/>
                <a:cs typeface="Palatino" charset="0"/>
              </a:rPr>
              <a:t>/a/ no longer needs a [+low] feature!</a:t>
            </a:r>
          </a:p>
        </p:txBody>
      </p:sp>
      <p:sp>
        <p:nvSpPr>
          <p:cNvPr id="136194" name="Rectangle 37"/>
          <p:cNvSpPr>
            <a:spLocks noChangeArrowheads="1"/>
          </p:cNvSpPr>
          <p:nvPr/>
        </p:nvSpPr>
        <p:spPr bwMode="auto">
          <a:xfrm>
            <a:off x="6040562" y="3506396"/>
            <a:ext cx="4041237" cy="4973044"/>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117" name="Line 11"/>
          <p:cNvSpPr>
            <a:spLocks noChangeShapeType="1"/>
          </p:cNvSpPr>
          <p:nvPr/>
        </p:nvSpPr>
        <p:spPr bwMode="auto">
          <a:xfrm>
            <a:off x="6111779" y="4405917"/>
            <a:ext cx="2240274" cy="731837"/>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2" name="Text Box 27">
            <a:extLst>
              <a:ext uri="{FF2B5EF4-FFF2-40B4-BE49-F238E27FC236}">
                <a16:creationId xmlns:a16="http://schemas.microsoft.com/office/drawing/2014/main" id="{ADC07206-CC7D-9A43-8AE6-97CCE0B7E6D9}"/>
              </a:ext>
            </a:extLst>
          </p:cNvPr>
          <p:cNvSpPr txBox="1">
            <a:spLocks noChangeArrowheads="1"/>
          </p:cNvSpPr>
          <p:nvPr/>
        </p:nvSpPr>
        <p:spPr bwMode="auto">
          <a:xfrm>
            <a:off x="8949914" y="6916050"/>
            <a:ext cx="57099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panose="02020603050405020304" pitchFamily="18" charset="0"/>
                <a:ea typeface="Doulos SIL" charset="-52"/>
                <a:cs typeface="Times New Roman" panose="02020603050405020304" pitchFamily="18" charset="0"/>
              </a:rPr>
              <a:t>/a</a:t>
            </a:r>
            <a:r>
              <a:rPr lang="en-US" sz="3000" dirty="0">
                <a:solidFill>
                  <a:srgbClr val="C00000"/>
                </a:solidFill>
                <a:latin typeface="Times New Roman" panose="02020603050405020304" pitchFamily="18" charset="0"/>
                <a:cs typeface="Times New Roman" panose="02020603050405020304" pitchFamily="18" charset="0"/>
              </a:rPr>
              <a:t>/</a:t>
            </a:r>
          </a:p>
        </p:txBody>
      </p:sp>
      <p:cxnSp>
        <p:nvCxnSpPr>
          <p:cNvPr id="63" name="Straight Connector 62">
            <a:extLst>
              <a:ext uri="{FF2B5EF4-FFF2-40B4-BE49-F238E27FC236}">
                <a16:creationId xmlns:a16="http://schemas.microsoft.com/office/drawing/2014/main" id="{095F02CA-2644-5447-80BA-4453F5280985}"/>
              </a:ext>
            </a:extLst>
          </p:cNvPr>
          <p:cNvCxnSpPr/>
          <p:nvPr/>
        </p:nvCxnSpPr>
        <p:spPr bwMode="auto">
          <a:xfrm rot="5400000">
            <a:off x="9006809" y="6698011"/>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 Box 35">
            <a:extLst>
              <a:ext uri="{FF2B5EF4-FFF2-40B4-BE49-F238E27FC236}">
                <a16:creationId xmlns:a16="http://schemas.microsoft.com/office/drawing/2014/main" id="{2A70C813-DEC6-4A44-9C3C-29B314CF70E1}"/>
              </a:ext>
            </a:extLst>
          </p:cNvPr>
          <p:cNvSpPr txBox="1">
            <a:spLocks noChangeArrowheads="1"/>
          </p:cNvSpPr>
          <p:nvPr/>
        </p:nvSpPr>
        <p:spPr bwMode="auto">
          <a:xfrm>
            <a:off x="6525811" y="7834917"/>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u</a:t>
            </a:r>
            <a:r>
              <a:rPr lang="en-US" sz="3000" dirty="0">
                <a:latin typeface="Times New Roman" panose="02020603050405020304" pitchFamily="18" charset="0"/>
                <a:cs typeface="Times New Roman" panose="02020603050405020304" pitchFamily="18" charset="0"/>
              </a:rPr>
              <a:t>/</a:t>
            </a:r>
          </a:p>
        </p:txBody>
      </p:sp>
      <p:sp>
        <p:nvSpPr>
          <p:cNvPr id="83" name="Text Box 35">
            <a:extLst>
              <a:ext uri="{FF2B5EF4-FFF2-40B4-BE49-F238E27FC236}">
                <a16:creationId xmlns:a16="http://schemas.microsoft.com/office/drawing/2014/main" id="{689911E9-EBBA-444C-9CF6-CC99FBB85712}"/>
              </a:ext>
            </a:extLst>
          </p:cNvPr>
          <p:cNvSpPr txBox="1">
            <a:spLocks noChangeArrowheads="1"/>
          </p:cNvSpPr>
          <p:nvPr/>
        </p:nvSpPr>
        <p:spPr bwMode="auto">
          <a:xfrm>
            <a:off x="7587800" y="7834917"/>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o</a:t>
            </a:r>
            <a:r>
              <a:rPr lang="en-US" sz="3000" dirty="0">
                <a:latin typeface="Times New Roman" panose="02020603050405020304" pitchFamily="18" charset="0"/>
                <a:cs typeface="Times New Roman" panose="02020603050405020304" pitchFamily="18" charset="0"/>
              </a:rPr>
              <a:t>/</a:t>
            </a:r>
          </a:p>
        </p:txBody>
      </p:sp>
      <p:cxnSp>
        <p:nvCxnSpPr>
          <p:cNvPr id="77" name="Straight Connector 76">
            <a:extLst>
              <a:ext uri="{FF2B5EF4-FFF2-40B4-BE49-F238E27FC236}">
                <a16:creationId xmlns:a16="http://schemas.microsoft.com/office/drawing/2014/main" id="{4B9D3868-231C-1B40-82EB-DE2419D2AD20}"/>
              </a:ext>
            </a:extLst>
          </p:cNvPr>
          <p:cNvCxnSpPr/>
          <p:nvPr/>
        </p:nvCxnSpPr>
        <p:spPr bwMode="auto">
          <a:xfrm rot="5400000">
            <a:off x="6588082" y="768251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8BCC22F-9FA8-5B45-821C-04496E63E39B}"/>
              </a:ext>
            </a:extLst>
          </p:cNvPr>
          <p:cNvCxnSpPr/>
          <p:nvPr/>
        </p:nvCxnSpPr>
        <p:spPr bwMode="auto">
          <a:xfrm rot="5400000">
            <a:off x="7648592" y="768251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7" name="Group 57">
            <a:extLst>
              <a:ext uri="{FF2B5EF4-FFF2-40B4-BE49-F238E27FC236}">
                <a16:creationId xmlns:a16="http://schemas.microsoft.com/office/drawing/2014/main" id="{002CFE13-6C4D-D242-8D79-1D3ED28A5C40}"/>
              </a:ext>
            </a:extLst>
          </p:cNvPr>
          <p:cNvGrpSpPr/>
          <p:nvPr/>
        </p:nvGrpSpPr>
        <p:grpSpPr>
          <a:xfrm>
            <a:off x="6107297" y="6469411"/>
            <a:ext cx="2440411" cy="1000637"/>
            <a:chOff x="-40773" y="4349496"/>
            <a:chExt cx="2440411" cy="1000637"/>
          </a:xfrm>
        </p:grpSpPr>
        <p:sp>
          <p:nvSpPr>
            <p:cNvPr id="89" name="Line 14">
              <a:extLst>
                <a:ext uri="{FF2B5EF4-FFF2-40B4-BE49-F238E27FC236}">
                  <a16:creationId xmlns:a16="http://schemas.microsoft.com/office/drawing/2014/main" id="{6C3D00B7-363B-444D-8DB8-65751E7DCCEC}"/>
                </a:ext>
              </a:extLst>
            </p:cNvPr>
            <p:cNvSpPr>
              <a:spLocks noChangeShapeType="1"/>
            </p:cNvSpPr>
            <p:nvPr/>
          </p:nvSpPr>
          <p:spPr bwMode="auto">
            <a:xfrm flipH="1">
              <a:off x="807368" y="4349496"/>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91" name="Line 15">
              <a:extLst>
                <a:ext uri="{FF2B5EF4-FFF2-40B4-BE49-F238E27FC236}">
                  <a16:creationId xmlns:a16="http://schemas.microsoft.com/office/drawing/2014/main" id="{5506C24B-1CC1-634B-9580-EC9598220946}"/>
                </a:ext>
              </a:extLst>
            </p:cNvPr>
            <p:cNvSpPr>
              <a:spLocks noChangeShapeType="1"/>
            </p:cNvSpPr>
            <p:nvPr/>
          </p:nvSpPr>
          <p:spPr bwMode="auto">
            <a:xfrm>
              <a:off x="1263889" y="4349496"/>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92" name="Text Box 36">
              <a:extLst>
                <a:ext uri="{FF2B5EF4-FFF2-40B4-BE49-F238E27FC236}">
                  <a16:creationId xmlns:a16="http://schemas.microsoft.com/office/drawing/2014/main" id="{C50C84CA-838B-924D-B101-E1832EADC9A8}"/>
                </a:ext>
              </a:extLst>
            </p:cNvPr>
            <p:cNvSpPr txBox="1">
              <a:spLocks noChangeArrowheads="1"/>
            </p:cNvSpPr>
            <p:nvPr/>
          </p:nvSpPr>
          <p:spPr bwMode="auto">
            <a:xfrm>
              <a:off x="-40773" y="4796135"/>
              <a:ext cx="1342034"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sp>
          <p:nvSpPr>
            <p:cNvPr id="93" name="Text Box 36">
              <a:extLst>
                <a:ext uri="{FF2B5EF4-FFF2-40B4-BE49-F238E27FC236}">
                  <a16:creationId xmlns:a16="http://schemas.microsoft.com/office/drawing/2014/main" id="{80A3ABB9-B34F-5F4D-977F-272DA6C18D3C}"/>
                </a:ext>
              </a:extLst>
            </p:cNvPr>
            <p:cNvSpPr txBox="1">
              <a:spLocks noChangeArrowheads="1"/>
            </p:cNvSpPr>
            <p:nvPr/>
          </p:nvSpPr>
          <p:spPr bwMode="auto">
            <a:xfrm>
              <a:off x="1081649" y="4796135"/>
              <a:ext cx="1317989" cy="553998"/>
            </a:xfrm>
            <a:prstGeom prst="rect">
              <a:avLst/>
            </a:prstGeom>
            <a:noFill/>
            <a:ln w="9525">
              <a:noFill/>
              <a:miter lim="800000"/>
              <a:headEnd/>
              <a:tailEnd/>
            </a:ln>
          </p:spPr>
          <p:txBody>
            <a:bodyPr wrap="none">
              <a:prstTxWarp prst="textNoShape">
                <a:avLst/>
              </a:prstTxWarp>
              <a:spAutoFit/>
            </a:bodyPr>
            <a:lstStyle/>
            <a:p>
              <a:r>
                <a:rPr lang="en-US" sz="3000" dirty="0"/>
                <a:t>[–high]</a:t>
              </a:r>
            </a:p>
          </p:txBody>
        </p:sp>
      </p:grpSp>
      <p:sp>
        <p:nvSpPr>
          <p:cNvPr id="95" name="Text Box 13">
            <a:extLst>
              <a:ext uri="{FF2B5EF4-FFF2-40B4-BE49-F238E27FC236}">
                <a16:creationId xmlns:a16="http://schemas.microsoft.com/office/drawing/2014/main" id="{19E5A5AF-F933-474F-B198-CB5945FD1293}"/>
              </a:ext>
            </a:extLst>
          </p:cNvPr>
          <p:cNvSpPr txBox="1">
            <a:spLocks noChangeArrowheads="1"/>
          </p:cNvSpPr>
          <p:nvPr/>
        </p:nvSpPr>
        <p:spPr bwMode="auto">
          <a:xfrm>
            <a:off x="7649851" y="5087252"/>
            <a:ext cx="138211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[–front]</a:t>
            </a:r>
          </a:p>
        </p:txBody>
      </p:sp>
      <p:sp>
        <p:nvSpPr>
          <p:cNvPr id="85" name="Text Box 34">
            <a:extLst>
              <a:ext uri="{FF2B5EF4-FFF2-40B4-BE49-F238E27FC236}">
                <a16:creationId xmlns:a16="http://schemas.microsoft.com/office/drawing/2014/main" id="{EAB01962-2280-B047-8BB7-22C0E4C05236}"/>
              </a:ext>
            </a:extLst>
          </p:cNvPr>
          <p:cNvSpPr txBox="1">
            <a:spLocks noChangeArrowheads="1"/>
          </p:cNvSpPr>
          <p:nvPr/>
        </p:nvSpPr>
        <p:spPr bwMode="auto">
          <a:xfrm>
            <a:off x="6620689" y="5976252"/>
            <a:ext cx="1555233" cy="553998"/>
          </a:xfrm>
          <a:prstGeom prst="rect">
            <a:avLst/>
          </a:prstGeom>
          <a:noFill/>
          <a:ln w="9525">
            <a:noFill/>
            <a:miter lim="800000"/>
            <a:headEnd/>
            <a:tailEnd/>
          </a:ln>
        </p:spPr>
        <p:txBody>
          <a:bodyPr wrap="none">
            <a:prstTxWarp prst="textNoShape">
              <a:avLst/>
            </a:prstTxWarp>
            <a:spAutoFit/>
          </a:bodyPr>
          <a:lstStyle/>
          <a:p>
            <a:r>
              <a:rPr lang="en-US" sz="3000" dirty="0"/>
              <a:t>[+round]</a:t>
            </a:r>
          </a:p>
        </p:txBody>
      </p:sp>
      <p:sp>
        <p:nvSpPr>
          <p:cNvPr id="86" name="Text Box 36">
            <a:extLst>
              <a:ext uri="{FF2B5EF4-FFF2-40B4-BE49-F238E27FC236}">
                <a16:creationId xmlns:a16="http://schemas.microsoft.com/office/drawing/2014/main" id="{7A33DC65-7B44-344D-85FA-0F3C86F6EEC4}"/>
              </a:ext>
            </a:extLst>
          </p:cNvPr>
          <p:cNvSpPr txBox="1">
            <a:spLocks noChangeArrowheads="1"/>
          </p:cNvSpPr>
          <p:nvPr/>
        </p:nvSpPr>
        <p:spPr bwMode="auto">
          <a:xfrm>
            <a:off x="8469814" y="5976252"/>
            <a:ext cx="153118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rPr>
              <a:t>[–round]</a:t>
            </a:r>
          </a:p>
        </p:txBody>
      </p:sp>
      <p:grpSp>
        <p:nvGrpSpPr>
          <p:cNvPr id="97" name="Group 24">
            <a:extLst>
              <a:ext uri="{FF2B5EF4-FFF2-40B4-BE49-F238E27FC236}">
                <a16:creationId xmlns:a16="http://schemas.microsoft.com/office/drawing/2014/main" id="{5A0875EF-A096-EE43-B67D-24A4A77CEB24}"/>
              </a:ext>
            </a:extLst>
          </p:cNvPr>
          <p:cNvGrpSpPr>
            <a:grpSpLocks/>
          </p:cNvGrpSpPr>
          <p:nvPr/>
        </p:nvGrpSpPr>
        <p:grpSpPr bwMode="auto">
          <a:xfrm>
            <a:off x="7529100" y="5548915"/>
            <a:ext cx="1656000" cy="457200"/>
            <a:chOff x="1441" y="2400"/>
            <a:chExt cx="913" cy="288"/>
          </a:xfrm>
          <a:noFill/>
        </p:grpSpPr>
        <p:sp>
          <p:nvSpPr>
            <p:cNvPr id="98" name="Line 25">
              <a:extLst>
                <a:ext uri="{FF2B5EF4-FFF2-40B4-BE49-F238E27FC236}">
                  <a16:creationId xmlns:a16="http://schemas.microsoft.com/office/drawing/2014/main" id="{8B736168-77FA-C248-8621-4EA87792B31C}"/>
                </a:ext>
              </a:extLst>
            </p:cNvPr>
            <p:cNvSpPr>
              <a:spLocks noChangeShapeType="1"/>
            </p:cNvSpPr>
            <p:nvPr/>
          </p:nvSpPr>
          <p:spPr bwMode="auto">
            <a:xfrm flipH="1">
              <a:off x="1441" y="2400"/>
              <a:ext cx="461" cy="288"/>
            </a:xfrm>
            <a:prstGeom prst="line">
              <a:avLst/>
            </a:prstGeom>
            <a:grp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100" name="Line 26">
              <a:extLst>
                <a:ext uri="{FF2B5EF4-FFF2-40B4-BE49-F238E27FC236}">
                  <a16:creationId xmlns:a16="http://schemas.microsoft.com/office/drawing/2014/main" id="{94ADF2A2-5211-784E-9714-F5A2850012DC}"/>
                </a:ext>
              </a:extLst>
            </p:cNvPr>
            <p:cNvSpPr>
              <a:spLocks noChangeShapeType="1"/>
            </p:cNvSpPr>
            <p:nvPr/>
          </p:nvSpPr>
          <p:spPr bwMode="auto">
            <a:xfrm>
              <a:off x="1893" y="2400"/>
              <a:ext cx="461" cy="288"/>
            </a:xfrm>
            <a:prstGeom prst="line">
              <a:avLst/>
            </a:prstGeom>
            <a:grp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60" name="Text Box 5">
            <a:extLst>
              <a:ext uri="{FF2B5EF4-FFF2-40B4-BE49-F238E27FC236}">
                <a16:creationId xmlns:a16="http://schemas.microsoft.com/office/drawing/2014/main" id="{AF40D433-A0CD-0F49-B910-F166A0612DEB}"/>
              </a:ext>
            </a:extLst>
          </p:cNvPr>
          <p:cNvSpPr txBox="1">
            <a:spLocks noChangeArrowheads="1"/>
          </p:cNvSpPr>
          <p:nvPr/>
        </p:nvSpPr>
        <p:spPr bwMode="auto">
          <a:xfrm>
            <a:off x="1166400" y="1440000"/>
            <a:ext cx="11605421"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West Germanic feature hierarchy 2: No, I don’t need it!</a:t>
            </a:r>
          </a:p>
        </p:txBody>
      </p:sp>
      <p:sp>
        <p:nvSpPr>
          <p:cNvPr id="105" name="Slide Number Placeholder 8">
            <a:extLst>
              <a:ext uri="{FF2B5EF4-FFF2-40B4-BE49-F238E27FC236}">
                <a16:creationId xmlns:a16="http://schemas.microsoft.com/office/drawing/2014/main" id="{AF465C25-6474-E543-99B7-E8AB74CC2A3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133</a:t>
            </a:fld>
            <a:endParaRPr lang="en-US" sz="1600" dirty="0"/>
          </a:p>
        </p:txBody>
      </p:sp>
      <p:sp>
        <p:nvSpPr>
          <p:cNvPr id="106" name="Text Box 7">
            <a:extLst>
              <a:ext uri="{FF2B5EF4-FFF2-40B4-BE49-F238E27FC236}">
                <a16:creationId xmlns:a16="http://schemas.microsoft.com/office/drawing/2014/main" id="{A9083C57-C664-E14B-8112-12BF20AE390D}"/>
              </a:ext>
            </a:extLst>
          </p:cNvPr>
          <p:cNvSpPr txBox="1">
            <a:spLocks noChangeArrowheads="1"/>
          </p:cNvSpPr>
          <p:nvPr/>
        </p:nvSpPr>
        <p:spPr bwMode="auto">
          <a:xfrm>
            <a:off x="10685634" y="4469424"/>
            <a:ext cx="5004000" cy="3046988"/>
          </a:xfrm>
          <a:prstGeom prst="rect">
            <a:avLst/>
          </a:prstGeom>
          <a:noFill/>
          <a:ln w="9525">
            <a:noFill/>
            <a:miter lim="800000"/>
            <a:headEnd/>
            <a:tailEnd/>
          </a:ln>
        </p:spPr>
        <p:txBody>
          <a:bodyPr wrap="square">
            <a:prstTxWarp prst="textNoShape">
              <a:avLst/>
            </a:prstTxWarp>
            <a:spAutoFit/>
          </a:bodyPr>
          <a:lstStyle/>
          <a:p>
            <a:pPr algn="l">
              <a:spcBef>
                <a:spcPct val="50000"/>
              </a:spcBef>
              <a:buFont typeface="Times" charset="0"/>
              <a:buNone/>
            </a:pPr>
            <a:r>
              <a:rPr lang="en-US" sz="3200" dirty="0">
                <a:latin typeface="Cambria" panose="02040503050406030204" pitchFamily="18" charset="0"/>
                <a:ea typeface="Palatino" charset="0"/>
                <a:cs typeface="Palatino" charset="0"/>
              </a:rPr>
              <a:t>I know of no evidence— in Old English, for example—that /a/ causes lowering of other segments, or other-wise needs an active [+low] feature.</a:t>
            </a:r>
          </a:p>
        </p:txBody>
      </p:sp>
    </p:spTree>
    <p:extLst>
      <p:ext uri="{BB962C8B-B14F-4D97-AF65-F5344CB8AC3E}">
        <p14:creationId xmlns:p14="http://schemas.microsoft.com/office/powerpoint/2010/main" val="3775461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7">
            <a:extLst>
              <a:ext uri="{FF2B5EF4-FFF2-40B4-BE49-F238E27FC236}">
                <a16:creationId xmlns:a16="http://schemas.microsoft.com/office/drawing/2014/main" id="{8B3D5D48-C3CD-6045-A741-A8C0DC13C57C}"/>
              </a:ext>
            </a:extLst>
          </p:cNvPr>
          <p:cNvSpPr>
            <a:spLocks noChangeArrowheads="1"/>
          </p:cNvSpPr>
          <p:nvPr/>
        </p:nvSpPr>
        <p:spPr bwMode="auto">
          <a:xfrm>
            <a:off x="1166400" y="4211960"/>
            <a:ext cx="3226005" cy="4267480"/>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78" name="Text Box 4"/>
          <p:cNvSpPr txBox="1">
            <a:spLocks noChangeArrowheads="1"/>
          </p:cNvSpPr>
          <p:nvPr/>
        </p:nvSpPr>
        <p:spPr bwMode="auto">
          <a:xfrm>
            <a:off x="1166400" y="2640254"/>
            <a:ext cx="14148000" cy="1077218"/>
          </a:xfrm>
          <a:prstGeom prst="rect">
            <a:avLst/>
          </a:prstGeom>
          <a:noFill/>
          <a:ln w="9525">
            <a:noFill/>
            <a:miter lim="800000"/>
            <a:headEnd/>
            <a:tailEnd/>
          </a:ln>
        </p:spPr>
        <p:txBody>
          <a:bodyPr>
            <a:prstTxWarp prst="textNoShape">
              <a:avLst/>
            </a:prstTxWarp>
            <a:spAutoFit/>
          </a:bodyPr>
          <a:lstStyle/>
          <a:p>
            <a:pPr algn="l">
              <a:spcBef>
                <a:spcPct val="50000"/>
              </a:spcBef>
              <a:buFont typeface="Times" charset="0"/>
              <a:buNone/>
            </a:pPr>
            <a:r>
              <a:rPr lang="en-US" sz="3200" dirty="0">
                <a:latin typeface="Cambria" panose="02040503050406030204" pitchFamily="18" charset="0"/>
                <a:ea typeface="Palatino" charset="0"/>
                <a:cs typeface="Palatino" charset="0"/>
              </a:rPr>
              <a:t>Recall that this is in striking contrast to earlier stages of the language, where there is evidence that */a/ caused lowering. </a:t>
            </a:r>
          </a:p>
        </p:txBody>
      </p:sp>
      <p:sp>
        <p:nvSpPr>
          <p:cNvPr id="136194" name="Rectangle 37"/>
          <p:cNvSpPr>
            <a:spLocks noChangeArrowheads="1"/>
          </p:cNvSpPr>
          <p:nvPr/>
        </p:nvSpPr>
        <p:spPr bwMode="auto">
          <a:xfrm>
            <a:off x="6854400" y="4209840"/>
            <a:ext cx="3229200" cy="4269600"/>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117" name="Line 11"/>
          <p:cNvSpPr>
            <a:spLocks noChangeShapeType="1"/>
          </p:cNvSpPr>
          <p:nvPr/>
        </p:nvSpPr>
        <p:spPr bwMode="auto">
          <a:xfrm>
            <a:off x="6854399" y="4680554"/>
            <a:ext cx="1497653"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2" name="Text Box 27">
            <a:extLst>
              <a:ext uri="{FF2B5EF4-FFF2-40B4-BE49-F238E27FC236}">
                <a16:creationId xmlns:a16="http://schemas.microsoft.com/office/drawing/2014/main" id="{ADC07206-CC7D-9A43-8AE6-97CCE0B7E6D9}"/>
              </a:ext>
            </a:extLst>
          </p:cNvPr>
          <p:cNvSpPr txBox="1">
            <a:spLocks noChangeArrowheads="1"/>
          </p:cNvSpPr>
          <p:nvPr/>
        </p:nvSpPr>
        <p:spPr bwMode="auto">
          <a:xfrm>
            <a:off x="8949914" y="6916050"/>
            <a:ext cx="57099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2060"/>
                </a:solidFill>
                <a:latin typeface="Times New Roman" panose="02020603050405020304" pitchFamily="18" charset="0"/>
                <a:ea typeface="Doulos SIL" charset="-52"/>
                <a:cs typeface="Times New Roman" panose="02020603050405020304" pitchFamily="18" charset="0"/>
              </a:rPr>
              <a:t>/a</a:t>
            </a:r>
            <a:r>
              <a:rPr lang="en-US" sz="3000" dirty="0">
                <a:solidFill>
                  <a:srgbClr val="002060"/>
                </a:solidFill>
                <a:latin typeface="Times New Roman" panose="02020603050405020304" pitchFamily="18" charset="0"/>
                <a:cs typeface="Times New Roman" panose="02020603050405020304" pitchFamily="18" charset="0"/>
              </a:rPr>
              <a:t>/</a:t>
            </a:r>
          </a:p>
        </p:txBody>
      </p:sp>
      <p:cxnSp>
        <p:nvCxnSpPr>
          <p:cNvPr id="63" name="Straight Connector 62">
            <a:extLst>
              <a:ext uri="{FF2B5EF4-FFF2-40B4-BE49-F238E27FC236}">
                <a16:creationId xmlns:a16="http://schemas.microsoft.com/office/drawing/2014/main" id="{095F02CA-2644-5447-80BA-4453F5280985}"/>
              </a:ext>
            </a:extLst>
          </p:cNvPr>
          <p:cNvCxnSpPr/>
          <p:nvPr/>
        </p:nvCxnSpPr>
        <p:spPr bwMode="auto">
          <a:xfrm rot="5400000">
            <a:off x="9006809" y="6698011"/>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5" name="Text Box 13">
            <a:extLst>
              <a:ext uri="{FF2B5EF4-FFF2-40B4-BE49-F238E27FC236}">
                <a16:creationId xmlns:a16="http://schemas.microsoft.com/office/drawing/2014/main" id="{19E5A5AF-F933-474F-B198-CB5945FD1293}"/>
              </a:ext>
            </a:extLst>
          </p:cNvPr>
          <p:cNvSpPr txBox="1">
            <a:spLocks noChangeArrowheads="1"/>
          </p:cNvSpPr>
          <p:nvPr/>
        </p:nvSpPr>
        <p:spPr bwMode="auto">
          <a:xfrm>
            <a:off x="7649851" y="5087252"/>
            <a:ext cx="138211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2060"/>
                </a:solidFill>
              </a:rPr>
              <a:t>[–front]</a:t>
            </a:r>
          </a:p>
        </p:txBody>
      </p:sp>
      <p:sp>
        <p:nvSpPr>
          <p:cNvPr id="86" name="Text Box 36">
            <a:extLst>
              <a:ext uri="{FF2B5EF4-FFF2-40B4-BE49-F238E27FC236}">
                <a16:creationId xmlns:a16="http://schemas.microsoft.com/office/drawing/2014/main" id="{7A33DC65-7B44-344D-85FA-0F3C86F6EEC4}"/>
              </a:ext>
            </a:extLst>
          </p:cNvPr>
          <p:cNvSpPr txBox="1">
            <a:spLocks noChangeArrowheads="1"/>
          </p:cNvSpPr>
          <p:nvPr/>
        </p:nvSpPr>
        <p:spPr bwMode="auto">
          <a:xfrm>
            <a:off x="8469814" y="5976252"/>
            <a:ext cx="153118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2060"/>
                </a:solidFill>
              </a:rPr>
              <a:t>[–round]</a:t>
            </a:r>
          </a:p>
        </p:txBody>
      </p:sp>
      <p:sp>
        <p:nvSpPr>
          <p:cNvPr id="100" name="Line 26">
            <a:extLst>
              <a:ext uri="{FF2B5EF4-FFF2-40B4-BE49-F238E27FC236}">
                <a16:creationId xmlns:a16="http://schemas.microsoft.com/office/drawing/2014/main" id="{94ADF2A2-5211-784E-9714-F5A2850012DC}"/>
              </a:ext>
            </a:extLst>
          </p:cNvPr>
          <p:cNvSpPr>
            <a:spLocks noChangeShapeType="1"/>
          </p:cNvSpPr>
          <p:nvPr/>
        </p:nvSpPr>
        <p:spPr bwMode="auto">
          <a:xfrm>
            <a:off x="8348938" y="5548915"/>
            <a:ext cx="836162" cy="45720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60" name="Text Box 5">
            <a:extLst>
              <a:ext uri="{FF2B5EF4-FFF2-40B4-BE49-F238E27FC236}">
                <a16:creationId xmlns:a16="http://schemas.microsoft.com/office/drawing/2014/main" id="{AF40D433-A0CD-0F49-B910-F166A0612DEB}"/>
              </a:ext>
            </a:extLst>
          </p:cNvPr>
          <p:cNvSpPr txBox="1">
            <a:spLocks noChangeArrowheads="1"/>
          </p:cNvSpPr>
          <p:nvPr/>
        </p:nvSpPr>
        <p:spPr bwMode="auto">
          <a:xfrm>
            <a:off x="1166400" y="1440000"/>
            <a:ext cx="11605421"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West Germanic feature hierarchy 2: No, I don’t need it!</a:t>
            </a:r>
          </a:p>
        </p:txBody>
      </p:sp>
      <p:sp>
        <p:nvSpPr>
          <p:cNvPr id="105" name="Slide Number Placeholder 8">
            <a:extLst>
              <a:ext uri="{FF2B5EF4-FFF2-40B4-BE49-F238E27FC236}">
                <a16:creationId xmlns:a16="http://schemas.microsoft.com/office/drawing/2014/main" id="{AF465C25-6474-E543-99B7-E8AB74CC2A3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134</a:t>
            </a:fld>
            <a:endParaRPr lang="en-US" sz="1600" dirty="0"/>
          </a:p>
        </p:txBody>
      </p:sp>
      <p:sp>
        <p:nvSpPr>
          <p:cNvPr id="106" name="Text Box 7">
            <a:extLst>
              <a:ext uri="{FF2B5EF4-FFF2-40B4-BE49-F238E27FC236}">
                <a16:creationId xmlns:a16="http://schemas.microsoft.com/office/drawing/2014/main" id="{A9083C57-C664-E14B-8112-12BF20AE390D}"/>
              </a:ext>
            </a:extLst>
          </p:cNvPr>
          <p:cNvSpPr txBox="1">
            <a:spLocks noChangeArrowheads="1"/>
          </p:cNvSpPr>
          <p:nvPr/>
        </p:nvSpPr>
        <p:spPr bwMode="auto">
          <a:xfrm>
            <a:off x="11045594" y="5067368"/>
            <a:ext cx="4284000" cy="2554545"/>
          </a:xfrm>
          <a:prstGeom prst="rect">
            <a:avLst/>
          </a:prstGeom>
          <a:noFill/>
          <a:ln w="9525">
            <a:noFill/>
            <a:miter lim="800000"/>
            <a:headEnd/>
            <a:tailEnd/>
          </a:ln>
        </p:spPr>
        <p:txBody>
          <a:bodyPr wrap="square">
            <a:prstTxWarp prst="textNoShape">
              <a:avLst/>
            </a:prstTxWarp>
            <a:spAutoFit/>
          </a:bodyPr>
          <a:lstStyle/>
          <a:p>
            <a:pPr algn="l">
              <a:spcBef>
                <a:spcPct val="50000"/>
              </a:spcBef>
              <a:buFont typeface="Times" charset="0"/>
              <a:buNone/>
            </a:pPr>
            <a:r>
              <a:rPr lang="en-US" sz="3200" dirty="0">
                <a:latin typeface="Cambria" panose="02040503050406030204" pitchFamily="18" charset="0"/>
                <a:ea typeface="Palatino" charset="0"/>
                <a:cs typeface="Palatino" charset="0"/>
              </a:rPr>
              <a:t>This type of connection between contrast and activity is exactly what Contrastive Hierarchy Theory predicts. </a:t>
            </a:r>
          </a:p>
        </p:txBody>
      </p:sp>
      <p:sp>
        <p:nvSpPr>
          <p:cNvPr id="26" name="Line 11">
            <a:extLst>
              <a:ext uri="{FF2B5EF4-FFF2-40B4-BE49-F238E27FC236}">
                <a16:creationId xmlns:a16="http://schemas.microsoft.com/office/drawing/2014/main" id="{09394CC6-D6C9-9A45-972F-A81F16276A12}"/>
              </a:ext>
            </a:extLst>
          </p:cNvPr>
          <p:cNvSpPr>
            <a:spLocks noChangeShapeType="1"/>
          </p:cNvSpPr>
          <p:nvPr/>
        </p:nvSpPr>
        <p:spPr bwMode="auto">
          <a:xfrm rot="10800000" flipH="1">
            <a:off x="2152131" y="4344218"/>
            <a:ext cx="2240274" cy="731837"/>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27" name="Text Box 13">
            <a:extLst>
              <a:ext uri="{FF2B5EF4-FFF2-40B4-BE49-F238E27FC236}">
                <a16:creationId xmlns:a16="http://schemas.microsoft.com/office/drawing/2014/main" id="{183F9922-1B67-C549-8108-60FD4C163868}"/>
              </a:ext>
            </a:extLst>
          </p:cNvPr>
          <p:cNvSpPr txBox="1">
            <a:spLocks noChangeArrowheads="1"/>
          </p:cNvSpPr>
          <p:nvPr/>
        </p:nvSpPr>
        <p:spPr bwMode="auto">
          <a:xfrm>
            <a:off x="1421553" y="5087252"/>
            <a:ext cx="1234633"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2060"/>
                </a:solidFill>
              </a:rPr>
              <a:t>[+low]</a:t>
            </a:r>
          </a:p>
        </p:txBody>
      </p:sp>
      <p:sp>
        <p:nvSpPr>
          <p:cNvPr id="28" name="Text Box 27">
            <a:extLst>
              <a:ext uri="{FF2B5EF4-FFF2-40B4-BE49-F238E27FC236}">
                <a16:creationId xmlns:a16="http://schemas.microsoft.com/office/drawing/2014/main" id="{917E0972-DAF6-C94A-AAE9-B79C5EF8ECE2}"/>
              </a:ext>
            </a:extLst>
          </p:cNvPr>
          <p:cNvSpPr txBox="1">
            <a:spLocks noChangeArrowheads="1"/>
          </p:cNvSpPr>
          <p:nvPr/>
        </p:nvSpPr>
        <p:spPr bwMode="auto">
          <a:xfrm>
            <a:off x="1532795" y="6026751"/>
            <a:ext cx="76335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2060"/>
                </a:solidFill>
                <a:latin typeface="Times New Roman" panose="02020603050405020304" pitchFamily="18" charset="0"/>
                <a:ea typeface="Doulos SIL" charset="-52"/>
                <a:cs typeface="Times New Roman" panose="02020603050405020304" pitchFamily="18" charset="0"/>
              </a:rPr>
              <a:t>*/a</a:t>
            </a:r>
            <a:r>
              <a:rPr lang="en-US" sz="3000" dirty="0">
                <a:solidFill>
                  <a:srgbClr val="002060"/>
                </a:solidFill>
                <a:latin typeface="Times New Roman" panose="02020603050405020304" pitchFamily="18" charset="0"/>
                <a:cs typeface="Times New Roman" panose="02020603050405020304" pitchFamily="18" charset="0"/>
              </a:rPr>
              <a:t>/</a:t>
            </a:r>
          </a:p>
        </p:txBody>
      </p:sp>
      <p:cxnSp>
        <p:nvCxnSpPr>
          <p:cNvPr id="29" name="Straight Connector 28">
            <a:extLst>
              <a:ext uri="{FF2B5EF4-FFF2-40B4-BE49-F238E27FC236}">
                <a16:creationId xmlns:a16="http://schemas.microsoft.com/office/drawing/2014/main" id="{1370CB3F-9824-E946-83DD-FB0C3F3C5B79}"/>
              </a:ext>
            </a:extLst>
          </p:cNvPr>
          <p:cNvCxnSpPr/>
          <p:nvPr/>
        </p:nvCxnSpPr>
        <p:spPr bwMode="auto">
          <a:xfrm rot="5400000">
            <a:off x="1782051" y="5808712"/>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 Box 28">
            <a:extLst>
              <a:ext uri="{FF2B5EF4-FFF2-40B4-BE49-F238E27FC236}">
                <a16:creationId xmlns:a16="http://schemas.microsoft.com/office/drawing/2014/main" id="{27C34BE4-7961-5147-9064-C06C95AE6400}"/>
              </a:ext>
            </a:extLst>
          </p:cNvPr>
          <p:cNvSpPr txBox="1">
            <a:spLocks noChangeArrowheads="1"/>
          </p:cNvSpPr>
          <p:nvPr/>
        </p:nvSpPr>
        <p:spPr bwMode="auto">
          <a:xfrm>
            <a:off x="7353246" y="7875657"/>
            <a:ext cx="2231508" cy="584775"/>
          </a:xfrm>
          <a:prstGeom prst="rect">
            <a:avLst/>
          </a:prstGeom>
          <a:noFill/>
          <a:ln w="9525">
            <a:noFill/>
            <a:miter lim="800000"/>
            <a:headEnd/>
            <a:tailEnd/>
          </a:ln>
        </p:spPr>
        <p:txBody>
          <a:bodyPr wrap="none">
            <a:prstTxWarp prst="textNoShape">
              <a:avLst/>
            </a:prstTxWarp>
            <a:spAutoFit/>
          </a:bodyPr>
          <a:lstStyle/>
          <a:p>
            <a:pPr marL="4763" indent="-4763" algn="l">
              <a:spcBef>
                <a:spcPct val="50000"/>
              </a:spcBef>
            </a:pPr>
            <a:r>
              <a:rPr lang="en-US" sz="3200" dirty="0">
                <a:solidFill>
                  <a:srgbClr val="C00000"/>
                </a:solidFill>
                <a:latin typeface="Cambria"/>
                <a:ea typeface="Times" charset="0"/>
                <a:cs typeface="Times" charset="0"/>
              </a:rPr>
              <a:t>Hierarchy 2</a:t>
            </a:r>
          </a:p>
        </p:txBody>
      </p:sp>
      <p:sp>
        <p:nvSpPr>
          <p:cNvPr id="31" name="Text Box 28">
            <a:extLst>
              <a:ext uri="{FF2B5EF4-FFF2-40B4-BE49-F238E27FC236}">
                <a16:creationId xmlns:a16="http://schemas.microsoft.com/office/drawing/2014/main" id="{2FB12973-59FB-254A-9AFC-892B33D92785}"/>
              </a:ext>
            </a:extLst>
          </p:cNvPr>
          <p:cNvSpPr txBox="1">
            <a:spLocks noChangeArrowheads="1"/>
          </p:cNvSpPr>
          <p:nvPr/>
        </p:nvSpPr>
        <p:spPr bwMode="auto">
          <a:xfrm>
            <a:off x="1663648" y="7875657"/>
            <a:ext cx="2231508" cy="584775"/>
          </a:xfrm>
          <a:prstGeom prst="rect">
            <a:avLst/>
          </a:prstGeom>
          <a:noFill/>
          <a:ln w="9525">
            <a:noFill/>
            <a:miter lim="800000"/>
            <a:headEnd/>
            <a:tailEnd/>
          </a:ln>
        </p:spPr>
        <p:txBody>
          <a:bodyPr wrap="none">
            <a:prstTxWarp prst="textNoShape">
              <a:avLst/>
            </a:prstTxWarp>
            <a:spAutoFit/>
          </a:bodyPr>
          <a:lstStyle/>
          <a:p>
            <a:pPr marL="4763" indent="-4763" algn="l">
              <a:spcBef>
                <a:spcPct val="50000"/>
              </a:spcBef>
            </a:pPr>
            <a:r>
              <a:rPr lang="en-US" sz="3200" dirty="0">
                <a:solidFill>
                  <a:srgbClr val="C00000"/>
                </a:solidFill>
                <a:latin typeface="Cambria"/>
                <a:ea typeface="Times" charset="0"/>
                <a:cs typeface="Times" charset="0"/>
              </a:rPr>
              <a:t>Hierarchy 1</a:t>
            </a:r>
          </a:p>
        </p:txBody>
      </p:sp>
    </p:spTree>
    <p:extLst>
      <p:ext uri="{BB962C8B-B14F-4D97-AF65-F5344CB8AC3E}">
        <p14:creationId xmlns:p14="http://schemas.microsoft.com/office/powerpoint/2010/main" val="1200133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0" name="Text Box 5"/>
          <p:cNvSpPr txBox="1">
            <a:spLocks noChangeArrowheads="1"/>
          </p:cNvSpPr>
          <p:nvPr/>
        </p:nvSpPr>
        <p:spPr bwMode="auto">
          <a:xfrm>
            <a:off x="6199391" y="5179615"/>
            <a:ext cx="2190023" cy="584775"/>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solidFill>
                  <a:srgbClr val="C00000"/>
                </a:solidFill>
                <a:latin typeface="Optima"/>
                <a:cs typeface="Optima"/>
              </a:rPr>
              <a:t>Conclusion</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B2E4EF98-A168-8F4B-A1E4-A7D2BCB6416C}"/>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sp>
        <p:nvSpPr>
          <p:cNvPr id="22" name="Rounded Rectangle 21">
            <a:extLst>
              <a:ext uri="{FF2B5EF4-FFF2-40B4-BE49-F238E27FC236}">
                <a16:creationId xmlns:a16="http://schemas.microsoft.com/office/drawing/2014/main" id="{41E83C3E-9548-8747-BD69-3B8840A01BA3}"/>
              </a:ext>
            </a:extLst>
          </p:cNvPr>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600"/>
              </a:spcAft>
            </a:pPr>
            <a:endParaRPr lang="en-US" sz="1400" dirty="0">
              <a:solidFill>
                <a:srgbClr val="800000"/>
              </a:solidFill>
              <a:latin typeface="Calibri" panose="020F0502020204030204" pitchFamily="34" charset="0"/>
              <a:cs typeface="Calibri" panose="020F0502020204030204" pitchFamily="34" charset="0"/>
            </a:endParaRPr>
          </a:p>
          <a:p>
            <a:pPr algn="l">
              <a:spcBef>
                <a:spcPts val="0"/>
              </a:spcBef>
              <a:spcAft>
                <a:spcPts val="600"/>
              </a:spcAft>
            </a:pPr>
            <a:r>
              <a:rPr lang="en-US" sz="1400" dirty="0">
                <a:latin typeface="Calibri" panose="020F0502020204030204" pitchFamily="34" charset="0"/>
                <a:cs typeface="Calibri" panose="020F0502020204030204" pitchFamily="34" charset="0"/>
              </a:rPr>
              <a:t>Introduction</a:t>
            </a:r>
          </a:p>
          <a:p>
            <a:pPr algn="l">
              <a:spcBef>
                <a:spcPts val="0"/>
              </a:spcBef>
              <a:spcAft>
                <a:spcPts val="600"/>
              </a:spcAft>
            </a:pPr>
            <a:endParaRPr lang="en-US" sz="1400" dirty="0">
              <a:latin typeface="Calibri" panose="020F0502020204030204" pitchFamily="34" charset="0"/>
              <a:cs typeface="Calibri" panose="020F0502020204030204" pitchFamily="34" charset="0"/>
            </a:endParaRPr>
          </a:p>
          <a:p>
            <a:pPr algn="l">
              <a:spcBef>
                <a:spcPts val="0"/>
              </a:spcBef>
              <a:spcAft>
                <a:spcPts val="0"/>
              </a:spcAft>
            </a:pPr>
            <a:r>
              <a:rPr lang="en-US" sz="1400" dirty="0">
                <a:latin typeface="Calibri" panose="020F0502020204030204" pitchFamily="34" charset="0"/>
                <a:cs typeface="Calibri" panose="020F0502020204030204" pitchFamily="34" charset="0"/>
              </a:rPr>
              <a:t>Part I: </a:t>
            </a:r>
          </a:p>
          <a:p>
            <a:pPr algn="l">
              <a:spcBef>
                <a:spcPts val="0"/>
              </a:spcBef>
              <a:spcAft>
                <a:spcPts val="600"/>
              </a:spcAft>
            </a:pPr>
            <a:r>
              <a:rPr lang="en-US" sz="1400" dirty="0">
                <a:latin typeface="Calibri" panose="020F0502020204030204" pitchFamily="34" charset="0"/>
                <a:cs typeface="Calibri" panose="020F0502020204030204" pitchFamily="34" charset="0"/>
              </a:rPr>
              <a:t>Historical Antecedents</a:t>
            </a:r>
          </a:p>
          <a:p>
            <a:pPr algn="l">
              <a:spcBef>
                <a:spcPts val="0"/>
              </a:spcBef>
              <a:spcAft>
                <a:spcPts val="600"/>
              </a:spcAft>
            </a:pPr>
            <a:endParaRPr lang="en-US" sz="1400" dirty="0">
              <a:latin typeface="Calibri" panose="020F0502020204030204" pitchFamily="34" charset="0"/>
              <a:cs typeface="Calibri" panose="020F0502020204030204" pitchFamily="34" charset="0"/>
            </a:endParaRPr>
          </a:p>
          <a:p>
            <a:pPr algn="l">
              <a:spcBef>
                <a:spcPts val="0"/>
              </a:spcBef>
              <a:spcAft>
                <a:spcPts val="0"/>
              </a:spcAft>
            </a:pPr>
            <a:r>
              <a:rPr lang="en-US" sz="1400" dirty="0">
                <a:latin typeface="Calibri" panose="020F0502020204030204" pitchFamily="34" charset="0"/>
                <a:cs typeface="Calibri" panose="020F0502020204030204" pitchFamily="34" charset="0"/>
              </a:rPr>
              <a:t>Part II:</a:t>
            </a:r>
          </a:p>
          <a:p>
            <a:pPr algn="l">
              <a:spcBef>
                <a:spcPts val="0"/>
              </a:spcBef>
              <a:spcAft>
                <a:spcPts val="600"/>
              </a:spcAft>
            </a:pPr>
            <a:r>
              <a:rPr lang="en-US" sz="1400" dirty="0">
                <a:latin typeface="Calibri" panose="020F0502020204030204" pitchFamily="34" charset="0"/>
                <a:cs typeface="Calibri" panose="020F0502020204030204" pitchFamily="34" charset="0"/>
              </a:rPr>
              <a:t>A Theory of Contrast</a:t>
            </a:r>
          </a:p>
          <a:p>
            <a:pPr algn="l">
              <a:spcBef>
                <a:spcPts val="0"/>
              </a:spcBef>
              <a:spcAft>
                <a:spcPts val="600"/>
              </a:spcAft>
            </a:pPr>
            <a:endParaRPr lang="en-US" sz="1400" dirty="0">
              <a:latin typeface="Calibri" panose="020F0502020204030204" pitchFamily="34" charset="0"/>
              <a:cs typeface="Calibri" panose="020F0502020204030204" pitchFamily="34" charset="0"/>
            </a:endParaRPr>
          </a:p>
          <a:p>
            <a:pPr algn="l">
              <a:spcBef>
                <a:spcPts val="0"/>
              </a:spcBef>
              <a:spcAft>
                <a:spcPts val="600"/>
              </a:spcAft>
            </a:pPr>
            <a:r>
              <a:rPr lang="en-US" sz="1400" b="1" u="sng" dirty="0">
                <a:solidFill>
                  <a:srgbClr val="C00000"/>
                </a:solidFill>
                <a:latin typeface="Calibri" panose="020F0502020204030204" pitchFamily="34" charset="0"/>
                <a:cs typeface="Calibri" panose="020F0502020204030204" pitchFamily="34" charset="0"/>
              </a:rPr>
              <a:t>Conclusion</a:t>
            </a:r>
          </a:p>
        </p:txBody>
      </p:sp>
      <p:cxnSp>
        <p:nvCxnSpPr>
          <p:cNvPr id="21" name="Straight Connector 20">
            <a:extLst>
              <a:ext uri="{FF2B5EF4-FFF2-40B4-BE49-F238E27FC236}">
                <a16:creationId xmlns:a16="http://schemas.microsoft.com/office/drawing/2014/main" id="{51BB3A7A-ED36-C840-A7BB-37D0C5B4A4B9}"/>
              </a:ext>
            </a:extLst>
          </p:cNvPr>
          <p:cNvCxnSpPr>
            <a:cxnSpLocks/>
          </p:cNvCxnSpPr>
          <p:nvPr/>
        </p:nvCxnSpPr>
        <p:spPr bwMode="auto">
          <a:xfrm>
            <a:off x="9928994" y="6804248"/>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3" name="Slide Number Placeholder 8">
            <a:extLst>
              <a:ext uri="{FF2B5EF4-FFF2-40B4-BE49-F238E27FC236}">
                <a16:creationId xmlns:a16="http://schemas.microsoft.com/office/drawing/2014/main" id="{5385D32C-E648-844F-A694-253D1B1F35F7}"/>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135</a:t>
            </a:fld>
            <a:endParaRPr lang="en-US" sz="1600" dirty="0"/>
          </a:p>
        </p:txBody>
      </p:sp>
      <p:sp>
        <p:nvSpPr>
          <p:cNvPr id="24" name="Text Box 5">
            <a:extLst>
              <a:ext uri="{FF2B5EF4-FFF2-40B4-BE49-F238E27FC236}">
                <a16:creationId xmlns:a16="http://schemas.microsoft.com/office/drawing/2014/main" id="{E35DD738-5E91-154E-9933-33216EC3ECD0}"/>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5" name="Picture 24">
            <a:extLst>
              <a:ext uri="{FF2B5EF4-FFF2-40B4-BE49-F238E27FC236}">
                <a16:creationId xmlns:a16="http://schemas.microsoft.com/office/drawing/2014/main" id="{116A8BFE-F0C6-704D-8C5F-E6B3290F65D5}"/>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4224538976"/>
      </p:ext>
    </p:extLst>
  </p:cSld>
  <p:clrMapOvr>
    <a:masterClrMapping/>
  </p:clrMapOvr>
  <p:transition>
    <p:diamond/>
  </p:transition>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166400" y="2253806"/>
            <a:ext cx="13536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To sum up, Contrastive Hierarchy Theory makes testable empirical predictions about phonological systems, provides interesting accounts of acquisition, and a new way of looking at phonological inventories.</a:t>
            </a:r>
            <a:endParaRPr sz="3200" noProof="1">
              <a:latin typeface="Cambria"/>
              <a:cs typeface="Cambria"/>
            </a:endParaRPr>
          </a:p>
        </p:txBody>
      </p:sp>
      <p:sp>
        <p:nvSpPr>
          <p:cNvPr id="17413" name="Text Box 5"/>
          <p:cNvSpPr txBox="1">
            <a:spLocks noChangeArrowheads="1"/>
          </p:cNvSpPr>
          <p:nvPr/>
        </p:nvSpPr>
        <p:spPr bwMode="auto">
          <a:xfrm>
            <a:off x="1166400" y="1440000"/>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Conclusions</a:t>
            </a:r>
            <a:endParaRPr lang="en-US" sz="3600" dirty="0">
              <a:solidFill>
                <a:srgbClr val="C00000"/>
              </a:solidFill>
              <a:latin typeface="Calibri" panose="020F0502020204030204" pitchFamily="34" charset="0"/>
            </a:endParaRPr>
          </a:p>
        </p:txBody>
      </p:sp>
      <p:sp>
        <p:nvSpPr>
          <p:cNvPr id="17414" name="Text Box 4"/>
          <p:cNvSpPr txBox="1">
            <a:spLocks noChangeArrowheads="1"/>
          </p:cNvSpPr>
          <p:nvPr/>
        </p:nvSpPr>
        <p:spPr bwMode="auto">
          <a:xfrm>
            <a:off x="1166400" y="4035306"/>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Of course, many questions remain to be explored: </a:t>
            </a:r>
          </a:p>
        </p:txBody>
      </p:sp>
      <p:sp>
        <p:nvSpPr>
          <p:cNvPr id="10" name="Text Box 4"/>
          <p:cNvSpPr txBox="1">
            <a:spLocks noChangeArrowheads="1"/>
          </p:cNvSpPr>
          <p:nvPr/>
        </p:nvSpPr>
        <p:spPr bwMode="auto">
          <a:xfrm>
            <a:off x="2225699" y="4726002"/>
            <a:ext cx="13320000" cy="1077218"/>
          </a:xfrm>
          <a:prstGeom prst="rect">
            <a:avLst/>
          </a:prstGeom>
          <a:noFill/>
          <a:ln w="9525">
            <a:noFill/>
            <a:miter lim="800000"/>
            <a:headEnd/>
            <a:tailEnd/>
          </a:ln>
        </p:spPr>
        <p:txBody>
          <a:bodyPr>
            <a:prstTxWarp prst="textNoShape">
              <a:avLst/>
            </a:prstTxWarp>
            <a:spAutoFit/>
          </a:bodyPr>
          <a:lstStyle/>
          <a:p>
            <a:pPr marL="342892" indent="-342892" algn="l">
              <a:spcBef>
                <a:spcPct val="50000"/>
              </a:spcBef>
              <a:buFont typeface="Wingdings" pitchFamily="2" charset="2"/>
              <a:buChar char="Ø"/>
            </a:pPr>
            <a:r>
              <a:rPr lang="en-US" sz="3200" noProof="1">
                <a:latin typeface="Cambria"/>
                <a:cs typeface="Cambria"/>
              </a:rPr>
              <a:t>Can the Contrastivist Hypothesis be sustained or does the </a:t>
            </a:r>
            <a:r>
              <a:rPr lang="en-US" sz="3200" dirty="0">
                <a:latin typeface="Cambria"/>
                <a:ea typeface="Cambria"/>
                <a:cs typeface="Cambria"/>
              </a:rPr>
              <a:t>“Oops, I Need That” Problem (i.e. </a:t>
            </a:r>
            <a:r>
              <a:rPr lang="en-US" sz="3200" dirty="0">
                <a:solidFill>
                  <a:srgbClr val="C00000"/>
                </a:solidFill>
                <a:latin typeface="Cambria"/>
                <a:ea typeface="Cambria"/>
                <a:cs typeface="Cambria"/>
              </a:rPr>
              <a:t>too much</a:t>
            </a:r>
            <a:r>
              <a:rPr lang="en-US" sz="3200" dirty="0">
                <a:latin typeface="Cambria"/>
                <a:ea typeface="Cambria"/>
                <a:cs typeface="Cambria"/>
              </a:rPr>
              <a:t> activity) arise?</a:t>
            </a:r>
            <a:endParaRPr lang="en-US" sz="3200" noProof="1">
              <a:latin typeface="Cambria"/>
              <a:cs typeface="Cambria"/>
            </a:endParaRPr>
          </a:p>
        </p:txBody>
      </p:sp>
      <p:sp>
        <p:nvSpPr>
          <p:cNvPr id="7" name="Text Box 4">
            <a:extLst>
              <a:ext uri="{FF2B5EF4-FFF2-40B4-BE49-F238E27FC236}">
                <a16:creationId xmlns:a16="http://schemas.microsoft.com/office/drawing/2014/main" id="{FAB46A97-027B-2E44-8908-9945EED2D5CC}"/>
              </a:ext>
            </a:extLst>
          </p:cNvPr>
          <p:cNvSpPr txBox="1">
            <a:spLocks noChangeArrowheads="1"/>
          </p:cNvSpPr>
          <p:nvPr/>
        </p:nvSpPr>
        <p:spPr bwMode="auto">
          <a:xfrm>
            <a:off x="2225699" y="5909141"/>
            <a:ext cx="13320000" cy="1077218"/>
          </a:xfrm>
          <a:prstGeom prst="rect">
            <a:avLst/>
          </a:prstGeom>
          <a:noFill/>
          <a:ln w="9525">
            <a:noFill/>
            <a:miter lim="800000"/>
            <a:headEnd/>
            <a:tailEnd/>
          </a:ln>
        </p:spPr>
        <p:txBody>
          <a:bodyPr>
            <a:prstTxWarp prst="textNoShape">
              <a:avLst/>
            </a:prstTxWarp>
            <a:spAutoFit/>
          </a:bodyPr>
          <a:lstStyle/>
          <a:p>
            <a:pPr marL="342892" indent="-342892" algn="l">
              <a:spcBef>
                <a:spcPct val="50000"/>
              </a:spcBef>
              <a:buFont typeface="Wingdings" pitchFamily="2" charset="2"/>
              <a:buChar char="Ø"/>
            </a:pPr>
            <a:r>
              <a:rPr lang="en-US" sz="3200" noProof="1">
                <a:latin typeface="Cambria"/>
                <a:cs typeface="Cambria"/>
              </a:rPr>
              <a:t>Conversely, what happens when there is </a:t>
            </a:r>
            <a:r>
              <a:rPr lang="en-US" sz="3200" noProof="1">
                <a:solidFill>
                  <a:srgbClr val="C00000"/>
                </a:solidFill>
                <a:latin typeface="Cambria"/>
                <a:cs typeface="Cambria"/>
              </a:rPr>
              <a:t>too little</a:t>
            </a:r>
            <a:r>
              <a:rPr lang="en-US" sz="3200" noProof="1">
                <a:latin typeface="Cambria"/>
                <a:cs typeface="Cambria"/>
              </a:rPr>
              <a:t> activity? Does phonetics play a larger role in determining the features (cf. Krekoski 2017)?</a:t>
            </a:r>
          </a:p>
        </p:txBody>
      </p:sp>
      <p:sp>
        <p:nvSpPr>
          <p:cNvPr id="9" name="Text Box 4">
            <a:extLst>
              <a:ext uri="{FF2B5EF4-FFF2-40B4-BE49-F238E27FC236}">
                <a16:creationId xmlns:a16="http://schemas.microsoft.com/office/drawing/2014/main" id="{DF7203A5-027A-3842-BD73-3C54878F30E3}"/>
              </a:ext>
            </a:extLst>
          </p:cNvPr>
          <p:cNvSpPr txBox="1">
            <a:spLocks noChangeArrowheads="1"/>
          </p:cNvSpPr>
          <p:nvPr/>
        </p:nvSpPr>
        <p:spPr bwMode="auto">
          <a:xfrm>
            <a:off x="2225699" y="7092280"/>
            <a:ext cx="13320000" cy="1077218"/>
          </a:xfrm>
          <a:prstGeom prst="rect">
            <a:avLst/>
          </a:prstGeom>
          <a:noFill/>
          <a:ln w="9525">
            <a:noFill/>
            <a:miter lim="800000"/>
            <a:headEnd/>
            <a:tailEnd/>
          </a:ln>
        </p:spPr>
        <p:txBody>
          <a:bodyPr>
            <a:prstTxWarp prst="textNoShape">
              <a:avLst/>
            </a:prstTxWarp>
            <a:spAutoFit/>
          </a:bodyPr>
          <a:lstStyle/>
          <a:p>
            <a:pPr marL="342892" indent="-342892" algn="l">
              <a:spcBef>
                <a:spcPct val="50000"/>
              </a:spcBef>
              <a:buFont typeface="Wingdings" pitchFamily="2" charset="2"/>
              <a:buChar char="Ø"/>
            </a:pPr>
            <a:r>
              <a:rPr lang="en-US" sz="3200" noProof="1">
                <a:latin typeface="Cambria"/>
                <a:cs typeface="Cambria"/>
              </a:rPr>
              <a:t>Are there constraints, apart from contrast, on what phonological features can be?</a:t>
            </a:r>
          </a:p>
        </p:txBody>
      </p:sp>
      <p:sp>
        <p:nvSpPr>
          <p:cNvPr id="11" name="Line 28">
            <a:extLst>
              <a:ext uri="{FF2B5EF4-FFF2-40B4-BE49-F238E27FC236}">
                <a16:creationId xmlns:a16="http://schemas.microsoft.com/office/drawing/2014/main" id="{CB8A774B-1825-F04A-AA88-818301090D29}"/>
              </a:ext>
            </a:extLst>
          </p:cNvPr>
          <p:cNvSpPr>
            <a:spLocks noChangeShapeType="1"/>
          </p:cNvSpPr>
          <p:nvPr/>
        </p:nvSpPr>
        <p:spPr bwMode="auto">
          <a:xfrm>
            <a:off x="1166399" y="3929386"/>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sp>
        <p:nvSpPr>
          <p:cNvPr id="12" name="Slide Number Placeholder 8">
            <a:extLst>
              <a:ext uri="{FF2B5EF4-FFF2-40B4-BE49-F238E27FC236}">
                <a16:creationId xmlns:a16="http://schemas.microsoft.com/office/drawing/2014/main" id="{EA377726-3C34-7D42-9A1D-7E1F5DD36A3E}"/>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136</a:t>
            </a:fld>
            <a:endParaRPr lang="en-US" sz="16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up)">
                                      <p:cBhvr>
                                        <p:cTn id="7" dur="500"/>
                                        <p:tgtEl>
                                          <p:spTgt spid="174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0" grpId="0"/>
      <p:bldP spid="7" grpId="0"/>
      <p:bldP spid="9" grpId="0"/>
      <p:bldP spid="11"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224800" y="2558583"/>
            <a:ext cx="12960000" cy="584775"/>
          </a:xfrm>
          <a:prstGeom prst="rect">
            <a:avLst/>
          </a:prstGeom>
          <a:noFill/>
          <a:ln w="9525">
            <a:noFill/>
            <a:miter lim="800000"/>
            <a:headEnd/>
            <a:tailEnd/>
          </a:ln>
        </p:spPr>
        <p:txBody>
          <a:bodyPr>
            <a:prstTxWarp prst="textNoShape">
              <a:avLst/>
            </a:prstTxWarp>
            <a:spAutoFit/>
          </a:bodyPr>
          <a:lstStyle/>
          <a:p>
            <a:pPr marL="342892" indent="-342892" algn="l">
              <a:spcBef>
                <a:spcPct val="50000"/>
              </a:spcBef>
              <a:buFont typeface="Wingdings" pitchFamily="2" charset="2"/>
              <a:buChar char="Ø"/>
            </a:pPr>
            <a:r>
              <a:rPr lang="en-US" sz="3200" noProof="1">
                <a:latin typeface="Cambria"/>
                <a:cs typeface="Cambria"/>
              </a:rPr>
              <a:t>How stable are contrastive hierarchies across time and space?</a:t>
            </a:r>
          </a:p>
        </p:txBody>
      </p:sp>
      <p:sp>
        <p:nvSpPr>
          <p:cNvPr id="17414" name="Text Box 4"/>
          <p:cNvSpPr txBox="1">
            <a:spLocks noChangeArrowheads="1"/>
          </p:cNvSpPr>
          <p:nvPr/>
        </p:nvSpPr>
        <p:spPr bwMode="auto">
          <a:xfrm>
            <a:off x="1166400" y="4960224"/>
            <a:ext cx="14724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I have tried to show that the ideas that Contrastive Hierarchy Theory are built on have a long and even distinguished pedigree in the history of phonology. </a:t>
            </a:r>
          </a:p>
        </p:txBody>
      </p:sp>
      <p:sp>
        <p:nvSpPr>
          <p:cNvPr id="7" name="Text Box 4">
            <a:extLst>
              <a:ext uri="{FF2B5EF4-FFF2-40B4-BE49-F238E27FC236}">
                <a16:creationId xmlns:a16="http://schemas.microsoft.com/office/drawing/2014/main" id="{1E90DEE0-8764-9840-8D1E-83C32F4E5AE1}"/>
              </a:ext>
            </a:extLst>
          </p:cNvPr>
          <p:cNvSpPr txBox="1">
            <a:spLocks noChangeArrowheads="1"/>
          </p:cNvSpPr>
          <p:nvPr/>
        </p:nvSpPr>
        <p:spPr bwMode="auto">
          <a:xfrm>
            <a:off x="2224800" y="3554055"/>
            <a:ext cx="12960000" cy="584775"/>
          </a:xfrm>
          <a:prstGeom prst="rect">
            <a:avLst/>
          </a:prstGeom>
          <a:noFill/>
          <a:ln w="9525">
            <a:noFill/>
            <a:miter lim="800000"/>
            <a:headEnd/>
            <a:tailEnd/>
          </a:ln>
        </p:spPr>
        <p:txBody>
          <a:bodyPr>
            <a:prstTxWarp prst="textNoShape">
              <a:avLst/>
            </a:prstTxWarp>
            <a:spAutoFit/>
          </a:bodyPr>
          <a:lstStyle/>
          <a:p>
            <a:pPr marL="342892" indent="-342892" algn="l">
              <a:spcBef>
                <a:spcPct val="50000"/>
              </a:spcBef>
              <a:buFont typeface="Wingdings" pitchFamily="2" charset="2"/>
              <a:buChar char="Ø"/>
            </a:pPr>
            <a:r>
              <a:rPr lang="en-US" sz="3200" noProof="1">
                <a:latin typeface="Cambria"/>
                <a:cs typeface="Cambria"/>
              </a:rPr>
              <a:t>How do learners acquire the feature hierarchy of their language?</a:t>
            </a:r>
          </a:p>
        </p:txBody>
      </p:sp>
      <p:sp>
        <p:nvSpPr>
          <p:cNvPr id="9" name="Text Box 4">
            <a:extLst>
              <a:ext uri="{FF2B5EF4-FFF2-40B4-BE49-F238E27FC236}">
                <a16:creationId xmlns:a16="http://schemas.microsoft.com/office/drawing/2014/main" id="{BD999809-4FEE-644C-B2F9-14C7C11506E5}"/>
              </a:ext>
            </a:extLst>
          </p:cNvPr>
          <p:cNvSpPr txBox="1">
            <a:spLocks noChangeArrowheads="1"/>
          </p:cNvSpPr>
          <p:nvPr/>
        </p:nvSpPr>
        <p:spPr bwMode="auto">
          <a:xfrm>
            <a:off x="1166400" y="6448139"/>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For various reasons, this theory never quite came together in the 20</a:t>
            </a:r>
            <a:r>
              <a:rPr lang="en-US" sz="3200" baseline="30000" noProof="1">
                <a:latin typeface="Cambria"/>
                <a:cs typeface="Cambria"/>
              </a:rPr>
              <a:t>th</a:t>
            </a:r>
            <a:r>
              <a:rPr lang="en-US" sz="3200" noProof="1">
                <a:latin typeface="Cambria"/>
                <a:cs typeface="Cambria"/>
              </a:rPr>
              <a:t> century.</a:t>
            </a:r>
          </a:p>
        </p:txBody>
      </p:sp>
      <p:sp>
        <p:nvSpPr>
          <p:cNvPr id="11" name="Text Box 4">
            <a:extLst>
              <a:ext uri="{FF2B5EF4-FFF2-40B4-BE49-F238E27FC236}">
                <a16:creationId xmlns:a16="http://schemas.microsoft.com/office/drawing/2014/main" id="{F444FB0A-2DDF-634B-A43E-3CFF05EDFF0C}"/>
              </a:ext>
            </a:extLst>
          </p:cNvPr>
          <p:cNvSpPr txBox="1">
            <a:spLocks noChangeArrowheads="1"/>
          </p:cNvSpPr>
          <p:nvPr/>
        </p:nvSpPr>
        <p:spPr bwMode="auto">
          <a:xfrm>
            <a:off x="1166400" y="7443609"/>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It is my hope that the full potential of this approach will be realized in the 21</a:t>
            </a:r>
            <a:r>
              <a:rPr lang="en-US" sz="3200" baseline="30000" noProof="1">
                <a:latin typeface="Cambria"/>
                <a:cs typeface="Cambria"/>
              </a:rPr>
              <a:t>st</a:t>
            </a:r>
            <a:r>
              <a:rPr lang="en-US" sz="3200" noProof="1">
                <a:latin typeface="Cambria"/>
                <a:cs typeface="Cambria"/>
              </a:rPr>
              <a:t>.</a:t>
            </a:r>
          </a:p>
        </p:txBody>
      </p:sp>
      <p:sp>
        <p:nvSpPr>
          <p:cNvPr id="10" name="Text Box 5">
            <a:extLst>
              <a:ext uri="{FF2B5EF4-FFF2-40B4-BE49-F238E27FC236}">
                <a16:creationId xmlns:a16="http://schemas.microsoft.com/office/drawing/2014/main" id="{38F587DA-548A-BB47-85B7-1EF566A718D9}"/>
              </a:ext>
            </a:extLst>
          </p:cNvPr>
          <p:cNvSpPr txBox="1">
            <a:spLocks noChangeArrowheads="1"/>
          </p:cNvSpPr>
          <p:nvPr/>
        </p:nvSpPr>
        <p:spPr bwMode="auto">
          <a:xfrm>
            <a:off x="1166400" y="1440000"/>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Conclusions</a:t>
            </a:r>
            <a:endParaRPr lang="en-US" sz="3600" dirty="0">
              <a:solidFill>
                <a:srgbClr val="C00000"/>
              </a:solidFill>
              <a:latin typeface="Calibri" panose="020F0502020204030204" pitchFamily="34" charset="0"/>
            </a:endParaRPr>
          </a:p>
        </p:txBody>
      </p:sp>
      <p:sp>
        <p:nvSpPr>
          <p:cNvPr id="13" name="Line 28">
            <a:extLst>
              <a:ext uri="{FF2B5EF4-FFF2-40B4-BE49-F238E27FC236}">
                <a16:creationId xmlns:a16="http://schemas.microsoft.com/office/drawing/2014/main" id="{ACEA95F7-E6D2-EC48-BBD3-FB7935412146}"/>
              </a:ext>
            </a:extLst>
          </p:cNvPr>
          <p:cNvSpPr>
            <a:spLocks noChangeShapeType="1"/>
          </p:cNvSpPr>
          <p:nvPr/>
        </p:nvSpPr>
        <p:spPr bwMode="auto">
          <a:xfrm>
            <a:off x="1166399" y="4549527"/>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sz="3200"/>
          </a:p>
        </p:txBody>
      </p:sp>
      <p:sp>
        <p:nvSpPr>
          <p:cNvPr id="12" name="Slide Number Placeholder 8">
            <a:extLst>
              <a:ext uri="{FF2B5EF4-FFF2-40B4-BE49-F238E27FC236}">
                <a16:creationId xmlns:a16="http://schemas.microsoft.com/office/drawing/2014/main" id="{5198670E-E9AE-4A48-82E7-F538A8A61D99}"/>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137</a:t>
            </a:fld>
            <a:endParaRPr lang="en-US" sz="1600" dirty="0"/>
          </a:p>
        </p:txBody>
      </p:sp>
    </p:spTree>
    <p:custDataLst>
      <p:tags r:id="rId1"/>
    </p:custDataLst>
    <p:extLst>
      <p:ext uri="{BB962C8B-B14F-4D97-AF65-F5344CB8AC3E}">
        <p14:creationId xmlns:p14="http://schemas.microsoft.com/office/powerpoint/2010/main" val="2830306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wipe(up)">
                                      <p:cBhvr>
                                        <p:cTn id="15" dur="500"/>
                                        <p:tgtEl>
                                          <p:spTgt spid="174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7" grpId="0"/>
      <p:bldP spid="9" grpId="0"/>
      <p:bldP spid="11" grpId="0"/>
      <p:bldP spid="1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D3B5C2-EA13-4A42-B628-33AE42AD5610}"/>
              </a:ext>
            </a:extLst>
          </p:cNvPr>
          <p:cNvPicPr>
            <a:picLocks noChangeAspect="1"/>
          </p:cNvPicPr>
          <p:nvPr/>
        </p:nvPicPr>
        <p:blipFill>
          <a:blip r:embed="rId3">
            <a:alphaModFix amt="25000"/>
          </a:blip>
          <a:stretch>
            <a:fillRect/>
          </a:stretch>
        </p:blipFill>
        <p:spPr>
          <a:xfrm>
            <a:off x="421593" y="-90000"/>
            <a:ext cx="15414402" cy="9324000"/>
          </a:xfrm>
          <a:prstGeom prst="rect">
            <a:avLst/>
          </a:prstGeom>
        </p:spPr>
      </p:pic>
      <p:sp>
        <p:nvSpPr>
          <p:cNvPr id="117765" name="Text Box 5"/>
          <p:cNvSpPr txBox="1">
            <a:spLocks noChangeArrowheads="1"/>
          </p:cNvSpPr>
          <p:nvPr/>
        </p:nvSpPr>
        <p:spPr bwMode="auto">
          <a:xfrm>
            <a:off x="1166400" y="1440000"/>
            <a:ext cx="11052000" cy="2400657"/>
          </a:xfrm>
          <a:prstGeom prst="rect">
            <a:avLst/>
          </a:prstGeom>
          <a:noFill/>
          <a:ln w="9525">
            <a:solidFill>
              <a:srgbClr val="FF0000"/>
            </a:solidFill>
            <a:miter lim="800000"/>
            <a:headEnd/>
            <a:tailEnd/>
          </a:ln>
        </p:spPr>
        <p:txBody>
          <a:bodyPr>
            <a:prstTxWarp prst="textNoShape">
              <a:avLst/>
            </a:prstTxWarp>
            <a:spAutoFit/>
          </a:bodyPr>
          <a:lstStyle/>
          <a:p>
            <a:pPr algn="just">
              <a:tabLst>
                <a:tab pos="0" algn="l"/>
              </a:tabLst>
            </a:pPr>
            <a:r>
              <a:rPr lang="en-US" sz="3000" dirty="0">
                <a:latin typeface="Cambria"/>
                <a:cs typeface="Cambria"/>
              </a:rPr>
              <a:t>For discussions and ideas I would like to thank Graziela Bohn, Elizabeth Cowper, Daniel Currie Hall, Paula Fikkert, Ross Godfrey, Christopher Harvey, Norbert </a:t>
            </a:r>
            <a:r>
              <a:rPr lang="en-US" sz="3000" dirty="0" err="1">
                <a:latin typeface="Cambria"/>
                <a:cs typeface="Cambria"/>
              </a:rPr>
              <a:t>Hornstein</a:t>
            </a:r>
            <a:r>
              <a:rPr lang="en-US" sz="3000" dirty="0">
                <a:latin typeface="Cambria"/>
                <a:cs typeface="Cambria"/>
              </a:rPr>
              <a:t>, Harry van der Hulst, Bill Idsardi, Ross Krekoski, David Lightfoot, Sara Mackenzie, Andrew Nevins, Will Oxford, Keren Rice, Christopher Spahr, and Zhang Xi. </a:t>
            </a:r>
          </a:p>
        </p:txBody>
      </p:sp>
      <p:sp>
        <p:nvSpPr>
          <p:cNvPr id="6" name="Text Box 2">
            <a:extLst>
              <a:ext uri="{FF2B5EF4-FFF2-40B4-BE49-F238E27FC236}">
                <a16:creationId xmlns:a16="http://schemas.microsoft.com/office/drawing/2014/main" id="{B6A934FC-B894-6B4E-A25D-C9453ABD8CE7}"/>
              </a:ext>
            </a:extLst>
          </p:cNvPr>
          <p:cNvSpPr txBox="1">
            <a:spLocks noChangeArrowheads="1"/>
          </p:cNvSpPr>
          <p:nvPr/>
        </p:nvSpPr>
        <p:spPr bwMode="auto">
          <a:xfrm>
            <a:off x="6317241" y="5110316"/>
            <a:ext cx="3623108" cy="126188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Aft>
                <a:spcPts val="0"/>
              </a:spcAft>
            </a:pPr>
            <a:r>
              <a:rPr lang="en-CA" altLang="en-US" sz="3800" noProof="1">
                <a:solidFill>
                  <a:srgbClr val="C00000"/>
                </a:solidFill>
                <a:latin typeface="Cambria" panose="02040503050406030204" pitchFamily="18" charset="0"/>
              </a:rPr>
              <a:t>And thank you! </a:t>
            </a:r>
          </a:p>
          <a:p>
            <a:pPr>
              <a:spcAft>
                <a:spcPts val="0"/>
              </a:spcAft>
            </a:pPr>
            <a:r>
              <a:rPr lang="en-CA" altLang="en-US" sz="3800" noProof="1">
                <a:solidFill>
                  <a:srgbClr val="C00000"/>
                </a:solidFill>
                <a:latin typeface="Cambria" panose="02040503050406030204" pitchFamily="18" charset="0"/>
              </a:rPr>
              <a:t>Muito obrigado! </a:t>
            </a:r>
          </a:p>
        </p:txBody>
      </p:sp>
      <p:grpSp>
        <p:nvGrpSpPr>
          <p:cNvPr id="3" name="Group 2">
            <a:extLst>
              <a:ext uri="{FF2B5EF4-FFF2-40B4-BE49-F238E27FC236}">
                <a16:creationId xmlns:a16="http://schemas.microsoft.com/office/drawing/2014/main" id="{8BCC9155-6132-F749-ACCC-23A81C087EC4}"/>
              </a:ext>
            </a:extLst>
          </p:cNvPr>
          <p:cNvGrpSpPr/>
          <p:nvPr/>
        </p:nvGrpSpPr>
        <p:grpSpPr>
          <a:xfrm>
            <a:off x="4528394" y="6795537"/>
            <a:ext cx="8028160" cy="1241558"/>
            <a:chOff x="1166400" y="6660232"/>
            <a:chExt cx="8028160" cy="1241558"/>
          </a:xfrm>
        </p:grpSpPr>
        <p:sp>
          <p:nvSpPr>
            <p:cNvPr id="7" name="Text Box 4"/>
            <p:cNvSpPr txBox="1">
              <a:spLocks noChangeArrowheads="1"/>
            </p:cNvSpPr>
            <p:nvPr/>
          </p:nvSpPr>
          <p:spPr bwMode="auto">
            <a:xfrm>
              <a:off x="2133813" y="7317015"/>
              <a:ext cx="6093335" cy="584775"/>
            </a:xfrm>
            <a:prstGeom prst="rect">
              <a:avLst/>
            </a:prstGeom>
            <a:noFill/>
            <a:ln w="9525">
              <a:noFill/>
              <a:miter lim="800000"/>
              <a:headEnd/>
              <a:tailEnd/>
            </a:ln>
          </p:spPr>
          <p:txBody>
            <a:bodyPr wrap="none">
              <a:prstTxWarp prst="textNoShape">
                <a:avLst/>
              </a:prstTxWarp>
              <a:spAutoFit/>
            </a:bodyPr>
            <a:lstStyle/>
            <a:p>
              <a:pPr algn="l">
                <a:tabLst>
                  <a:tab pos="0" algn="l"/>
                </a:tabLst>
              </a:pPr>
              <a:r>
                <a:rPr lang="en-US" sz="3200" dirty="0">
                  <a:solidFill>
                    <a:srgbClr val="C00000"/>
                  </a:solidFill>
                  <a:latin typeface="Cambria" panose="02040503050406030204" pitchFamily="18" charset="0"/>
                </a:rPr>
                <a:t>https://</a:t>
              </a:r>
              <a:r>
                <a:rPr lang="en-US" sz="3200" dirty="0" err="1">
                  <a:solidFill>
                    <a:srgbClr val="C00000"/>
                  </a:solidFill>
                  <a:latin typeface="Cambria" panose="02040503050406030204" pitchFamily="18" charset="0"/>
                </a:rPr>
                <a:t>dresher.artsci.utoronto.ca</a:t>
              </a:r>
              <a:endParaRPr lang="en-US" sz="3200" dirty="0">
                <a:solidFill>
                  <a:srgbClr val="C00000"/>
                </a:solidFill>
                <a:latin typeface="Cambria" panose="02040503050406030204" pitchFamily="18" charset="0"/>
              </a:endParaRPr>
            </a:p>
          </p:txBody>
        </p:sp>
        <p:sp>
          <p:nvSpPr>
            <p:cNvPr id="8" name="Text Box 4">
              <a:extLst>
                <a:ext uri="{FF2B5EF4-FFF2-40B4-BE49-F238E27FC236}">
                  <a16:creationId xmlns:a16="http://schemas.microsoft.com/office/drawing/2014/main" id="{9C8C403B-7DF7-7840-B736-D4C9F8DD947E}"/>
                </a:ext>
              </a:extLst>
            </p:cNvPr>
            <p:cNvSpPr txBox="1">
              <a:spLocks noChangeArrowheads="1"/>
            </p:cNvSpPr>
            <p:nvPr/>
          </p:nvSpPr>
          <p:spPr bwMode="auto">
            <a:xfrm>
              <a:off x="1166400" y="6660232"/>
              <a:ext cx="8028160" cy="584775"/>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3200" noProof="1">
                  <a:latin typeface="Cambria"/>
                  <a:cs typeface="Cambria"/>
                </a:rPr>
                <a:t>For more recent papers and talks, please see:</a:t>
              </a:r>
            </a:p>
          </p:txBody>
        </p:sp>
      </p:grpSp>
      <p:sp>
        <p:nvSpPr>
          <p:cNvPr id="10" name="Slide Number Placeholder 8">
            <a:extLst>
              <a:ext uri="{FF2B5EF4-FFF2-40B4-BE49-F238E27FC236}">
                <a16:creationId xmlns:a16="http://schemas.microsoft.com/office/drawing/2014/main" id="{FFFB301D-EFED-654B-9185-862CB9A3A324}"/>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138</a:t>
            </a:fld>
            <a:endParaRPr lang="en-US" sz="1600" dirty="0"/>
          </a:p>
        </p:txBody>
      </p:sp>
      <p:pic>
        <p:nvPicPr>
          <p:cNvPr id="4" name="Picture 3" descr="Graphical user interface, text, application&#10;&#10;Description automatically generated">
            <a:extLst>
              <a:ext uri="{FF2B5EF4-FFF2-40B4-BE49-F238E27FC236}">
                <a16:creationId xmlns:a16="http://schemas.microsoft.com/office/drawing/2014/main" id="{7F34625C-477B-5B42-884B-C38C1FF742B1}"/>
              </a:ext>
            </a:extLst>
          </p:cNvPr>
          <p:cNvPicPr>
            <a:picLocks noChangeAspect="1"/>
          </p:cNvPicPr>
          <p:nvPr/>
        </p:nvPicPr>
        <p:blipFill>
          <a:blip r:embed="rId4"/>
          <a:stretch>
            <a:fillRect/>
          </a:stretch>
        </p:blipFill>
        <p:spPr>
          <a:xfrm>
            <a:off x="1166400" y="4716448"/>
            <a:ext cx="2592000" cy="38880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1166400" y="1440000"/>
            <a:ext cx="77597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References</a:t>
            </a:r>
          </a:p>
        </p:txBody>
      </p:sp>
      <p:sp>
        <p:nvSpPr>
          <p:cNvPr id="5" name="Text Box 3"/>
          <p:cNvSpPr txBox="1">
            <a:spLocks noChangeArrowheads="1"/>
          </p:cNvSpPr>
          <p:nvPr/>
        </p:nvSpPr>
        <p:spPr bwMode="auto">
          <a:xfrm>
            <a:off x="1166400" y="2363554"/>
            <a:ext cx="14400000" cy="6001643"/>
          </a:xfrm>
          <a:prstGeom prst="rect">
            <a:avLst/>
          </a:prstGeom>
          <a:noFill/>
          <a:ln w="9525">
            <a:noFill/>
            <a:miter lim="800000"/>
            <a:headEnd/>
            <a:tailEnd/>
          </a:ln>
        </p:spPr>
        <p:txBody>
          <a:bodyPr>
            <a:prstTxWarp prst="textNoShape">
              <a:avLst/>
            </a:prstTxWarp>
            <a:spAutoFit/>
          </a:bodyPr>
          <a:lstStyle/>
          <a:p>
            <a:pPr marL="347654" indent="-347654" algn="l"/>
            <a:r>
              <a:rPr lang="en-US" sz="2400" dirty="0" err="1">
                <a:latin typeface="Cambria" panose="02040503050406030204" pitchFamily="18" charset="0"/>
                <a:cs typeface="Calibri" panose="020F0502020204030204" pitchFamily="34" charset="0"/>
              </a:rPr>
              <a:t>Antonsen</a:t>
            </a:r>
            <a:r>
              <a:rPr lang="en-US" sz="2400" dirty="0">
                <a:latin typeface="Cambria" panose="02040503050406030204" pitchFamily="18" charset="0"/>
                <a:cs typeface="Calibri" panose="020F0502020204030204" pitchFamily="34" charset="0"/>
              </a:rPr>
              <a:t>, Elmer H. 1972. The Proto-Germanic syllabics (vowels). In Frans van </a:t>
            </a:r>
            <a:r>
              <a:rPr lang="en-US" sz="2400" dirty="0" err="1">
                <a:latin typeface="Cambria" panose="02040503050406030204" pitchFamily="18" charset="0"/>
                <a:cs typeface="Calibri" panose="020F0502020204030204" pitchFamily="34" charset="0"/>
              </a:rPr>
              <a:t>Coetsem</a:t>
            </a:r>
            <a:r>
              <a:rPr lang="en-US" sz="2400" dirty="0">
                <a:latin typeface="Cambria" panose="02040503050406030204" pitchFamily="18" charset="0"/>
                <a:cs typeface="Calibri" panose="020F0502020204030204" pitchFamily="34" charset="0"/>
              </a:rPr>
              <a:t> &amp; Herbert L. </a:t>
            </a:r>
            <a:r>
              <a:rPr lang="en-US" sz="2400" dirty="0" err="1">
                <a:latin typeface="Cambria" panose="02040503050406030204" pitchFamily="18" charset="0"/>
                <a:cs typeface="Calibri" panose="020F0502020204030204" pitchFamily="34" charset="0"/>
              </a:rPr>
              <a:t>Kufner</a:t>
            </a:r>
            <a:r>
              <a:rPr lang="en-US" sz="2400" dirty="0">
                <a:latin typeface="Cambria" panose="02040503050406030204" pitchFamily="18" charset="0"/>
                <a:cs typeface="Calibri" panose="020F0502020204030204" pitchFamily="34" charset="0"/>
              </a:rPr>
              <a:t> (eds.), </a:t>
            </a:r>
            <a:r>
              <a:rPr lang="en-US" sz="2400" i="1" dirty="0">
                <a:latin typeface="Cambria" panose="02040503050406030204" pitchFamily="18" charset="0"/>
                <a:cs typeface="Calibri" panose="020F0502020204030204" pitchFamily="34" charset="0"/>
              </a:rPr>
              <a:t>Toward a grammar of Proto-Germanic</a:t>
            </a:r>
            <a:r>
              <a:rPr lang="en-US" sz="2400" dirty="0">
                <a:latin typeface="Cambria" panose="02040503050406030204" pitchFamily="18" charset="0"/>
                <a:cs typeface="Calibri" panose="020F0502020204030204" pitchFamily="34" charset="0"/>
              </a:rPr>
              <a:t>, 117–140. </a:t>
            </a:r>
            <a:r>
              <a:rPr lang="en-US" sz="2400" dirty="0" err="1">
                <a:latin typeface="Cambria" panose="02040503050406030204" pitchFamily="18" charset="0"/>
                <a:cs typeface="Calibri" panose="020F0502020204030204" pitchFamily="34" charset="0"/>
              </a:rPr>
              <a:t>Tübingen</a:t>
            </a:r>
            <a:r>
              <a:rPr lang="en-US" sz="2400" dirty="0">
                <a:latin typeface="Cambria" panose="02040503050406030204" pitchFamily="18" charset="0"/>
                <a:cs typeface="Calibri" panose="020F0502020204030204" pitchFamily="34" charset="0"/>
              </a:rPr>
              <a:t>: </a:t>
            </a:r>
            <a:r>
              <a:rPr lang="en-US" sz="2400" dirty="0" err="1">
                <a:latin typeface="Cambria" panose="02040503050406030204" pitchFamily="18" charset="0"/>
                <a:cs typeface="Calibri" panose="020F0502020204030204" pitchFamily="34" charset="0"/>
              </a:rPr>
              <a:t>MaNiemeyer</a:t>
            </a:r>
            <a:r>
              <a:rPr lang="en-US" sz="2400" dirty="0">
                <a:latin typeface="Cambria" panose="02040503050406030204" pitchFamily="18" charset="0"/>
                <a:cs typeface="Calibri" panose="020F0502020204030204" pitchFamily="34" charset="0"/>
              </a:rPr>
              <a:t>.</a:t>
            </a:r>
          </a:p>
          <a:p>
            <a:pPr marL="347654" indent="-347654" algn="l"/>
            <a:r>
              <a:rPr lang="en-US" sz="2400" dirty="0" err="1">
                <a:latin typeface="Cambria" panose="02040503050406030204" pitchFamily="18" charset="0"/>
                <a:cs typeface="Calibri" panose="020F0502020204030204" pitchFamily="34" charset="0"/>
              </a:rPr>
              <a:t>Archangeli</a:t>
            </a:r>
            <a:r>
              <a:rPr lang="en-US" sz="2400" dirty="0">
                <a:latin typeface="Cambria" panose="02040503050406030204" pitchFamily="18" charset="0"/>
                <a:cs typeface="Calibri" panose="020F0502020204030204" pitchFamily="34" charset="0"/>
              </a:rPr>
              <a:t>, Diana. 1988. Underspecification in phonology. </a:t>
            </a:r>
            <a:r>
              <a:rPr lang="en-US" sz="2400" i="1" dirty="0">
                <a:latin typeface="Cambria" panose="02040503050406030204" pitchFamily="18" charset="0"/>
                <a:cs typeface="Calibri" panose="020F0502020204030204" pitchFamily="34" charset="0"/>
              </a:rPr>
              <a:t>Phonology</a:t>
            </a:r>
            <a:r>
              <a:rPr lang="en-US" sz="2400" dirty="0">
                <a:latin typeface="Cambria" panose="02040503050406030204" pitchFamily="18" charset="0"/>
                <a:cs typeface="Calibri" panose="020F0502020204030204" pitchFamily="34" charset="0"/>
              </a:rPr>
              <a:t> 5(2): 183–207.</a:t>
            </a:r>
          </a:p>
          <a:p>
            <a:pPr marL="347654" indent="-347654" algn="l"/>
            <a:r>
              <a:rPr lang="en-US" sz="2400" dirty="0">
                <a:latin typeface="Cambria" panose="02040503050406030204" pitchFamily="18" charset="0"/>
                <a:cs typeface="Calibri" panose="020F0502020204030204" pitchFamily="34" charset="0"/>
              </a:rPr>
              <a:t>Barbosa, </a:t>
            </a:r>
            <a:r>
              <a:rPr lang="en-US" sz="2400" dirty="0" err="1">
                <a:latin typeface="Cambria" panose="02040503050406030204" pitchFamily="18" charset="0"/>
                <a:cs typeface="Calibri" panose="020F0502020204030204" pitchFamily="34" charset="0"/>
              </a:rPr>
              <a:t>Plínio</a:t>
            </a:r>
            <a:r>
              <a:rPr lang="en-US" sz="2400" dirty="0">
                <a:latin typeface="Cambria" panose="02040503050406030204" pitchFamily="18" charset="0"/>
                <a:cs typeface="Calibri" panose="020F0502020204030204" pitchFamily="34" charset="0"/>
              </a:rPr>
              <a:t> A. &amp; Eleonora Cavalcante Albano. 2004. Brazilian Portuguese. </a:t>
            </a:r>
            <a:r>
              <a:rPr lang="en-US" sz="2400" i="1" dirty="0">
                <a:latin typeface="Cambria" panose="02040503050406030204" pitchFamily="18" charset="0"/>
                <a:cs typeface="Calibri" panose="020F0502020204030204" pitchFamily="34" charset="0"/>
              </a:rPr>
              <a:t>Journal of the International Phonetics Association</a:t>
            </a:r>
            <a:r>
              <a:rPr lang="en-US" sz="2400" dirty="0">
                <a:latin typeface="Cambria" panose="02040503050406030204" pitchFamily="18" charset="0"/>
                <a:cs typeface="Calibri" panose="020F0502020204030204" pitchFamily="34" charset="0"/>
              </a:rPr>
              <a:t> 34: 227–32.</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Barrie, Mike. 2003. Contrast in Cantonese vowels. </a:t>
            </a:r>
            <a:r>
              <a:rPr lang="en-CA" sz="2400" i="1" dirty="0">
                <a:latin typeface="Cambria" panose="02040503050406030204" pitchFamily="18" charset="0"/>
                <a:ea typeface="Times New Roman"/>
                <a:cs typeface="Calibri" panose="020F0502020204030204" pitchFamily="34" charset="0"/>
                <a:sym typeface="Times New Roman"/>
              </a:rPr>
              <a:t>Toronto Working Papers in Linguistics</a:t>
            </a:r>
            <a:r>
              <a:rPr lang="en-CA" sz="2400" dirty="0">
                <a:latin typeface="Cambria" panose="02040503050406030204" pitchFamily="18" charset="0"/>
                <a:ea typeface="Times New Roman"/>
                <a:cs typeface="Calibri" panose="020F0502020204030204" pitchFamily="34" charset="0"/>
                <a:sym typeface="Times New Roman"/>
              </a:rPr>
              <a:t> 20: 1–19.</a:t>
            </a:r>
          </a:p>
          <a:p>
            <a:pPr marL="347654" indent="-347654" algn="l"/>
            <a:r>
              <a:rPr lang="en-US" sz="2400" dirty="0" err="1">
                <a:latin typeface="Cambria" panose="02040503050406030204" pitchFamily="18" charset="0"/>
                <a:cs typeface="Calibri" panose="020F0502020204030204" pitchFamily="34" charset="0"/>
              </a:rPr>
              <a:t>Benediktsson</a:t>
            </a:r>
            <a:r>
              <a:rPr lang="en-US" sz="2400" dirty="0">
                <a:latin typeface="Cambria" panose="02040503050406030204" pitchFamily="18" charset="0"/>
                <a:cs typeface="Calibri" panose="020F0502020204030204" pitchFamily="34" charset="0"/>
              </a:rPr>
              <a:t>, </a:t>
            </a:r>
            <a:r>
              <a:rPr lang="en-US" sz="2400" dirty="0" err="1">
                <a:latin typeface="Cambria" panose="02040503050406030204" pitchFamily="18" charset="0"/>
                <a:cs typeface="Calibri" panose="020F0502020204030204" pitchFamily="34" charset="0"/>
              </a:rPr>
              <a:t>Hreinn</a:t>
            </a:r>
            <a:r>
              <a:rPr lang="en-US" sz="2400" dirty="0">
                <a:latin typeface="Cambria" panose="02040503050406030204" pitchFamily="18" charset="0"/>
                <a:cs typeface="Calibri" panose="020F0502020204030204" pitchFamily="34" charset="0"/>
              </a:rPr>
              <a:t>. 1967. The Proto-Germanic vowel system. In </a:t>
            </a:r>
            <a:r>
              <a:rPr lang="en-US" sz="2400" i="1" dirty="0">
                <a:latin typeface="Cambria" panose="02040503050406030204" pitchFamily="18" charset="0"/>
                <a:cs typeface="Calibri" panose="020F0502020204030204" pitchFamily="34" charset="0"/>
              </a:rPr>
              <a:t>To honor Roman Jakobson</a:t>
            </a:r>
            <a:r>
              <a:rPr lang="en-US" sz="2400" dirty="0">
                <a:latin typeface="Cambria" panose="02040503050406030204" pitchFamily="18" charset="0"/>
                <a:cs typeface="Calibri" panose="020F0502020204030204" pitchFamily="34" charset="0"/>
              </a:rPr>
              <a:t>, Vol. 1, 174–96. The Hague &amp; Paris: Mouton.</a:t>
            </a:r>
          </a:p>
          <a:p>
            <a:pPr marL="347654" indent="-347654" algn="l"/>
            <a:r>
              <a:rPr lang="en-US" sz="2400" dirty="0">
                <a:latin typeface="Cambria" panose="02040503050406030204" pitchFamily="18" charset="0"/>
                <a:cs typeface="Calibri" panose="020F0502020204030204" pitchFamily="34" charset="0"/>
              </a:rPr>
              <a:t>Bohn, </a:t>
            </a:r>
            <a:r>
              <a:rPr lang="en-US" sz="2400" dirty="0" err="1">
                <a:latin typeface="Cambria" panose="02040503050406030204" pitchFamily="18" charset="0"/>
                <a:cs typeface="Calibri" panose="020F0502020204030204" pitchFamily="34" charset="0"/>
              </a:rPr>
              <a:t>Graziela</a:t>
            </a:r>
            <a:r>
              <a:rPr lang="en-US" sz="2400" dirty="0">
                <a:latin typeface="Cambria" panose="02040503050406030204" pitchFamily="18" charset="0"/>
                <a:cs typeface="Calibri" panose="020F0502020204030204" pitchFamily="34" charset="0"/>
              </a:rPr>
              <a:t> </a:t>
            </a:r>
            <a:r>
              <a:rPr lang="en-US" sz="2400" dirty="0" err="1">
                <a:latin typeface="Cambria" panose="02040503050406030204" pitchFamily="18" charset="0"/>
                <a:cs typeface="Calibri" panose="020F0502020204030204" pitchFamily="34" charset="0"/>
              </a:rPr>
              <a:t>Pigatto</a:t>
            </a:r>
            <a:r>
              <a:rPr lang="en-US" sz="2400" dirty="0">
                <a:latin typeface="Cambria" panose="02040503050406030204" pitchFamily="18" charset="0"/>
                <a:cs typeface="Calibri" panose="020F0502020204030204" pitchFamily="34" charset="0"/>
              </a:rPr>
              <a:t>. 2015. </a:t>
            </a:r>
            <a:r>
              <a:rPr lang="pt-BR" sz="2400" dirty="0">
                <a:latin typeface="Cambria" panose="02040503050406030204" pitchFamily="18" charset="0"/>
                <a:cs typeface="Calibri" panose="020F0502020204030204" pitchFamily="34" charset="0"/>
              </a:rPr>
              <a:t>Aquisição das vogais tônicas e pretônicas do Português Brasileiro. </a:t>
            </a:r>
            <a:r>
              <a:rPr lang="en-US" sz="2400" dirty="0">
                <a:latin typeface="Cambria" panose="02040503050406030204" pitchFamily="18" charset="0"/>
                <a:cs typeface="Calibri" panose="020F0502020204030204" pitchFamily="34" charset="0"/>
              </a:rPr>
              <a:t>Doctoral dissertation, University of São Paulo. </a:t>
            </a:r>
          </a:p>
          <a:p>
            <a:pPr marL="347654" indent="-347654" algn="l"/>
            <a:r>
              <a:rPr lang="en-US" sz="2400" dirty="0">
                <a:latin typeface="Cambria" panose="02040503050406030204" pitchFamily="18" charset="0"/>
                <a:cs typeface="Calibri" panose="020F0502020204030204" pitchFamily="34" charset="0"/>
              </a:rPr>
              <a:t>Bohn, </a:t>
            </a:r>
            <a:r>
              <a:rPr lang="en-US" sz="2400" dirty="0" err="1">
                <a:latin typeface="Cambria" panose="02040503050406030204" pitchFamily="18" charset="0"/>
                <a:cs typeface="Calibri" panose="020F0502020204030204" pitchFamily="34" charset="0"/>
              </a:rPr>
              <a:t>Graziela</a:t>
            </a:r>
            <a:r>
              <a:rPr lang="en-US" sz="2400" dirty="0">
                <a:latin typeface="Cambria" panose="02040503050406030204" pitchFamily="18" charset="0"/>
                <a:cs typeface="Calibri" panose="020F0502020204030204" pitchFamily="34" charset="0"/>
              </a:rPr>
              <a:t> </a:t>
            </a:r>
            <a:r>
              <a:rPr lang="en-US" sz="2400" dirty="0" err="1">
                <a:latin typeface="Cambria" panose="02040503050406030204" pitchFamily="18" charset="0"/>
                <a:cs typeface="Calibri" panose="020F0502020204030204" pitchFamily="34" charset="0"/>
              </a:rPr>
              <a:t>Pigatto</a:t>
            </a:r>
            <a:r>
              <a:rPr lang="en-US" sz="2400" dirty="0">
                <a:latin typeface="Cambria" panose="02040503050406030204" pitchFamily="18" charset="0"/>
                <a:cs typeface="Calibri" panose="020F0502020204030204" pitchFamily="34" charset="0"/>
              </a:rPr>
              <a:t>. 2017. The acquisition of tonic and pre-tonic vowels in Brazilian Portuguese. </a:t>
            </a:r>
            <a:r>
              <a:rPr lang="en-US" sz="2400" i="1" dirty="0">
                <a:latin typeface="Cambria" panose="02040503050406030204" pitchFamily="18" charset="0"/>
                <a:cs typeface="Calibri" panose="020F0502020204030204" pitchFamily="34" charset="0"/>
              </a:rPr>
              <a:t>Journal of Portuguese Linguistics</a:t>
            </a:r>
            <a:r>
              <a:rPr lang="en-US" sz="2400" dirty="0">
                <a:latin typeface="Cambria" panose="02040503050406030204" pitchFamily="18" charset="0"/>
                <a:cs typeface="Calibri" panose="020F0502020204030204" pitchFamily="34" charset="0"/>
              </a:rPr>
              <a:t> 16(7), 1–5. DOI: https://</a:t>
            </a:r>
            <a:r>
              <a:rPr lang="en-US" sz="2400" dirty="0" err="1">
                <a:latin typeface="Cambria" panose="02040503050406030204" pitchFamily="18" charset="0"/>
                <a:cs typeface="Calibri" panose="020F0502020204030204" pitchFamily="34" charset="0"/>
              </a:rPr>
              <a:t>doi.org</a:t>
            </a:r>
            <a:r>
              <a:rPr lang="en-US" sz="2400" dirty="0">
                <a:latin typeface="Cambria" panose="02040503050406030204" pitchFamily="18" charset="0"/>
                <a:cs typeface="Calibri" panose="020F0502020204030204" pitchFamily="34" charset="0"/>
              </a:rPr>
              <a:t>/10.5334/jpl.184 </a:t>
            </a:r>
          </a:p>
          <a:p>
            <a:pPr marL="347654" indent="-347654" algn="l"/>
            <a:r>
              <a:rPr lang="en-US" sz="2400" dirty="0">
                <a:latin typeface="Cambria" panose="02040503050406030204" pitchFamily="18" charset="0"/>
                <a:cs typeface="Calibri" panose="020F0502020204030204" pitchFamily="34" charset="0"/>
              </a:rPr>
              <a:t>Bohn, </a:t>
            </a:r>
            <a:r>
              <a:rPr lang="en-US" sz="2400" dirty="0" err="1">
                <a:latin typeface="Cambria" panose="02040503050406030204" pitchFamily="18" charset="0"/>
                <a:cs typeface="Calibri" panose="020F0502020204030204" pitchFamily="34" charset="0"/>
              </a:rPr>
              <a:t>Graziela</a:t>
            </a:r>
            <a:r>
              <a:rPr lang="en-US" sz="2400" dirty="0">
                <a:latin typeface="Cambria" panose="02040503050406030204" pitchFamily="18" charset="0"/>
                <a:cs typeface="Calibri" panose="020F0502020204030204" pitchFamily="34" charset="0"/>
              </a:rPr>
              <a:t> </a:t>
            </a:r>
            <a:r>
              <a:rPr lang="en-US" sz="2400" dirty="0" err="1">
                <a:latin typeface="Cambria" panose="02040503050406030204" pitchFamily="18" charset="0"/>
                <a:cs typeface="Calibri" panose="020F0502020204030204" pitchFamily="34" charset="0"/>
              </a:rPr>
              <a:t>Pigatto</a:t>
            </a:r>
            <a:r>
              <a:rPr lang="en-US" sz="2400" dirty="0">
                <a:latin typeface="Cambria" panose="02040503050406030204" pitchFamily="18" charset="0"/>
                <a:cs typeface="Calibri" panose="020F0502020204030204" pitchFamily="34" charset="0"/>
              </a:rPr>
              <a:t> &amp; Raquel Santana Santos. 2018. The acquisition of pre-tonic vowels in Brazilian Portuguese. </a:t>
            </a:r>
            <a:r>
              <a:rPr lang="en-US" sz="2400" i="1" dirty="0">
                <a:latin typeface="Cambria" panose="02040503050406030204" pitchFamily="18" charset="0"/>
                <a:cs typeface="Calibri" panose="020F0502020204030204" pitchFamily="34" charset="0"/>
              </a:rPr>
              <a:t>Alfa: </a:t>
            </a:r>
            <a:r>
              <a:rPr lang="en-US" sz="2400" i="1" dirty="0" err="1">
                <a:latin typeface="Cambria" panose="02040503050406030204" pitchFamily="18" charset="0"/>
                <a:cs typeface="Calibri" panose="020F0502020204030204" pitchFamily="34" charset="0"/>
              </a:rPr>
              <a:t>Revista</a:t>
            </a:r>
            <a:r>
              <a:rPr lang="en-US" sz="2400" i="1" dirty="0">
                <a:latin typeface="Cambria" panose="02040503050406030204" pitchFamily="18" charset="0"/>
                <a:cs typeface="Calibri" panose="020F0502020204030204" pitchFamily="34" charset="0"/>
              </a:rPr>
              <a:t> de </a:t>
            </a:r>
            <a:r>
              <a:rPr lang="en-US" sz="2400" i="1" dirty="0" err="1">
                <a:latin typeface="Cambria" panose="02040503050406030204" pitchFamily="18" charset="0"/>
                <a:cs typeface="Calibri" panose="020F0502020204030204" pitchFamily="34" charset="0"/>
              </a:rPr>
              <a:t>Linguística</a:t>
            </a:r>
            <a:r>
              <a:rPr lang="en-US" sz="2400" dirty="0">
                <a:latin typeface="Cambria" panose="02040503050406030204" pitchFamily="18" charset="0"/>
                <a:cs typeface="Calibri" panose="020F0502020204030204" pitchFamily="34" charset="0"/>
              </a:rPr>
              <a:t> (São José do Rio Preto) 62(1): 191–221.</a:t>
            </a:r>
          </a:p>
          <a:p>
            <a:pPr marL="347654" indent="-347654" algn="l"/>
            <a:r>
              <a:rPr lang="en-US" sz="2400" dirty="0">
                <a:latin typeface="Cambria" panose="02040503050406030204" pitchFamily="18" charset="0"/>
                <a:cs typeface="Calibri" panose="020F0502020204030204" pitchFamily="34" charset="0"/>
              </a:rPr>
              <a:t>Calabrese, Andrea. 2005. </a:t>
            </a:r>
            <a:r>
              <a:rPr lang="en-US" sz="2400" i="1" dirty="0">
                <a:latin typeface="Cambria" panose="02040503050406030204" pitchFamily="18" charset="0"/>
                <a:cs typeface="Calibri" panose="020F0502020204030204" pitchFamily="34" charset="0"/>
              </a:rPr>
              <a:t>Markedness and economy in a derivational model of phonology</a:t>
            </a:r>
            <a:r>
              <a:rPr lang="en-US" sz="2400" dirty="0">
                <a:latin typeface="Cambria" panose="02040503050406030204" pitchFamily="18" charset="0"/>
                <a:cs typeface="Calibri" panose="020F0502020204030204" pitchFamily="34" charset="0"/>
              </a:rPr>
              <a:t>. Berlin: Mouton de Gruyter.</a:t>
            </a:r>
          </a:p>
        </p:txBody>
      </p:sp>
      <p:sp>
        <p:nvSpPr>
          <p:cNvPr id="4" name="Slide Number Placeholder 8">
            <a:extLst>
              <a:ext uri="{FF2B5EF4-FFF2-40B4-BE49-F238E27FC236}">
                <a16:creationId xmlns:a16="http://schemas.microsoft.com/office/drawing/2014/main" id="{8DA677FD-155E-6947-9ED1-5C0AF698299C}"/>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139</a:t>
            </a:fld>
            <a:endParaRPr lang="en-US" sz="1600" dirty="0"/>
          </a:p>
        </p:txBody>
      </p:sp>
    </p:spTree>
  </p:cSld>
  <p:clrMapOvr>
    <a:masterClrMapping/>
  </p:clrMapOvr>
  <p:transition spd="slow" advClick="0" advTm="250">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466EB52-A3ED-7945-B8E6-2248986C8E5C}"/>
              </a:ext>
            </a:extLst>
          </p:cNvPr>
          <p:cNvSpPr>
            <a:spLocks/>
          </p:cNvSpPr>
          <p:nvPr/>
        </p:nvSpPr>
        <p:spPr bwMode="auto">
          <a:xfrm>
            <a:off x="1166400" y="7159543"/>
            <a:ext cx="12060000" cy="1051555"/>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5604" name="Text Box 4"/>
          <p:cNvSpPr txBox="1">
            <a:spLocks noChangeArrowheads="1"/>
          </p:cNvSpPr>
          <p:nvPr/>
        </p:nvSpPr>
        <p:spPr bwMode="auto">
          <a:xfrm>
            <a:off x="1224000" y="2577631"/>
            <a:ext cx="14400000" cy="1569660"/>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While tenseness and length can be altered without changing one vowel phoneme into another one, presumably the same is not the case for the third distinguishing property.</a:t>
            </a:r>
            <a:endParaRPr lang="en-US" sz="3200" noProof="1">
              <a:latin typeface="Cambria" panose="02040503050406030204" pitchFamily="18" charset="0"/>
              <a:ea typeface="Palatino" charset="0"/>
              <a:cs typeface="Palatino" charset="0"/>
            </a:endParaRPr>
          </a:p>
        </p:txBody>
      </p:sp>
      <p:sp>
        <p:nvSpPr>
          <p:cNvPr id="26" name="Text Box 7"/>
          <p:cNvSpPr txBox="1">
            <a:spLocks noChangeArrowheads="1"/>
          </p:cNvSpPr>
          <p:nvPr/>
        </p:nvSpPr>
        <p:spPr bwMode="auto">
          <a:xfrm>
            <a:off x="1224000" y="4577036"/>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Adding a glide to the vowel in </a:t>
            </a:r>
            <a:r>
              <a:rPr lang="en-US" sz="3200" i="1" dirty="0">
                <a:solidFill>
                  <a:srgbClr val="C00000"/>
                </a:solidFill>
                <a:latin typeface="Cambria" panose="02040503050406030204" pitchFamily="18" charset="0"/>
                <a:ea typeface="Palatino" charset="0"/>
                <a:cs typeface="Palatino" charset="0"/>
              </a:rPr>
              <a:t>bet</a:t>
            </a:r>
            <a:r>
              <a:rPr lang="en-US" sz="3200" dirty="0">
                <a:latin typeface="Cambria" panose="02040503050406030204" pitchFamily="18" charset="0"/>
                <a:ea typeface="Palatino" charset="0"/>
                <a:cs typeface="Palatino" charset="0"/>
              </a:rPr>
              <a:t>, or removing it from </a:t>
            </a:r>
            <a:r>
              <a:rPr lang="en-US" sz="3200" i="1" dirty="0">
                <a:solidFill>
                  <a:srgbClr val="C00000"/>
                </a:solidFill>
                <a:latin typeface="Cambria" panose="02040503050406030204" pitchFamily="18" charset="0"/>
                <a:ea typeface="Palatino" charset="0"/>
                <a:cs typeface="Palatino" charset="0"/>
              </a:rPr>
              <a:t>bait</a:t>
            </a:r>
            <a:r>
              <a:rPr lang="en-US" sz="3200" dirty="0">
                <a:latin typeface="Cambria" panose="02040503050406030204" pitchFamily="18" charset="0"/>
                <a:ea typeface="Palatino" charset="0"/>
                <a:cs typeface="Palatino" charset="0"/>
              </a:rPr>
              <a:t>, could cause the resulting vowel to be perceived as having changed category.</a:t>
            </a:r>
          </a:p>
        </p:txBody>
      </p:sp>
      <p:sp>
        <p:nvSpPr>
          <p:cNvPr id="27" name="Text Box 5"/>
          <p:cNvSpPr txBox="1">
            <a:spLocks noChangeArrowheads="1"/>
          </p:cNvSpPr>
          <p:nvPr/>
        </p:nvSpPr>
        <p:spPr bwMode="auto">
          <a:xfrm>
            <a:off x="1166400" y="1440000"/>
            <a:ext cx="7022949"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Contrast and Broad Transcription</a:t>
            </a:r>
          </a:p>
        </p:txBody>
      </p:sp>
      <p:grpSp>
        <p:nvGrpSpPr>
          <p:cNvPr id="28" name="Group 27"/>
          <p:cNvGrpSpPr/>
          <p:nvPr/>
        </p:nvGrpSpPr>
        <p:grpSpPr>
          <a:xfrm>
            <a:off x="10288800" y="6084000"/>
            <a:ext cx="2226122" cy="2161575"/>
            <a:chOff x="6470493" y="4807803"/>
            <a:chExt cx="2226121" cy="2161575"/>
          </a:xfrm>
        </p:grpSpPr>
        <p:sp>
          <p:nvSpPr>
            <p:cNvPr id="29" name="Rectangle 28"/>
            <p:cNvSpPr/>
            <p:nvPr/>
          </p:nvSpPr>
          <p:spPr>
            <a:xfrm>
              <a:off x="6470493" y="4807803"/>
              <a:ext cx="2226121" cy="1077218"/>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Glide is</a:t>
              </a:r>
            </a:p>
            <a:p>
              <a:pPr algn="l"/>
              <a:r>
                <a:rPr lang="en-US" sz="3200" dirty="0">
                  <a:solidFill>
                    <a:srgbClr val="C00000"/>
                  </a:solidFill>
                  <a:latin typeface="Cambria" panose="02040503050406030204" pitchFamily="18" charset="0"/>
                  <a:cs typeface="Palatino"/>
                </a:rPr>
                <a:t>contrastive </a:t>
              </a:r>
            </a:p>
          </p:txBody>
        </p:sp>
        <p:sp>
          <p:nvSpPr>
            <p:cNvPr id="30" name="Text Box 4"/>
            <p:cNvSpPr txBox="1">
              <a:spLocks noChangeArrowheads="1"/>
            </p:cNvSpPr>
            <p:nvPr/>
          </p:nvSpPr>
          <p:spPr bwMode="auto">
            <a:xfrm>
              <a:off x="6470493" y="5851803"/>
              <a:ext cx="216597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e:j</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90"/>
                  </a:solidFill>
                  <a:latin typeface="Times New Roman" panose="02020603050405020304" pitchFamily="18" charset="0"/>
                  <a:cs typeface="Times New Roman" panose="02020603050405020304" pitchFamily="18" charset="0"/>
                </a:rPr>
                <a:t>not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eː</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31" name="Text Box 4"/>
            <p:cNvSpPr txBox="1">
              <a:spLocks noChangeArrowheads="1"/>
            </p:cNvSpPr>
            <p:nvPr/>
          </p:nvSpPr>
          <p:spPr bwMode="auto">
            <a:xfrm>
              <a:off x="6470493" y="6384603"/>
              <a:ext cx="2124298"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90"/>
                  </a:solidFill>
                  <a:latin typeface="Times New Roman" panose="02020603050405020304" pitchFamily="18" charset="0"/>
                  <a:cs typeface="Times New Roman" panose="02020603050405020304" pitchFamily="18" charset="0"/>
                </a:rPr>
                <a:t>not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ɛj</a:t>
              </a:r>
              <a:r>
                <a:rPr lang="en-US" sz="3200" dirty="0">
                  <a:solidFill>
                    <a:srgbClr val="C00000"/>
                  </a:solidFill>
                  <a:latin typeface="Times New Roman" panose="02020603050405020304" pitchFamily="18" charset="0"/>
                  <a:cs typeface="Times New Roman" panose="02020603050405020304" pitchFamily="18" charset="0"/>
                </a:rPr>
                <a:t>]</a:t>
              </a:r>
            </a:p>
          </p:txBody>
        </p:sp>
      </p:grpSp>
      <p:grpSp>
        <p:nvGrpSpPr>
          <p:cNvPr id="33" name="Group 32">
            <a:extLst>
              <a:ext uri="{FF2B5EF4-FFF2-40B4-BE49-F238E27FC236}">
                <a16:creationId xmlns:a16="http://schemas.microsoft.com/office/drawing/2014/main" id="{53EC008C-D462-3441-A956-A08B1D11A444}"/>
              </a:ext>
            </a:extLst>
          </p:cNvPr>
          <p:cNvGrpSpPr/>
          <p:nvPr/>
        </p:nvGrpSpPr>
        <p:grpSpPr>
          <a:xfrm>
            <a:off x="7970649" y="6580800"/>
            <a:ext cx="1324402" cy="1663608"/>
            <a:chOff x="4950849" y="5165102"/>
            <a:chExt cx="1324402" cy="1663608"/>
          </a:xfrm>
        </p:grpSpPr>
        <p:sp>
          <p:nvSpPr>
            <p:cNvPr id="35" name="Rectangle 34">
              <a:extLst>
                <a:ext uri="{FF2B5EF4-FFF2-40B4-BE49-F238E27FC236}">
                  <a16:creationId xmlns:a16="http://schemas.microsoft.com/office/drawing/2014/main" id="{34E48638-B7B6-2D4A-BF55-85468EC78942}"/>
                </a:ext>
              </a:extLst>
            </p:cNvPr>
            <p:cNvSpPr/>
            <p:nvPr/>
          </p:nvSpPr>
          <p:spPr>
            <a:xfrm>
              <a:off x="4950849" y="5165102"/>
              <a:ext cx="1246239" cy="584775"/>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Broad</a:t>
              </a:r>
              <a:endParaRPr lang="en-US" sz="3200" dirty="0">
                <a:solidFill>
                  <a:srgbClr val="FF0000"/>
                </a:solidFill>
                <a:latin typeface="Cambria" panose="02040503050406030204" pitchFamily="18" charset="0"/>
                <a:cs typeface="Palatino"/>
              </a:endParaRPr>
            </a:p>
          </p:txBody>
        </p:sp>
        <p:sp>
          <p:nvSpPr>
            <p:cNvPr id="43" name="Text Box 4">
              <a:extLst>
                <a:ext uri="{FF2B5EF4-FFF2-40B4-BE49-F238E27FC236}">
                  <a16:creationId xmlns:a16="http://schemas.microsoft.com/office/drawing/2014/main" id="{1C813113-8DC3-AD4F-A6FD-3AC724B2B45F}"/>
                </a:ext>
              </a:extLst>
            </p:cNvPr>
            <p:cNvSpPr txBox="1">
              <a:spLocks noChangeArrowheads="1"/>
            </p:cNvSpPr>
            <p:nvPr/>
          </p:nvSpPr>
          <p:spPr bwMode="auto">
            <a:xfrm>
              <a:off x="4950849" y="5710535"/>
              <a:ext cx="1324402"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err="1">
                  <a:solidFill>
                    <a:srgbClr val="C00000"/>
                  </a:solidFill>
                  <a:latin typeface="Times New Roman" panose="02020603050405020304" pitchFamily="18" charset="0"/>
                  <a:cs typeface="Times New Roman" panose="02020603050405020304" pitchFamily="18" charset="0"/>
                </a:rPr>
                <a:t>ei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90"/>
                  </a:solidFill>
                  <a:latin typeface="Times New Roman" panose="02020603050405020304" pitchFamily="18" charset="0"/>
                  <a:cs typeface="Times New Roman" panose="02020603050405020304" pitchFamily="18" charset="0"/>
                </a:rPr>
                <a:t>or</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ej</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44" name="Text Box 4">
              <a:extLst>
                <a:ext uri="{FF2B5EF4-FFF2-40B4-BE49-F238E27FC236}">
                  <a16:creationId xmlns:a16="http://schemas.microsoft.com/office/drawing/2014/main" id="{3044B97C-C85F-0747-8489-DD8EA76BB9F0}"/>
                </a:ext>
              </a:extLst>
            </p:cNvPr>
            <p:cNvSpPr txBox="1">
              <a:spLocks noChangeArrowheads="1"/>
            </p:cNvSpPr>
            <p:nvPr/>
          </p:nvSpPr>
          <p:spPr bwMode="auto">
            <a:xfrm>
              <a:off x="4950849" y="6243935"/>
              <a:ext cx="367408"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err="1">
                  <a:solidFill>
                    <a:srgbClr val="C00000"/>
                  </a:solidFill>
                  <a:latin typeface="Times New Roman" panose="02020603050405020304" pitchFamily="18" charset="0"/>
                  <a:cs typeface="Times New Roman" panose="02020603050405020304" pitchFamily="18" charset="0"/>
                </a:rPr>
                <a:t>e</a:t>
              </a:r>
              <a:endParaRPr lang="en-US" sz="3200" dirty="0">
                <a:solidFill>
                  <a:srgbClr val="C00000"/>
                </a:solidFill>
                <a:latin typeface="Times New Roman" panose="02020603050405020304" pitchFamily="18" charset="0"/>
                <a:cs typeface="Times New Roman" panose="02020603050405020304" pitchFamily="18" charset="0"/>
              </a:endParaRPr>
            </a:p>
          </p:txBody>
        </p:sp>
      </p:grpSp>
      <p:sp>
        <p:nvSpPr>
          <p:cNvPr id="45" name="Text Box 4">
            <a:extLst>
              <a:ext uri="{FF2B5EF4-FFF2-40B4-BE49-F238E27FC236}">
                <a16:creationId xmlns:a16="http://schemas.microsoft.com/office/drawing/2014/main" id="{2BC5FBBA-A3DC-A045-BB7A-79C5F0CED931}"/>
              </a:ext>
            </a:extLst>
          </p:cNvPr>
          <p:cNvSpPr txBox="1">
            <a:spLocks noChangeArrowheads="1"/>
          </p:cNvSpPr>
          <p:nvPr/>
        </p:nvSpPr>
        <p:spPr bwMode="auto">
          <a:xfrm>
            <a:off x="1504058" y="7126233"/>
            <a:ext cx="800219"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bait</a:t>
            </a:r>
          </a:p>
        </p:txBody>
      </p:sp>
      <p:sp>
        <p:nvSpPr>
          <p:cNvPr id="46" name="Text Box 4">
            <a:extLst>
              <a:ext uri="{FF2B5EF4-FFF2-40B4-BE49-F238E27FC236}">
                <a16:creationId xmlns:a16="http://schemas.microsoft.com/office/drawing/2014/main" id="{7F31B3E1-960D-AF46-904A-E97739022281}"/>
              </a:ext>
            </a:extLst>
          </p:cNvPr>
          <p:cNvSpPr txBox="1">
            <a:spLocks noChangeArrowheads="1"/>
          </p:cNvSpPr>
          <p:nvPr/>
        </p:nvSpPr>
        <p:spPr bwMode="auto">
          <a:xfrm>
            <a:off x="1506638" y="7659633"/>
            <a:ext cx="68640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bet</a:t>
            </a:r>
          </a:p>
        </p:txBody>
      </p:sp>
      <p:grpSp>
        <p:nvGrpSpPr>
          <p:cNvPr id="47" name="Group 46">
            <a:extLst>
              <a:ext uri="{FF2B5EF4-FFF2-40B4-BE49-F238E27FC236}">
                <a16:creationId xmlns:a16="http://schemas.microsoft.com/office/drawing/2014/main" id="{35D9D2AC-3B01-494A-94B4-BFAF8667D162}"/>
              </a:ext>
            </a:extLst>
          </p:cNvPr>
          <p:cNvGrpSpPr/>
          <p:nvPr/>
        </p:nvGrpSpPr>
        <p:grpSpPr>
          <a:xfrm>
            <a:off x="6109121" y="6579513"/>
            <a:ext cx="867545" cy="1664895"/>
            <a:chOff x="7333062" y="6579513"/>
            <a:chExt cx="867545" cy="1664895"/>
          </a:xfrm>
        </p:grpSpPr>
        <p:sp>
          <p:nvSpPr>
            <p:cNvPr id="48" name="Rectangle 47">
              <a:extLst>
                <a:ext uri="{FF2B5EF4-FFF2-40B4-BE49-F238E27FC236}">
                  <a16:creationId xmlns:a16="http://schemas.microsoft.com/office/drawing/2014/main" id="{5995E977-3696-B34A-8C40-F1F47C9FFDEF}"/>
                </a:ext>
              </a:extLst>
            </p:cNvPr>
            <p:cNvSpPr/>
            <p:nvPr/>
          </p:nvSpPr>
          <p:spPr>
            <a:xfrm>
              <a:off x="7333062" y="6579513"/>
              <a:ext cx="867545"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IPA </a:t>
              </a:r>
            </a:p>
          </p:txBody>
        </p:sp>
        <p:sp>
          <p:nvSpPr>
            <p:cNvPr id="49" name="Text Box 4">
              <a:extLst>
                <a:ext uri="{FF2B5EF4-FFF2-40B4-BE49-F238E27FC236}">
                  <a16:creationId xmlns:a16="http://schemas.microsoft.com/office/drawing/2014/main" id="{974C7B9E-9F4D-F948-B873-18FC85E94266}"/>
                </a:ext>
              </a:extLst>
            </p:cNvPr>
            <p:cNvSpPr txBox="1">
              <a:spLocks noChangeArrowheads="1"/>
            </p:cNvSpPr>
            <p:nvPr/>
          </p:nvSpPr>
          <p:spPr bwMode="auto">
            <a:xfrm>
              <a:off x="7333062" y="7126233"/>
              <a:ext cx="86754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eːj</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50" name="Text Box 4">
              <a:extLst>
                <a:ext uri="{FF2B5EF4-FFF2-40B4-BE49-F238E27FC236}">
                  <a16:creationId xmlns:a16="http://schemas.microsoft.com/office/drawing/2014/main" id="{E3A113A3-49EB-3A4A-9EF0-7A7D405B1073}"/>
                </a:ext>
              </a:extLst>
            </p:cNvPr>
            <p:cNvSpPr txBox="1">
              <a:spLocks noChangeArrowheads="1"/>
            </p:cNvSpPr>
            <p:nvPr/>
          </p:nvSpPr>
          <p:spPr bwMode="auto">
            <a:xfrm>
              <a:off x="7333062" y="7659633"/>
              <a:ext cx="630301"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a:t>
              </a:r>
            </a:p>
          </p:txBody>
        </p:sp>
      </p:grpSp>
      <p:sp>
        <p:nvSpPr>
          <p:cNvPr id="51" name="Text Box 4">
            <a:extLst>
              <a:ext uri="{FF2B5EF4-FFF2-40B4-BE49-F238E27FC236}">
                <a16:creationId xmlns:a16="http://schemas.microsoft.com/office/drawing/2014/main" id="{596E3BD9-8DFF-F648-822C-A97241937524}"/>
              </a:ext>
            </a:extLst>
          </p:cNvPr>
          <p:cNvSpPr txBox="1">
            <a:spLocks noChangeArrowheads="1"/>
          </p:cNvSpPr>
          <p:nvPr/>
        </p:nvSpPr>
        <p:spPr bwMode="auto">
          <a:xfrm>
            <a:off x="2872210" y="7126233"/>
            <a:ext cx="252203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long, tense, +j</a:t>
            </a:r>
          </a:p>
        </p:txBody>
      </p:sp>
      <p:sp>
        <p:nvSpPr>
          <p:cNvPr id="52" name="Text Box 4">
            <a:extLst>
              <a:ext uri="{FF2B5EF4-FFF2-40B4-BE49-F238E27FC236}">
                <a16:creationId xmlns:a16="http://schemas.microsoft.com/office/drawing/2014/main" id="{B21D61FA-3861-6648-BE3C-A97159E7619F}"/>
              </a:ext>
            </a:extLst>
          </p:cNvPr>
          <p:cNvSpPr txBox="1">
            <a:spLocks noChangeArrowheads="1"/>
          </p:cNvSpPr>
          <p:nvPr/>
        </p:nvSpPr>
        <p:spPr bwMode="auto">
          <a:xfrm>
            <a:off x="2872210" y="7659633"/>
            <a:ext cx="239302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short, lax, +Ø</a:t>
            </a:r>
          </a:p>
        </p:txBody>
      </p:sp>
      <p:sp>
        <p:nvSpPr>
          <p:cNvPr id="53" name="Rectangle 52">
            <a:extLst>
              <a:ext uri="{FF2B5EF4-FFF2-40B4-BE49-F238E27FC236}">
                <a16:creationId xmlns:a16="http://schemas.microsoft.com/office/drawing/2014/main" id="{CC31AE6E-6559-FE4E-9114-A3B605EB2B23}"/>
              </a:ext>
            </a:extLst>
          </p:cNvPr>
          <p:cNvSpPr/>
          <p:nvPr/>
        </p:nvSpPr>
        <p:spPr>
          <a:xfrm>
            <a:off x="2872210" y="6579513"/>
            <a:ext cx="2166169"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Differences</a:t>
            </a:r>
          </a:p>
        </p:txBody>
      </p:sp>
      <p:sp>
        <p:nvSpPr>
          <p:cNvPr id="54" name="Slide Number Placeholder 8">
            <a:extLst>
              <a:ext uri="{FF2B5EF4-FFF2-40B4-BE49-F238E27FC236}">
                <a16:creationId xmlns:a16="http://schemas.microsoft.com/office/drawing/2014/main" id="{67F91568-CD3A-5A4D-BE80-CFDC3B1023D2}"/>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14</a:t>
            </a:fld>
            <a:endParaRPr lang="en-US" sz="1600" dirty="0"/>
          </a:p>
        </p:txBody>
      </p:sp>
    </p:spTree>
    <p:custDataLst>
      <p:tags r:id="rId1"/>
    </p:custDataLst>
    <p:extLst>
      <p:ext uri="{BB962C8B-B14F-4D97-AF65-F5344CB8AC3E}">
        <p14:creationId xmlns:p14="http://schemas.microsoft.com/office/powerpoint/2010/main" val="44453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66400" y="1440000"/>
            <a:ext cx="14580000" cy="6740307"/>
          </a:xfrm>
          <a:prstGeom prst="rect">
            <a:avLst/>
          </a:prstGeom>
          <a:noFill/>
          <a:ln w="9525">
            <a:noFill/>
            <a:miter lim="800000"/>
            <a:headEnd/>
            <a:tailEnd/>
          </a:ln>
        </p:spPr>
        <p:txBody>
          <a:bodyPr>
            <a:prstTxWarp prst="textNoShape">
              <a:avLst/>
            </a:prstTxWarp>
            <a:spAutoFit/>
          </a:bodyPr>
          <a:lstStyle/>
          <a:p>
            <a:pPr marL="347654" indent="-347654" algn="l"/>
            <a:r>
              <a:rPr lang="en-US" sz="2400" dirty="0">
                <a:latin typeface="Cambria" panose="02040503050406030204" pitchFamily="18" charset="0"/>
                <a:cs typeface="Calibri" panose="020F0502020204030204" pitchFamily="34" charset="0"/>
              </a:rPr>
              <a:t>Campos </a:t>
            </a:r>
            <a:r>
              <a:rPr lang="en-US" sz="2400" dirty="0" err="1">
                <a:latin typeface="Cambria" panose="02040503050406030204" pitchFamily="18" charset="0"/>
                <a:cs typeface="Calibri" panose="020F0502020204030204" pitchFamily="34" charset="0"/>
              </a:rPr>
              <a:t>Astorkiza</a:t>
            </a:r>
            <a:r>
              <a:rPr lang="en-US" sz="2400" dirty="0">
                <a:latin typeface="Cambria" panose="02040503050406030204" pitchFamily="18" charset="0"/>
                <a:cs typeface="Calibri" panose="020F0502020204030204" pitchFamily="34" charset="0"/>
              </a:rPr>
              <a:t>, </a:t>
            </a:r>
            <a:r>
              <a:rPr lang="en-US" sz="2400" dirty="0" err="1">
                <a:latin typeface="Cambria" panose="02040503050406030204" pitchFamily="18" charset="0"/>
                <a:cs typeface="Calibri" panose="020F0502020204030204" pitchFamily="34" charset="0"/>
              </a:rPr>
              <a:t>Judit</a:t>
            </a:r>
            <a:r>
              <a:rPr lang="en-US" sz="2400" dirty="0">
                <a:latin typeface="Cambria" panose="02040503050406030204" pitchFamily="18" charset="0"/>
                <a:cs typeface="Calibri" panose="020F0502020204030204" pitchFamily="34" charset="0"/>
              </a:rPr>
              <a:t> Rebeka. 2009. </a:t>
            </a:r>
            <a:r>
              <a:rPr lang="en-US" sz="2400" i="1" dirty="0">
                <a:latin typeface="Cambria" panose="02040503050406030204" pitchFamily="18" charset="0"/>
                <a:cs typeface="Calibri" panose="020F0502020204030204" pitchFamily="34" charset="0"/>
              </a:rPr>
              <a:t>Minimal contrast and the phonology – phonetics interaction</a:t>
            </a:r>
            <a:r>
              <a:rPr lang="en-US" sz="2400" dirty="0">
                <a:latin typeface="Cambria" panose="02040503050406030204" pitchFamily="18" charset="0"/>
                <a:cs typeface="Calibri" panose="020F0502020204030204" pitchFamily="34" charset="0"/>
              </a:rPr>
              <a:t>. Munich: </a:t>
            </a:r>
            <a:r>
              <a:rPr lang="en-US" sz="2400" dirty="0" err="1">
                <a:latin typeface="Cambria" panose="02040503050406030204" pitchFamily="18" charset="0"/>
                <a:cs typeface="Calibri" panose="020F0502020204030204" pitchFamily="34" charset="0"/>
              </a:rPr>
              <a:t>Lincom</a:t>
            </a:r>
            <a:r>
              <a:rPr lang="en-US" sz="2400" dirty="0">
                <a:latin typeface="Cambria" panose="02040503050406030204" pitchFamily="18" charset="0"/>
                <a:cs typeface="Calibri" panose="020F0502020204030204" pitchFamily="34" charset="0"/>
              </a:rPr>
              <a:t> Europa. </a:t>
            </a:r>
          </a:p>
          <a:p>
            <a:pPr marL="347654" indent="-347654" algn="l"/>
            <a:r>
              <a:rPr lang="en-US" sz="2400" dirty="0">
                <a:latin typeface="Cambria" panose="02040503050406030204" pitchFamily="18" charset="0"/>
                <a:cs typeface="Calibri" panose="020F0502020204030204" pitchFamily="34" charset="0"/>
              </a:rPr>
              <a:t>Carvalho, Joaquim </a:t>
            </a:r>
            <a:r>
              <a:rPr lang="en-US" sz="2400" dirty="0" err="1">
                <a:latin typeface="Cambria" panose="02040503050406030204" pitchFamily="18" charset="0"/>
                <a:cs typeface="Calibri" panose="020F0502020204030204" pitchFamily="34" charset="0"/>
              </a:rPr>
              <a:t>Brandão</a:t>
            </a:r>
            <a:r>
              <a:rPr lang="en-US" sz="2400" dirty="0">
                <a:latin typeface="Cambria" panose="02040503050406030204" pitchFamily="18" charset="0"/>
                <a:cs typeface="Calibri" panose="020F0502020204030204" pitchFamily="34" charset="0"/>
              </a:rPr>
              <a:t> de. 2011. Contrastive hierarchies, privative features, and Portuguese vowels. </a:t>
            </a:r>
            <a:r>
              <a:rPr lang="en-US" sz="2400" i="1" dirty="0" err="1">
                <a:latin typeface="Cambria" panose="02040503050406030204" pitchFamily="18" charset="0"/>
                <a:cs typeface="Calibri" panose="020F0502020204030204" pitchFamily="34" charset="0"/>
              </a:rPr>
              <a:t>Linguistica</a:t>
            </a:r>
            <a:r>
              <a:rPr lang="en-US" sz="2400" i="1" dirty="0">
                <a:latin typeface="Cambria" panose="02040503050406030204" pitchFamily="18" charset="0"/>
                <a:cs typeface="Calibri" panose="020F0502020204030204" pitchFamily="34" charset="0"/>
              </a:rPr>
              <a:t>. </a:t>
            </a:r>
            <a:r>
              <a:rPr lang="en-US" sz="2400" i="1" dirty="0" err="1">
                <a:latin typeface="Cambria" panose="02040503050406030204" pitchFamily="18" charset="0"/>
                <a:cs typeface="Calibri" panose="020F0502020204030204" pitchFamily="34" charset="0"/>
              </a:rPr>
              <a:t>Revista</a:t>
            </a:r>
            <a:r>
              <a:rPr lang="en-US" sz="2400" i="1" dirty="0">
                <a:latin typeface="Cambria" panose="02040503050406030204" pitchFamily="18" charset="0"/>
                <a:cs typeface="Calibri" panose="020F0502020204030204" pitchFamily="34" charset="0"/>
              </a:rPr>
              <a:t> de </a:t>
            </a:r>
            <a:r>
              <a:rPr lang="en-US" sz="2400" i="1" dirty="0" err="1">
                <a:latin typeface="Cambria" panose="02040503050406030204" pitchFamily="18" charset="0"/>
                <a:cs typeface="Calibri" panose="020F0502020204030204" pitchFamily="34" charset="0"/>
              </a:rPr>
              <a:t>estudos</a:t>
            </a:r>
            <a:r>
              <a:rPr lang="en-US" sz="2400" i="1" dirty="0">
                <a:latin typeface="Cambria" panose="02040503050406030204" pitchFamily="18" charset="0"/>
                <a:cs typeface="Calibri" panose="020F0502020204030204" pitchFamily="34" charset="0"/>
              </a:rPr>
              <a:t> </a:t>
            </a:r>
            <a:r>
              <a:rPr lang="en-US" sz="2400" i="1" dirty="0" err="1">
                <a:latin typeface="Cambria" panose="02040503050406030204" pitchFamily="18" charset="0"/>
                <a:cs typeface="Calibri" panose="020F0502020204030204" pitchFamily="34" charset="0"/>
              </a:rPr>
              <a:t>linguisticos</a:t>
            </a:r>
            <a:r>
              <a:rPr lang="en-US" sz="2400" i="1" dirty="0">
                <a:latin typeface="Cambria" panose="02040503050406030204" pitchFamily="18" charset="0"/>
                <a:cs typeface="Calibri" panose="020F0502020204030204" pitchFamily="34" charset="0"/>
              </a:rPr>
              <a:t> da </a:t>
            </a:r>
            <a:r>
              <a:rPr lang="en-US" sz="2400" i="1" dirty="0" err="1">
                <a:latin typeface="Cambria" panose="02040503050406030204" pitchFamily="18" charset="0"/>
                <a:cs typeface="Calibri" panose="020F0502020204030204" pitchFamily="34" charset="0"/>
              </a:rPr>
              <a:t>universidade</a:t>
            </a:r>
            <a:r>
              <a:rPr lang="en-US" sz="2400" i="1" dirty="0">
                <a:latin typeface="Cambria" panose="02040503050406030204" pitchFamily="18" charset="0"/>
                <a:cs typeface="Calibri" panose="020F0502020204030204" pitchFamily="34" charset="0"/>
              </a:rPr>
              <a:t> do Porto</a:t>
            </a:r>
            <a:r>
              <a:rPr lang="en-US" sz="2400" dirty="0">
                <a:latin typeface="Cambria" panose="02040503050406030204" pitchFamily="18" charset="0"/>
                <a:cs typeface="Calibri" panose="020F0502020204030204" pitchFamily="34" charset="0"/>
              </a:rPr>
              <a:t> 6: 51–66.</a:t>
            </a:r>
          </a:p>
          <a:p>
            <a:pPr marL="347654" indent="-347654" algn="l"/>
            <a:r>
              <a:rPr lang="en-US" sz="2400" dirty="0">
                <a:latin typeface="Cambria" panose="02040503050406030204" pitchFamily="18" charset="0"/>
                <a:cs typeface="Calibri" panose="020F0502020204030204" pitchFamily="34" charset="0"/>
              </a:rPr>
              <a:t>Chomsky, Noam &amp; Morris Halle. 1968. </a:t>
            </a:r>
            <a:r>
              <a:rPr lang="en-US" sz="2400" i="1" dirty="0">
                <a:latin typeface="Cambria" panose="02040503050406030204" pitchFamily="18" charset="0"/>
                <a:cs typeface="Calibri" panose="020F0502020204030204" pitchFamily="34" charset="0"/>
              </a:rPr>
              <a:t>The sound pattern of English</a:t>
            </a:r>
            <a:r>
              <a:rPr lang="en-US" sz="2400" dirty="0">
                <a:latin typeface="Cambria" panose="02040503050406030204" pitchFamily="18" charset="0"/>
                <a:cs typeface="Calibri" panose="020F0502020204030204" pitchFamily="34" charset="0"/>
              </a:rPr>
              <a:t>. New York, NY: Harper &amp; Row.</a:t>
            </a:r>
          </a:p>
          <a:p>
            <a:pPr marL="347654" indent="-347654" algn="l"/>
            <a:r>
              <a:rPr lang="en-US" sz="2400" dirty="0">
                <a:latin typeface="Cambria" panose="02040503050406030204" pitchFamily="18" charset="0"/>
                <a:cs typeface="Calibri" panose="020F0502020204030204" pitchFamily="34" charset="0"/>
              </a:rPr>
              <a:t>Clements, G. N. 2001. Representational economy in constraint-based phonology. In T. Alan Hall, (ed.), </a:t>
            </a:r>
            <a:r>
              <a:rPr lang="en-US" sz="2400" i="1" dirty="0">
                <a:latin typeface="Cambria" panose="02040503050406030204" pitchFamily="18" charset="0"/>
                <a:cs typeface="Calibri" panose="020F0502020204030204" pitchFamily="34" charset="0"/>
              </a:rPr>
              <a:t>Distinctive feature theory</a:t>
            </a:r>
            <a:r>
              <a:rPr lang="en-US" sz="2400" dirty="0">
                <a:latin typeface="Cambria" panose="02040503050406030204" pitchFamily="18" charset="0"/>
                <a:cs typeface="Calibri" panose="020F0502020204030204" pitchFamily="34" charset="0"/>
              </a:rPr>
              <a:t>, 71–146. Berlin: Mouton de Gruyter.</a:t>
            </a:r>
          </a:p>
          <a:p>
            <a:pPr marL="347654" indent="-347654" algn="l"/>
            <a:r>
              <a:rPr lang="en-US" sz="2400" dirty="0">
                <a:latin typeface="Cambria" panose="02040503050406030204" pitchFamily="18" charset="0"/>
                <a:cs typeface="Calibri" panose="020F0502020204030204" pitchFamily="34" charset="0"/>
              </a:rPr>
              <a:t>Clements, G. N. 2003. Feature economy in sound systems. </a:t>
            </a:r>
            <a:r>
              <a:rPr lang="en-US" sz="2400" i="1" dirty="0">
                <a:latin typeface="Cambria" panose="02040503050406030204" pitchFamily="18" charset="0"/>
                <a:cs typeface="Calibri" panose="020F0502020204030204" pitchFamily="34" charset="0"/>
              </a:rPr>
              <a:t>Phonology</a:t>
            </a:r>
            <a:r>
              <a:rPr lang="en-US" sz="2400" dirty="0">
                <a:latin typeface="Cambria" panose="02040503050406030204" pitchFamily="18" charset="0"/>
                <a:cs typeface="Calibri" panose="020F0502020204030204" pitchFamily="34" charset="0"/>
              </a:rPr>
              <a:t> 20: 287–333.</a:t>
            </a:r>
          </a:p>
          <a:p>
            <a:pPr marL="347654" indent="-347654" algn="l"/>
            <a:r>
              <a:rPr lang="en-US" sz="2400" dirty="0">
                <a:latin typeface="Cambria" panose="02040503050406030204" pitchFamily="18" charset="0"/>
                <a:cs typeface="Calibri" panose="020F0502020204030204" pitchFamily="34" charset="0"/>
              </a:rPr>
              <a:t>Clements, G. N. 2009. The role of features in speech sound inventories. In Eric Raimy &amp; Charles E. Cairns (eds.), </a:t>
            </a:r>
            <a:r>
              <a:rPr lang="en-US" sz="2400" i="1" dirty="0">
                <a:latin typeface="Cambria" panose="02040503050406030204" pitchFamily="18" charset="0"/>
                <a:cs typeface="Calibri" panose="020F0502020204030204" pitchFamily="34" charset="0"/>
              </a:rPr>
              <a:t>Contemporary views on architecture and representations in phonological theory</a:t>
            </a:r>
            <a:r>
              <a:rPr lang="en-US" sz="2400" dirty="0">
                <a:latin typeface="Cambria" panose="02040503050406030204" pitchFamily="18" charset="0"/>
                <a:cs typeface="Calibri" panose="020F0502020204030204" pitchFamily="34" charset="0"/>
              </a:rPr>
              <a:t>, 19–68. Cambridge, MA: MIT Press.</a:t>
            </a:r>
          </a:p>
          <a:p>
            <a:pPr marL="347654" indent="-347654" algn="l"/>
            <a:r>
              <a:rPr lang="en-US" sz="2400" dirty="0">
                <a:latin typeface="Cambria" panose="02040503050406030204" pitchFamily="18" charset="0"/>
                <a:cs typeface="Calibri" panose="020F0502020204030204" pitchFamily="34" charset="0"/>
              </a:rPr>
              <a:t>Compton, Richard &amp; B. Elan Dresher. 2011. Palatalization and ‘strong </a:t>
            </a:r>
            <a:r>
              <a:rPr lang="en-US" sz="2400" dirty="0" err="1">
                <a:latin typeface="Cambria" panose="02040503050406030204" pitchFamily="18" charset="0"/>
                <a:cs typeface="Calibri" panose="020F0502020204030204" pitchFamily="34" charset="0"/>
              </a:rPr>
              <a:t>i</a:t>
            </a:r>
            <a:r>
              <a:rPr lang="en-US" sz="2400" dirty="0">
                <a:latin typeface="Cambria" panose="02040503050406030204" pitchFamily="18" charset="0"/>
                <a:cs typeface="Calibri" panose="020F0502020204030204" pitchFamily="34" charset="0"/>
              </a:rPr>
              <a:t>’ across Inuit dialects. </a:t>
            </a:r>
            <a:r>
              <a:rPr lang="en-US" sz="2400" i="1" dirty="0">
                <a:latin typeface="Cambria" panose="02040503050406030204" pitchFamily="18" charset="0"/>
                <a:cs typeface="Calibri" panose="020F0502020204030204" pitchFamily="34" charset="0"/>
              </a:rPr>
              <a:t>Canadian Journal of Linguistics/ </a:t>
            </a:r>
            <a:r>
              <a:rPr lang="fr-CA" sz="2400" i="1" dirty="0">
                <a:latin typeface="Cambria" panose="02040503050406030204" pitchFamily="18" charset="0"/>
                <a:cs typeface="Calibri" panose="020F0502020204030204" pitchFamily="34" charset="0"/>
              </a:rPr>
              <a:t>Revue canadienne de linguistique</a:t>
            </a:r>
            <a:r>
              <a:rPr lang="en-US" sz="2400" dirty="0">
                <a:latin typeface="Cambria" panose="02040503050406030204" pitchFamily="18" charset="0"/>
                <a:cs typeface="Calibri" panose="020F0502020204030204" pitchFamily="34" charset="0"/>
              </a:rPr>
              <a:t> 56: 203–28.</a:t>
            </a:r>
          </a:p>
          <a:p>
            <a:pPr marL="347654" indent="-347654" algn="l"/>
            <a:r>
              <a:rPr lang="en-US" sz="2400" dirty="0" err="1">
                <a:latin typeface="Cambria" panose="02040503050406030204" pitchFamily="18" charset="0"/>
              </a:rPr>
              <a:t>Dinnsen</a:t>
            </a:r>
            <a:r>
              <a:rPr lang="en-US" sz="2400" dirty="0">
                <a:latin typeface="Cambria" panose="02040503050406030204" pitchFamily="18" charset="0"/>
              </a:rPr>
              <a:t>, Daniel A. 1992. Variation in developing and fully developed phonetic inventories. In Charles A. Ferguson, Lisa </a:t>
            </a:r>
            <a:r>
              <a:rPr lang="en-US" sz="2400" dirty="0" err="1">
                <a:latin typeface="Cambria" panose="02040503050406030204" pitchFamily="18" charset="0"/>
              </a:rPr>
              <a:t>Menn</a:t>
            </a:r>
            <a:r>
              <a:rPr lang="en-US" sz="2400" dirty="0">
                <a:latin typeface="Cambria" panose="02040503050406030204" pitchFamily="18" charset="0"/>
              </a:rPr>
              <a:t>, &amp; Carol </a:t>
            </a:r>
            <a:r>
              <a:rPr lang="en-US" sz="2400" dirty="0" err="1">
                <a:latin typeface="Cambria" panose="02040503050406030204" pitchFamily="18" charset="0"/>
              </a:rPr>
              <a:t>Stoel</a:t>
            </a:r>
            <a:r>
              <a:rPr lang="en-US" sz="2400" dirty="0">
                <a:latin typeface="Cambria" panose="02040503050406030204" pitchFamily="18" charset="0"/>
              </a:rPr>
              <a:t>-Gammon (eds.), </a:t>
            </a:r>
            <a:r>
              <a:rPr lang="en-US" sz="2400" i="1" dirty="0">
                <a:latin typeface="Cambria" panose="02040503050406030204" pitchFamily="18" charset="0"/>
              </a:rPr>
              <a:t>Phonological development: Models, research, implications</a:t>
            </a:r>
            <a:r>
              <a:rPr lang="en-US" sz="2400" dirty="0">
                <a:latin typeface="Cambria" panose="02040503050406030204" pitchFamily="18" charset="0"/>
              </a:rPr>
              <a:t>, 191–210. Timonium, MD: York Press.</a:t>
            </a:r>
          </a:p>
          <a:p>
            <a:pPr marL="347654" indent="-347654" algn="l"/>
            <a:r>
              <a:rPr lang="en-US" sz="2400" dirty="0" err="1">
                <a:latin typeface="Cambria" panose="02040503050406030204" pitchFamily="18" charset="0"/>
              </a:rPr>
              <a:t>Dinnsen</a:t>
            </a:r>
            <a:r>
              <a:rPr lang="en-US" sz="2400" dirty="0">
                <a:latin typeface="Cambria" panose="02040503050406030204" pitchFamily="18" charset="0"/>
              </a:rPr>
              <a:t>, Daniel A. 1996. Context-sensitive underspecification and the acquisition of phonetic contrasts. </a:t>
            </a:r>
            <a:r>
              <a:rPr lang="en-US" sz="2400" i="1" dirty="0">
                <a:latin typeface="Cambria" panose="02040503050406030204" pitchFamily="18" charset="0"/>
              </a:rPr>
              <a:t>Journal of Child Language</a:t>
            </a:r>
            <a:r>
              <a:rPr lang="en-US" sz="2400" dirty="0">
                <a:latin typeface="Cambria" panose="02040503050406030204" pitchFamily="18" charset="0"/>
              </a:rPr>
              <a:t> 23: 31–55.</a:t>
            </a:r>
          </a:p>
        </p:txBody>
      </p:sp>
      <p:sp>
        <p:nvSpPr>
          <p:cNvPr id="3" name="Slide Number Placeholder 8">
            <a:extLst>
              <a:ext uri="{FF2B5EF4-FFF2-40B4-BE49-F238E27FC236}">
                <a16:creationId xmlns:a16="http://schemas.microsoft.com/office/drawing/2014/main" id="{DB852945-890F-D74E-94D6-4F101FAA9B3B}"/>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140</a:t>
            </a:fld>
            <a:endParaRPr lang="en-US" sz="1600" dirty="0"/>
          </a:p>
        </p:txBody>
      </p:sp>
    </p:spTree>
  </p:cSld>
  <p:clrMapOvr>
    <a:masterClrMapping/>
  </p:clrMapOvr>
  <p:transition spd="slow" advClick="0" advTm="250">
    <p:push/>
  </p:transition>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66400" y="1440000"/>
            <a:ext cx="14400000" cy="6740307"/>
          </a:xfrm>
          <a:prstGeom prst="rect">
            <a:avLst/>
          </a:prstGeom>
          <a:noFill/>
          <a:ln w="9525">
            <a:noFill/>
            <a:miter lim="800000"/>
            <a:headEnd/>
            <a:tailEnd/>
          </a:ln>
        </p:spPr>
        <p:txBody>
          <a:bodyPr>
            <a:prstTxWarp prst="textNoShape">
              <a:avLst/>
            </a:prstTxWarp>
            <a:spAutoFit/>
          </a:bodyPr>
          <a:lstStyle/>
          <a:p>
            <a:pPr marL="347654" indent="-347654" algn="l"/>
            <a:r>
              <a:rPr lang="en-US" sz="2400" dirty="0" err="1">
                <a:latin typeface="Cambria" panose="02040503050406030204" pitchFamily="18" charset="0"/>
              </a:rPr>
              <a:t>Dinnsen</a:t>
            </a:r>
            <a:r>
              <a:rPr lang="en-US" sz="2400" dirty="0">
                <a:latin typeface="Cambria" panose="02040503050406030204" pitchFamily="18" charset="0"/>
              </a:rPr>
              <a:t>, Daniel A., Steven B. Chin, Mary Elbert, &amp; Thomas W. Powell. 1990. Some constraints on functionally disordered phonologies: Phonetic inventories and phonotactics. </a:t>
            </a:r>
            <a:r>
              <a:rPr lang="en-US" sz="2400" i="1" dirty="0">
                <a:latin typeface="Cambria" panose="02040503050406030204" pitchFamily="18" charset="0"/>
              </a:rPr>
              <a:t>Journal of Speech and Hearing Research 33</a:t>
            </a:r>
            <a:r>
              <a:rPr lang="en-US" sz="2400" dirty="0">
                <a:latin typeface="Cambria" panose="02040503050406030204" pitchFamily="18" charset="0"/>
              </a:rPr>
              <a:t>: 28–37.</a:t>
            </a:r>
          </a:p>
          <a:p>
            <a:pPr marL="347654" indent="-347654" algn="l"/>
            <a:r>
              <a:rPr lang="en-US" sz="2400" dirty="0">
                <a:latin typeface="Cambria" panose="02040503050406030204" pitchFamily="18" charset="0"/>
              </a:rPr>
              <a:t>Dresher, B. Elan. 1998a. Child phonology, learnability, and phonological theory. In </a:t>
            </a:r>
            <a:r>
              <a:rPr lang="en-US" sz="2400" dirty="0" err="1">
                <a:latin typeface="Cambria" panose="02040503050406030204" pitchFamily="18" charset="0"/>
              </a:rPr>
              <a:t>Tej</a:t>
            </a:r>
            <a:r>
              <a:rPr lang="en-US" sz="2400" dirty="0">
                <a:latin typeface="Cambria" panose="02040503050406030204" pitchFamily="18" charset="0"/>
              </a:rPr>
              <a:t> Bhatia &amp; William C. Ritchie (eds.), H</a:t>
            </a:r>
            <a:r>
              <a:rPr lang="en-US" sz="2400" i="1" dirty="0">
                <a:latin typeface="Cambria" panose="02040503050406030204" pitchFamily="18" charset="0"/>
              </a:rPr>
              <a:t>andbook of language acquisition</a:t>
            </a:r>
            <a:r>
              <a:rPr lang="en-US" sz="2400" dirty="0">
                <a:latin typeface="Cambria" panose="02040503050406030204" pitchFamily="18" charset="0"/>
              </a:rPr>
              <a:t>, 299–346. New York: Academic Press.</a:t>
            </a:r>
          </a:p>
          <a:p>
            <a:pPr marL="347654" indent="-347654" algn="l"/>
            <a:r>
              <a:rPr lang="en-US" sz="2400" dirty="0">
                <a:latin typeface="Cambria" panose="02040503050406030204" pitchFamily="18" charset="0"/>
              </a:rPr>
              <a:t>Dresher, B. Elan. 1998b. On contrast and redundancy. Presented at the annual meeting of the Canadian  Linguistic Association, Ottawa. Ms., University of Toronto.</a:t>
            </a:r>
          </a:p>
          <a:p>
            <a:pPr marL="347654" indent="-347654" algn="l"/>
            <a:r>
              <a:rPr lang="en-US" sz="2400" dirty="0">
                <a:latin typeface="Cambria" panose="02040503050406030204" pitchFamily="18" charset="0"/>
              </a:rPr>
              <a:t>Dresher, B. Elan. 2003. Contrast and asymmetries in inventories. In Anna-Maria di </a:t>
            </a:r>
            <a:r>
              <a:rPr lang="en-US" sz="2400" dirty="0" err="1">
                <a:latin typeface="Cambria" panose="02040503050406030204" pitchFamily="18" charset="0"/>
              </a:rPr>
              <a:t>Sciullo</a:t>
            </a:r>
            <a:r>
              <a:rPr lang="en-US" sz="2400" dirty="0">
                <a:latin typeface="Cambria" panose="02040503050406030204" pitchFamily="18" charset="0"/>
              </a:rPr>
              <a:t> (ed.), </a:t>
            </a:r>
            <a:r>
              <a:rPr lang="en-US" sz="2400" i="1" dirty="0">
                <a:latin typeface="Cambria" panose="02040503050406030204" pitchFamily="18" charset="0"/>
              </a:rPr>
              <a:t>Asymmetry in grammar, volume 2: Morphology, phonology, acquisition</a:t>
            </a:r>
            <a:r>
              <a:rPr lang="en-US" sz="2400" dirty="0">
                <a:latin typeface="Cambria" panose="02040503050406030204" pitchFamily="18" charset="0"/>
              </a:rPr>
              <a:t>, 239–57. Amsterdam: John Benjamins.</a:t>
            </a:r>
          </a:p>
          <a:p>
            <a:pPr marL="347654" indent="-347654" algn="l"/>
            <a:r>
              <a:rPr lang="en-US" sz="2400" dirty="0">
                <a:latin typeface="Cambria" panose="02040503050406030204" pitchFamily="18" charset="0"/>
                <a:cs typeface="Calibri" panose="020F0502020204030204" pitchFamily="34" charset="0"/>
              </a:rPr>
              <a:t>Dresher, B. Elan. 2009. </a:t>
            </a:r>
            <a:r>
              <a:rPr lang="en-US" sz="2400" i="1" dirty="0">
                <a:latin typeface="Cambria" panose="02040503050406030204" pitchFamily="18" charset="0"/>
                <a:cs typeface="Calibri" panose="020F0502020204030204" pitchFamily="34" charset="0"/>
              </a:rPr>
              <a:t>The contrastive hierarchy in phonology</a:t>
            </a:r>
            <a:r>
              <a:rPr lang="en-US" sz="2400" dirty="0">
                <a:latin typeface="Cambria" panose="02040503050406030204" pitchFamily="18" charset="0"/>
                <a:cs typeface="Calibri" panose="020F0502020204030204" pitchFamily="34" charset="0"/>
              </a:rPr>
              <a:t>. Cambridge: CUP.</a:t>
            </a:r>
          </a:p>
          <a:p>
            <a:pPr marL="347654" indent="-347654" algn="l"/>
            <a:r>
              <a:rPr lang="en-US" sz="2400" dirty="0">
                <a:latin typeface="Cambria" panose="02040503050406030204" pitchFamily="18" charset="0"/>
              </a:rPr>
              <a:t>Dresher, B. Elan</a:t>
            </a:r>
            <a:r>
              <a:rPr lang="en-US" sz="2400" dirty="0">
                <a:latin typeface="Cambria" panose="02040503050406030204" pitchFamily="18" charset="0"/>
                <a:cs typeface="Calibri" panose="020F0502020204030204" pitchFamily="34" charset="0"/>
              </a:rPr>
              <a:t>. 2016. Contrast in phonology 1867–1967: History and development. </a:t>
            </a:r>
            <a:r>
              <a:rPr lang="en-US" sz="2400" i="1" dirty="0">
                <a:latin typeface="Cambria" panose="02040503050406030204" pitchFamily="18" charset="0"/>
                <a:cs typeface="Calibri" panose="020F0502020204030204" pitchFamily="34" charset="0"/>
              </a:rPr>
              <a:t>Annual Review of Linguistics</a:t>
            </a:r>
            <a:r>
              <a:rPr lang="en-US" sz="2400" dirty="0">
                <a:latin typeface="Cambria" panose="02040503050406030204" pitchFamily="18" charset="0"/>
                <a:cs typeface="Calibri" panose="020F0502020204030204" pitchFamily="34" charset="0"/>
              </a:rPr>
              <a:t> 2: 53–73.</a:t>
            </a:r>
          </a:p>
          <a:p>
            <a:pPr marL="347654" indent="-347654" algn="l"/>
            <a:r>
              <a:rPr lang="en-US" sz="2400" dirty="0">
                <a:latin typeface="Cambria" panose="02040503050406030204" pitchFamily="18" charset="0"/>
                <a:cs typeface="Calibri" panose="020F0502020204030204" pitchFamily="34" charset="0"/>
              </a:rPr>
              <a:t>Dresher, B. Elan. 2018. Contrastive Feature Hierarchies in Old English Diachronic Phonology. </a:t>
            </a:r>
            <a:r>
              <a:rPr lang="en-US" sz="2400" i="1" dirty="0">
                <a:latin typeface="Cambria" panose="02040503050406030204" pitchFamily="18" charset="0"/>
                <a:cs typeface="Calibri" panose="020F0502020204030204" pitchFamily="34" charset="0"/>
              </a:rPr>
              <a:t>Transactions of the Philological Society </a:t>
            </a:r>
            <a:r>
              <a:rPr lang="en-US" sz="2400" dirty="0">
                <a:latin typeface="Cambria" panose="02040503050406030204" pitchFamily="18" charset="0"/>
                <a:cs typeface="Calibri" panose="020F0502020204030204" pitchFamily="34" charset="0"/>
              </a:rPr>
              <a:t>116(1): 1–29. </a:t>
            </a:r>
          </a:p>
          <a:p>
            <a:pPr marL="347654" indent="-347654" algn="l"/>
            <a:r>
              <a:rPr lang="en-US" sz="2400" dirty="0">
                <a:latin typeface="Cambria" panose="02040503050406030204" pitchFamily="18" charset="0"/>
                <a:cs typeface="Calibri" panose="020F0502020204030204" pitchFamily="34" charset="0"/>
              </a:rPr>
              <a:t>Dresher, B. Elan &amp; Daniel Currie Hall. To appear. The road not taken: </a:t>
            </a:r>
            <a:r>
              <a:rPr lang="en-US" sz="2400" i="1" dirty="0">
                <a:latin typeface="Cambria" panose="02040503050406030204" pitchFamily="18" charset="0"/>
                <a:cs typeface="Calibri" panose="020F0502020204030204" pitchFamily="34" charset="0"/>
              </a:rPr>
              <a:t>SPR</a:t>
            </a:r>
            <a:r>
              <a:rPr lang="en-US" sz="2400" dirty="0">
                <a:latin typeface="Cambria" panose="02040503050406030204" pitchFamily="18" charset="0"/>
                <a:cs typeface="Calibri" panose="020F0502020204030204" pitchFamily="34" charset="0"/>
              </a:rPr>
              <a:t> and the history of contrast in phonology. To appear in </a:t>
            </a:r>
            <a:r>
              <a:rPr lang="en-US" sz="2400" i="1" dirty="0">
                <a:latin typeface="Cambria" panose="02040503050406030204" pitchFamily="18" charset="0"/>
                <a:cs typeface="Calibri" panose="020F0502020204030204" pitchFamily="34" charset="0"/>
              </a:rPr>
              <a:t>Journal of Linguistics</a:t>
            </a:r>
            <a:r>
              <a:rPr lang="en-US" sz="2400" dirty="0">
                <a:latin typeface="Cambria" panose="02040503050406030204" pitchFamily="18" charset="0"/>
                <a:cs typeface="Calibri" panose="020F0502020204030204" pitchFamily="34" charset="0"/>
              </a:rPr>
              <a:t> (CUP).</a:t>
            </a:r>
          </a:p>
          <a:p>
            <a:pPr marL="347654" indent="-347654" algn="l"/>
            <a:r>
              <a:rPr lang="en-US" sz="2400" dirty="0">
                <a:latin typeface="Cambria" panose="02040503050406030204" pitchFamily="18" charset="0"/>
                <a:cs typeface="Calibri" panose="020F0502020204030204" pitchFamily="34" charset="0"/>
              </a:rPr>
              <a:t>Dresher, B. Elan &amp; Harry van der Hulst. To appear. Leading ideas in phonology. In B. Elan Dresher &amp; Harry van der Hulst (eds.), </a:t>
            </a:r>
            <a:r>
              <a:rPr lang="en-US" sz="2400" i="1" dirty="0">
                <a:latin typeface="Cambria" panose="02040503050406030204" pitchFamily="18" charset="0"/>
                <a:cs typeface="Calibri" panose="020F0502020204030204" pitchFamily="34" charset="0"/>
              </a:rPr>
              <a:t>The Oxford handbook of the history of phonology.</a:t>
            </a:r>
            <a:r>
              <a:rPr lang="en-US" sz="2400" dirty="0">
                <a:latin typeface="Cambria" panose="02040503050406030204" pitchFamily="18" charset="0"/>
                <a:cs typeface="Calibri" panose="020F0502020204030204" pitchFamily="34" charset="0"/>
              </a:rPr>
              <a:t> Oxford: OUP.</a:t>
            </a:r>
          </a:p>
        </p:txBody>
      </p:sp>
      <p:sp>
        <p:nvSpPr>
          <p:cNvPr id="3" name="Slide Number Placeholder 8">
            <a:extLst>
              <a:ext uri="{FF2B5EF4-FFF2-40B4-BE49-F238E27FC236}">
                <a16:creationId xmlns:a16="http://schemas.microsoft.com/office/drawing/2014/main" id="{1150CCCB-55DC-9C4C-BF53-B33581D4159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141</a:t>
            </a:fld>
            <a:endParaRPr lang="en-US" sz="1600" dirty="0"/>
          </a:p>
        </p:txBody>
      </p:sp>
    </p:spTree>
    <p:extLst>
      <p:ext uri="{BB962C8B-B14F-4D97-AF65-F5344CB8AC3E}">
        <p14:creationId xmlns:p14="http://schemas.microsoft.com/office/powerpoint/2010/main" val="1849391687"/>
      </p:ext>
    </p:extLst>
  </p:cSld>
  <p:clrMapOvr>
    <a:masterClrMapping/>
  </p:clrMapOvr>
  <p:transition spd="slow" advClick="0" advTm="250">
    <p:push/>
  </p:transition>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66400" y="1440000"/>
            <a:ext cx="14400000" cy="6740307"/>
          </a:xfrm>
          <a:prstGeom prst="rect">
            <a:avLst/>
          </a:prstGeom>
          <a:noFill/>
          <a:ln w="9525">
            <a:noFill/>
            <a:miter lim="800000"/>
            <a:headEnd/>
            <a:tailEnd/>
          </a:ln>
        </p:spPr>
        <p:txBody>
          <a:bodyPr>
            <a:prstTxWarp prst="textNoShape">
              <a:avLst/>
            </a:prstTxWarp>
            <a:spAutoFit/>
          </a:bodyPr>
          <a:lstStyle/>
          <a:p>
            <a:pPr marL="347654" indent="-347654" algn="l"/>
            <a:r>
              <a:rPr lang="en-US" sz="2400" dirty="0">
                <a:latin typeface="Cambria" panose="02040503050406030204" pitchFamily="18" charset="0"/>
                <a:cs typeface="Calibri" panose="020F0502020204030204" pitchFamily="34" charset="0"/>
              </a:rPr>
              <a:t>Dresher, B. Elan, </a:t>
            </a:r>
            <a:r>
              <a:rPr lang="en-US" sz="2400" dirty="0" err="1">
                <a:latin typeface="Cambria" panose="02040503050406030204" pitchFamily="18" charset="0"/>
                <a:cs typeface="Calibri" panose="020F0502020204030204" pitchFamily="34" charset="0"/>
              </a:rPr>
              <a:t>Glyne</a:t>
            </a:r>
            <a:r>
              <a:rPr lang="en-US" sz="2400" dirty="0">
                <a:latin typeface="Cambria" panose="02040503050406030204" pitchFamily="18" charset="0"/>
                <a:cs typeface="Calibri" panose="020F0502020204030204" pitchFamily="34" charset="0"/>
              </a:rPr>
              <a:t> L. Piggott, &amp; Keren Rice. 1994. Contrast in phonology: Overview. </a:t>
            </a:r>
            <a:r>
              <a:rPr lang="en-US" sz="2400" i="1" dirty="0">
                <a:latin typeface="Cambria" panose="02040503050406030204" pitchFamily="18" charset="0"/>
                <a:cs typeface="Calibri" panose="020F0502020204030204" pitchFamily="34" charset="0"/>
              </a:rPr>
              <a:t>Toronto Working Papers in Linguistics</a:t>
            </a:r>
            <a:r>
              <a:rPr lang="en-US" sz="2400" dirty="0">
                <a:latin typeface="Cambria" panose="02040503050406030204" pitchFamily="18" charset="0"/>
                <a:cs typeface="Calibri" panose="020F0502020204030204" pitchFamily="34" charset="0"/>
              </a:rPr>
              <a:t> 13.1. iii-xvii.</a:t>
            </a:r>
          </a:p>
          <a:p>
            <a:pPr marL="347654" indent="-347654" algn="l"/>
            <a:r>
              <a:rPr lang="en-US" sz="2400" dirty="0">
                <a:latin typeface="Cambria" panose="02040503050406030204" pitchFamily="18" charset="0"/>
                <a:cs typeface="Calibri" panose="020F0502020204030204" pitchFamily="34" charset="0"/>
              </a:rPr>
              <a:t>Dresher, B. Elan &amp; Keren Rice. 2007. Markedness and the contrastive hierarchy in phonology. https://</a:t>
            </a:r>
            <a:r>
              <a:rPr lang="en-US" sz="2400" dirty="0" err="1">
                <a:latin typeface="Cambria" panose="02040503050406030204" pitchFamily="18" charset="0"/>
                <a:cs typeface="Calibri" panose="020F0502020204030204" pitchFamily="34" charset="0"/>
              </a:rPr>
              <a:t>dresher</a:t>
            </a:r>
            <a:r>
              <a:rPr lang="en-US" sz="2400" dirty="0">
                <a:latin typeface="Cambria" panose="02040503050406030204" pitchFamily="18" charset="0"/>
                <a:cs typeface="Calibri" panose="020F0502020204030204" pitchFamily="34" charset="0"/>
              </a:rPr>
              <a:t>. </a:t>
            </a:r>
            <a:r>
              <a:rPr lang="en-US" sz="2400" dirty="0" err="1">
                <a:latin typeface="Cambria" panose="02040503050406030204" pitchFamily="18" charset="0"/>
                <a:cs typeface="Calibri" panose="020F0502020204030204" pitchFamily="34" charset="0"/>
              </a:rPr>
              <a:t>artsci.utoronto.ca</a:t>
            </a:r>
            <a:r>
              <a:rPr lang="en-US" sz="2400" dirty="0">
                <a:latin typeface="Cambria" panose="02040503050406030204" pitchFamily="18" charset="0"/>
                <a:cs typeface="Calibri" panose="020F0502020204030204" pitchFamily="34" charset="0"/>
              </a:rPr>
              <a:t>/contrast/</a:t>
            </a:r>
          </a:p>
          <a:p>
            <a:pPr marL="347654" indent="-347654" algn="l"/>
            <a:r>
              <a:rPr lang="en-US" sz="2400" dirty="0">
                <a:latin typeface="Cambria" panose="02040503050406030204" pitchFamily="18" charset="0"/>
                <a:cs typeface="Calibri" panose="020F0502020204030204" pitchFamily="34" charset="0"/>
              </a:rPr>
              <a:t>Dresher, B. Elan &amp; Xi Zhang. 2005. Contrast and phonological activity in Manchu vowel systems. </a:t>
            </a:r>
            <a:r>
              <a:rPr lang="en-US" sz="2400" i="1" dirty="0">
                <a:latin typeface="Cambria" panose="02040503050406030204" pitchFamily="18" charset="0"/>
                <a:cs typeface="Calibri" panose="020F0502020204030204" pitchFamily="34" charset="0"/>
              </a:rPr>
              <a:t>Canadian Journal of Linguistics/Revue </a:t>
            </a:r>
            <a:r>
              <a:rPr lang="en-US" sz="2400" i="1" dirty="0" err="1">
                <a:latin typeface="Cambria" panose="02040503050406030204" pitchFamily="18" charset="0"/>
                <a:cs typeface="Calibri" panose="020F0502020204030204" pitchFamily="34" charset="0"/>
              </a:rPr>
              <a:t>canadienne</a:t>
            </a:r>
            <a:r>
              <a:rPr lang="en-US" sz="2400" i="1" dirty="0">
                <a:latin typeface="Cambria" panose="02040503050406030204" pitchFamily="18" charset="0"/>
                <a:cs typeface="Calibri" panose="020F0502020204030204" pitchFamily="34" charset="0"/>
              </a:rPr>
              <a:t> de </a:t>
            </a:r>
            <a:r>
              <a:rPr lang="en-US" sz="2400" i="1" dirty="0" err="1">
                <a:latin typeface="Cambria" panose="02040503050406030204" pitchFamily="18" charset="0"/>
                <a:cs typeface="Calibri" panose="020F0502020204030204" pitchFamily="34" charset="0"/>
              </a:rPr>
              <a:t>linguistique</a:t>
            </a:r>
            <a:r>
              <a:rPr lang="en-US" sz="2400" dirty="0">
                <a:latin typeface="Cambria" panose="02040503050406030204" pitchFamily="18" charset="0"/>
                <a:cs typeface="Calibri" panose="020F0502020204030204" pitchFamily="34" charset="0"/>
              </a:rPr>
              <a:t> 50: 45–82.</a:t>
            </a:r>
          </a:p>
          <a:p>
            <a:pPr marL="347654" indent="-347654" algn="l"/>
            <a:r>
              <a:rPr lang="en-US" sz="2400" dirty="0">
                <a:latin typeface="Cambria" panose="02040503050406030204" pitchFamily="18" charset="0"/>
                <a:cs typeface="Calibri" panose="020F0502020204030204" pitchFamily="34" charset="0"/>
              </a:rPr>
              <a:t>Dyck, Carrie. 1995. Constraining the phonology–phonetics interface, with exemplification from Spanish and Italian dialects. Doctoral dissertation, University of Toronto.</a:t>
            </a:r>
          </a:p>
          <a:p>
            <a:pPr marL="347654" indent="-347654" algn="l"/>
            <a:r>
              <a:rPr lang="en-US" sz="2400" dirty="0" err="1">
                <a:latin typeface="Cambria" panose="02040503050406030204" pitchFamily="18" charset="0"/>
                <a:cs typeface="Calibri" panose="020F0502020204030204" pitchFamily="34" charset="0"/>
              </a:rPr>
              <a:t>Fertig</a:t>
            </a:r>
            <a:r>
              <a:rPr lang="en-US" sz="2400" dirty="0">
                <a:latin typeface="Cambria" panose="02040503050406030204" pitchFamily="18" charset="0"/>
                <a:cs typeface="Calibri" panose="020F0502020204030204" pitchFamily="34" charset="0"/>
              </a:rPr>
              <a:t>, David. 1996. Phonology, orthography, and the umlaut puzzle. In Rosina L. Lippi-Green &amp; Joseph C. Salmons (eds.), </a:t>
            </a:r>
            <a:r>
              <a:rPr lang="en-US" sz="2400" i="1" dirty="0">
                <a:latin typeface="Cambria" panose="02040503050406030204" pitchFamily="18" charset="0"/>
                <a:cs typeface="Calibri" panose="020F0502020204030204" pitchFamily="34" charset="0"/>
              </a:rPr>
              <a:t>Germanic linguistics: Syntactic and diachronic</a:t>
            </a:r>
            <a:r>
              <a:rPr lang="en-US" sz="2400" dirty="0">
                <a:latin typeface="Cambria" panose="02040503050406030204" pitchFamily="18" charset="0"/>
                <a:cs typeface="Calibri" panose="020F0502020204030204" pitchFamily="34" charset="0"/>
              </a:rPr>
              <a:t>, 169–184. Amsterdam/Philadelphia: John Benjamins.</a:t>
            </a:r>
          </a:p>
          <a:p>
            <a:pPr marL="347654" indent="-347654" algn="l"/>
            <a:r>
              <a:rPr lang="en-US" sz="2400" dirty="0" err="1">
                <a:latin typeface="Cambria" panose="02040503050406030204" pitchFamily="18" charset="0"/>
                <a:cs typeface="Calibri" panose="020F0502020204030204" pitchFamily="34" charset="0"/>
              </a:rPr>
              <a:t>Fikkert</a:t>
            </a:r>
            <a:r>
              <a:rPr lang="en-US" sz="2400" dirty="0">
                <a:latin typeface="Cambria" panose="02040503050406030204" pitchFamily="18" charset="0"/>
                <a:cs typeface="Calibri" panose="020F0502020204030204" pitchFamily="34" charset="0"/>
              </a:rPr>
              <a:t>, Paula. 1994. </a:t>
            </a:r>
            <a:r>
              <a:rPr lang="en-US" sz="2400" i="1" dirty="0">
                <a:latin typeface="Cambria" panose="02040503050406030204" pitchFamily="18" charset="0"/>
                <a:cs typeface="Calibri" panose="020F0502020204030204" pitchFamily="34" charset="0"/>
              </a:rPr>
              <a:t>On the acquisition of prosodic structure (HIL Dissertations 6).</a:t>
            </a:r>
            <a:r>
              <a:rPr lang="en-US" sz="2400" dirty="0">
                <a:latin typeface="Cambria" panose="02040503050406030204" pitchFamily="18" charset="0"/>
                <a:cs typeface="Calibri" panose="020F0502020204030204" pitchFamily="34" charset="0"/>
              </a:rPr>
              <a:t> Dordrecht: ICG Printing.</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Gardner, Matt Hunt. 2012. Beyond the phonological void: Contrast and the Canadian Shift. Ms., Department of Linguistics, University of Toronto.</a:t>
            </a:r>
          </a:p>
          <a:p>
            <a:pPr marL="347654" indent="-347654" algn="l"/>
            <a:r>
              <a:rPr lang="en-US" sz="2400" dirty="0">
                <a:latin typeface="Cambria" panose="02040503050406030204" pitchFamily="18" charset="0"/>
                <a:cs typeface="Calibri" panose="020F0502020204030204" pitchFamily="34" charset="0"/>
              </a:rPr>
              <a:t>Hall, Daniel Currie. 2007. The role and representation of contrast in phonological theory. Doctoral dissertation, University of Toronto. </a:t>
            </a:r>
          </a:p>
          <a:p>
            <a:pPr marL="347654" indent="-347654" algn="l"/>
            <a:r>
              <a:rPr lang="en-US" sz="2400" dirty="0">
                <a:latin typeface="Cambria" panose="02040503050406030204" pitchFamily="18" charset="0"/>
                <a:cs typeface="Calibri" panose="020F0502020204030204" pitchFamily="34" charset="0"/>
              </a:rPr>
              <a:t>Hall, Daniel Currie. 2011. Phonological contrast and its phonetic enhancement: </a:t>
            </a:r>
            <a:r>
              <a:rPr lang="en-US" sz="2400" dirty="0" err="1">
                <a:latin typeface="Cambria" panose="02040503050406030204" pitchFamily="18" charset="0"/>
                <a:cs typeface="Calibri" panose="020F0502020204030204" pitchFamily="34" charset="0"/>
              </a:rPr>
              <a:t>Dispersedness</a:t>
            </a:r>
            <a:r>
              <a:rPr lang="en-US" sz="2400" dirty="0">
                <a:latin typeface="Cambria" panose="02040503050406030204" pitchFamily="18" charset="0"/>
                <a:cs typeface="Calibri" panose="020F0502020204030204" pitchFamily="34" charset="0"/>
              </a:rPr>
              <a:t> without dispersion. </a:t>
            </a:r>
            <a:r>
              <a:rPr lang="en-US" sz="2400" i="1" dirty="0">
                <a:latin typeface="Cambria" panose="02040503050406030204" pitchFamily="18" charset="0"/>
                <a:cs typeface="Calibri" panose="020F0502020204030204" pitchFamily="34" charset="0"/>
              </a:rPr>
              <a:t>Phonology </a:t>
            </a:r>
            <a:r>
              <a:rPr lang="en-US" sz="2400" dirty="0">
                <a:latin typeface="Cambria" panose="02040503050406030204" pitchFamily="18" charset="0"/>
                <a:cs typeface="Calibri" panose="020F0502020204030204" pitchFamily="34" charset="0"/>
              </a:rPr>
              <a:t>28: 1–54.</a:t>
            </a:r>
          </a:p>
        </p:txBody>
      </p:sp>
      <p:sp>
        <p:nvSpPr>
          <p:cNvPr id="3" name="Slide Number Placeholder 8">
            <a:extLst>
              <a:ext uri="{FF2B5EF4-FFF2-40B4-BE49-F238E27FC236}">
                <a16:creationId xmlns:a16="http://schemas.microsoft.com/office/drawing/2014/main" id="{527FE50E-E54E-A54B-B76A-EED2CEDF66E4}"/>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142</a:t>
            </a:fld>
            <a:endParaRPr lang="en-US" sz="1600" dirty="0"/>
          </a:p>
        </p:txBody>
      </p:sp>
    </p:spTree>
    <p:extLst>
      <p:ext uri="{BB962C8B-B14F-4D97-AF65-F5344CB8AC3E}">
        <p14:creationId xmlns:p14="http://schemas.microsoft.com/office/powerpoint/2010/main" val="3778549403"/>
      </p:ext>
    </p:extLst>
  </p:cSld>
  <p:clrMapOvr>
    <a:masterClrMapping/>
  </p:clrMapOvr>
  <p:transition spd="slow" advClick="0" advTm="250">
    <p:push/>
  </p:transition>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66400" y="1439999"/>
            <a:ext cx="14508000" cy="7109639"/>
          </a:xfrm>
          <a:prstGeom prst="rect">
            <a:avLst/>
          </a:prstGeom>
          <a:noFill/>
          <a:ln w="9525">
            <a:noFill/>
            <a:miter lim="800000"/>
            <a:headEnd/>
            <a:tailEnd/>
          </a:ln>
        </p:spPr>
        <p:txBody>
          <a:bodyPr>
            <a:prstTxWarp prst="textNoShape">
              <a:avLst/>
            </a:prstTxWarp>
            <a:spAutoFit/>
          </a:bodyPr>
          <a:lstStyle/>
          <a:p>
            <a:pPr marL="347654" indent="-347654" algn="l"/>
            <a:r>
              <a:rPr lang="en-US" sz="2400" dirty="0">
                <a:latin typeface="Cambria" panose="02040503050406030204" pitchFamily="18" charset="0"/>
                <a:cs typeface="Calibri" panose="020F0502020204030204" pitchFamily="34" charset="0"/>
              </a:rPr>
              <a:t>Halle, Morris. 1959. </a:t>
            </a:r>
            <a:r>
              <a:rPr lang="en-US" sz="2400" i="1" dirty="0">
                <a:latin typeface="Cambria" panose="02040503050406030204" pitchFamily="18" charset="0"/>
                <a:cs typeface="Calibri" panose="020F0502020204030204" pitchFamily="34" charset="0"/>
              </a:rPr>
              <a:t>The sound pattern of Russian: A linguistic and acoustical investigation</a:t>
            </a:r>
            <a:r>
              <a:rPr lang="en-US" sz="2400" dirty="0">
                <a:latin typeface="Cambria" panose="02040503050406030204" pitchFamily="18" charset="0"/>
                <a:cs typeface="Calibri" panose="020F0502020204030204" pitchFamily="34" charset="0"/>
              </a:rPr>
              <a:t>. The Hague: Mouton. Second printing, 1971.</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Harvey, Christopher. 2012. Contrastive shift in Ob-Ugric Vowel systems. Ms., Department of Linguistics, University of Toronto.</a:t>
            </a:r>
          </a:p>
          <a:p>
            <a:pPr marL="347654" indent="-347654" algn="l"/>
            <a:r>
              <a:rPr lang="en-US" sz="2400" dirty="0">
                <a:latin typeface="Cambria" panose="02040503050406030204" pitchFamily="18" charset="0"/>
                <a:cs typeface="Calibri" panose="020F0502020204030204" pitchFamily="34" charset="0"/>
              </a:rPr>
              <a:t>Hirayama, </a:t>
            </a:r>
            <a:r>
              <a:rPr lang="en-US" sz="2400" dirty="0" err="1">
                <a:latin typeface="Cambria" panose="02040503050406030204" pitchFamily="18" charset="0"/>
                <a:cs typeface="Calibri" panose="020F0502020204030204" pitchFamily="34" charset="0"/>
              </a:rPr>
              <a:t>Manami</a:t>
            </a:r>
            <a:r>
              <a:rPr lang="en-US" sz="2400" dirty="0">
                <a:latin typeface="Cambria" panose="02040503050406030204" pitchFamily="18" charset="0"/>
                <a:cs typeface="Calibri" panose="020F0502020204030204" pitchFamily="34" charset="0"/>
              </a:rPr>
              <a:t>. 2003. Contrast in Japanese vowels. </a:t>
            </a:r>
            <a:r>
              <a:rPr lang="en-US" sz="2400" i="1" dirty="0">
                <a:latin typeface="Cambria" panose="02040503050406030204" pitchFamily="18" charset="0"/>
                <a:cs typeface="Calibri" panose="020F0502020204030204" pitchFamily="34" charset="0"/>
              </a:rPr>
              <a:t>Toronto Working Papers in Linguistics</a:t>
            </a:r>
            <a:r>
              <a:rPr lang="en-US" sz="2400" dirty="0">
                <a:latin typeface="Cambria" panose="02040503050406030204" pitchFamily="18" charset="0"/>
                <a:cs typeface="Calibri" panose="020F0502020204030204" pitchFamily="34" charset="0"/>
              </a:rPr>
              <a:t> 20: 115–32. </a:t>
            </a:r>
            <a:r>
              <a:rPr lang="en-US" sz="2400" dirty="0">
                <a:latin typeface="Cambria" panose="02040503050406030204" pitchFamily="18" charset="0"/>
              </a:rPr>
              <a:t>Ingram, David. 1988. Jakobson revisited: Some evidence from the acquisition of Polish phonology. </a:t>
            </a:r>
            <a:r>
              <a:rPr lang="en-US" sz="2400" i="1" dirty="0">
                <a:latin typeface="Cambria" panose="02040503050406030204" pitchFamily="18" charset="0"/>
              </a:rPr>
              <a:t>Lingua</a:t>
            </a:r>
            <a:r>
              <a:rPr lang="en-US" sz="2400" dirty="0">
                <a:latin typeface="Cambria" panose="02040503050406030204" pitchFamily="18" charset="0"/>
              </a:rPr>
              <a:t> 75: 55–82.</a:t>
            </a:r>
            <a:endParaRPr lang="en-US" sz="2400" dirty="0">
              <a:latin typeface="Cambria" panose="02040503050406030204" pitchFamily="18" charset="0"/>
              <a:cs typeface="Calibri" panose="020F0502020204030204" pitchFamily="34" charset="0"/>
            </a:endParaRPr>
          </a:p>
          <a:p>
            <a:pPr marL="347654" indent="-347654" algn="l"/>
            <a:r>
              <a:rPr lang="en-US" sz="2400" dirty="0">
                <a:latin typeface="Cambria" panose="02040503050406030204" pitchFamily="18" charset="0"/>
              </a:rPr>
              <a:t>Ingram, David. 1989. First language acquisition: Method, description and explanation. Cambridge: CUP. </a:t>
            </a:r>
          </a:p>
          <a:p>
            <a:pPr marL="347654" indent="-347654" algn="l"/>
            <a:r>
              <a:rPr lang="en-US" sz="2400" dirty="0">
                <a:latin typeface="Cambria" panose="02040503050406030204" pitchFamily="18" charset="0"/>
              </a:rPr>
              <a:t>Jakobson, Roman. 1941. </a:t>
            </a:r>
            <a:r>
              <a:rPr lang="en-US" sz="2400" i="1" dirty="0" err="1">
                <a:latin typeface="Cambria" panose="02040503050406030204" pitchFamily="18" charset="0"/>
              </a:rPr>
              <a:t>Kindersprache</a:t>
            </a:r>
            <a:r>
              <a:rPr lang="en-US" sz="2400" i="1" dirty="0">
                <a:latin typeface="Cambria" panose="02040503050406030204" pitchFamily="18" charset="0"/>
              </a:rPr>
              <a:t>, </a:t>
            </a:r>
            <a:r>
              <a:rPr lang="en-US" sz="2400" i="1" dirty="0" err="1">
                <a:latin typeface="Cambria" panose="02040503050406030204" pitchFamily="18" charset="0"/>
              </a:rPr>
              <a:t>Aphasie</a:t>
            </a:r>
            <a:r>
              <a:rPr lang="en-US" sz="2400" i="1" dirty="0">
                <a:latin typeface="Cambria" panose="02040503050406030204" pitchFamily="18" charset="0"/>
              </a:rPr>
              <a:t>, und </a:t>
            </a:r>
            <a:r>
              <a:rPr lang="en-US" sz="2400" i="1" dirty="0" err="1">
                <a:latin typeface="Cambria" panose="02040503050406030204" pitchFamily="18" charset="0"/>
              </a:rPr>
              <a:t>allgemeine</a:t>
            </a:r>
            <a:r>
              <a:rPr lang="en-US" sz="2400" i="1" dirty="0">
                <a:latin typeface="Cambria" panose="02040503050406030204" pitchFamily="18" charset="0"/>
              </a:rPr>
              <a:t> </a:t>
            </a:r>
            <a:r>
              <a:rPr lang="en-US" sz="2400" i="1" dirty="0" err="1">
                <a:latin typeface="Cambria" panose="02040503050406030204" pitchFamily="18" charset="0"/>
              </a:rPr>
              <a:t>Lautgesetze</a:t>
            </a:r>
            <a:r>
              <a:rPr lang="en-US" sz="2400" dirty="0">
                <a:latin typeface="Cambria" panose="02040503050406030204" pitchFamily="18" charset="0"/>
              </a:rPr>
              <a:t>. Uppsala: Uppsala </a:t>
            </a:r>
            <a:r>
              <a:rPr lang="en-US" sz="2400" dirty="0" err="1">
                <a:latin typeface="Cambria" panose="02040503050406030204" pitchFamily="18" charset="0"/>
              </a:rPr>
              <a:t>Universitets</a:t>
            </a:r>
            <a:r>
              <a:rPr lang="en-US" sz="2400" dirty="0">
                <a:latin typeface="Cambria" panose="02040503050406030204" pitchFamily="18" charset="0"/>
              </a:rPr>
              <a:t> </a:t>
            </a:r>
            <a:r>
              <a:rPr lang="en-US" sz="2400" dirty="0" err="1">
                <a:latin typeface="Cambria" panose="02040503050406030204" pitchFamily="18" charset="0"/>
              </a:rPr>
              <a:t>Arsskrift</a:t>
            </a:r>
            <a:r>
              <a:rPr lang="en-US" sz="2400" dirty="0">
                <a:latin typeface="Cambria" panose="02040503050406030204" pitchFamily="18" charset="0"/>
              </a:rPr>
              <a:t>. </a:t>
            </a:r>
          </a:p>
          <a:p>
            <a:pPr marL="347654" indent="-347654" algn="l"/>
            <a:r>
              <a:rPr lang="en-US" sz="2400" dirty="0">
                <a:latin typeface="Cambria" panose="02040503050406030204" pitchFamily="18" charset="0"/>
              </a:rPr>
              <a:t>Jakobson, Roman. 1962 [1931]. Phonemic notes on Standard Slovak. In </a:t>
            </a:r>
            <a:r>
              <a:rPr lang="en-US" sz="2400" i="1" dirty="0">
                <a:latin typeface="Cambria" panose="02040503050406030204" pitchFamily="18" charset="0"/>
              </a:rPr>
              <a:t>Selected writings I. Phonological studies</a:t>
            </a:r>
            <a:r>
              <a:rPr lang="en-US" sz="2400" dirty="0">
                <a:latin typeface="Cambria" panose="02040503050406030204" pitchFamily="18" charset="0"/>
              </a:rPr>
              <a:t>, 221–30. The Hague: Mouton. [In Czech in </a:t>
            </a:r>
            <a:r>
              <a:rPr lang="en-US" sz="2400" i="1" dirty="0" err="1">
                <a:latin typeface="Cambria" panose="02040503050406030204" pitchFamily="18" charset="0"/>
              </a:rPr>
              <a:t>Slovenská</a:t>
            </a:r>
            <a:r>
              <a:rPr lang="en-US" sz="2400" i="1" dirty="0">
                <a:latin typeface="Cambria" panose="02040503050406030204" pitchFamily="18" charset="0"/>
              </a:rPr>
              <a:t> miscellanea (Studies presented to Albert </a:t>
            </a:r>
            <a:r>
              <a:rPr lang="en-US" sz="2400" i="1" dirty="0" err="1">
                <a:latin typeface="Cambria" panose="02040503050406030204" pitchFamily="18" charset="0"/>
              </a:rPr>
              <a:t>Pražak</a:t>
            </a:r>
            <a:r>
              <a:rPr lang="en-US" sz="2400" dirty="0">
                <a:latin typeface="Cambria" panose="02040503050406030204" pitchFamily="18" charset="0"/>
              </a:rPr>
              <a:t>). Bratislava, 1931.]</a:t>
            </a:r>
          </a:p>
          <a:p>
            <a:pPr marL="347654" indent="-347654" algn="l"/>
            <a:r>
              <a:rPr lang="en-US" sz="2400" dirty="0">
                <a:latin typeface="Cambria" panose="02040503050406030204" pitchFamily="18" charset="0"/>
              </a:rPr>
              <a:t>Jakobson, Roman. 1968. </a:t>
            </a:r>
            <a:r>
              <a:rPr lang="en-US" sz="2400" i="1" dirty="0">
                <a:latin typeface="Cambria" panose="02040503050406030204" pitchFamily="18" charset="0"/>
              </a:rPr>
              <a:t>Child language, aphasia, and phonological  universals</a:t>
            </a:r>
            <a:r>
              <a:rPr lang="en-US" sz="2400" dirty="0">
                <a:latin typeface="Cambria" panose="02040503050406030204" pitchFamily="18" charset="0"/>
              </a:rPr>
              <a:t>. Translation by A. R. </a:t>
            </a:r>
            <a:r>
              <a:rPr lang="en-US" sz="2400" dirty="0" err="1">
                <a:latin typeface="Cambria" panose="02040503050406030204" pitchFamily="18" charset="0"/>
              </a:rPr>
              <a:t>Keiler</a:t>
            </a:r>
            <a:r>
              <a:rPr lang="en-US" sz="2400" dirty="0">
                <a:latin typeface="Cambria" panose="02040503050406030204" pitchFamily="18" charset="0"/>
              </a:rPr>
              <a:t> of Jakobson 1941. The Hague: Mouton. </a:t>
            </a:r>
          </a:p>
          <a:p>
            <a:pPr marL="347654" indent="-347654" algn="l"/>
            <a:r>
              <a:rPr lang="en-US" sz="2400" dirty="0">
                <a:latin typeface="Cambria" panose="02040503050406030204" pitchFamily="18" charset="0"/>
              </a:rPr>
              <a:t>Jakobson, Roman. 1974. </a:t>
            </a:r>
            <a:r>
              <a:rPr lang="en-US" sz="2400" i="1" dirty="0" err="1">
                <a:latin typeface="Cambria" panose="02040503050406030204" pitchFamily="18" charset="0"/>
              </a:rPr>
              <a:t>Lenguaje</a:t>
            </a:r>
            <a:r>
              <a:rPr lang="en-US" sz="2400" i="1" dirty="0">
                <a:latin typeface="Cambria" panose="02040503050406030204" pitchFamily="18" charset="0"/>
              </a:rPr>
              <a:t> </a:t>
            </a:r>
            <a:r>
              <a:rPr lang="en-US" sz="2400" i="1" dirty="0" err="1">
                <a:latin typeface="Cambria" panose="02040503050406030204" pitchFamily="18" charset="0"/>
              </a:rPr>
              <a:t>infantil</a:t>
            </a:r>
            <a:r>
              <a:rPr lang="en-US" sz="2400" i="1" dirty="0">
                <a:latin typeface="Cambria" panose="02040503050406030204" pitchFamily="18" charset="0"/>
              </a:rPr>
              <a:t> y </a:t>
            </a:r>
            <a:r>
              <a:rPr lang="en-US" sz="2400" i="1" dirty="0" err="1">
                <a:latin typeface="Cambria" panose="02040503050406030204" pitchFamily="18" charset="0"/>
              </a:rPr>
              <a:t>afasia</a:t>
            </a:r>
            <a:r>
              <a:rPr lang="en-US" sz="2400" dirty="0">
                <a:latin typeface="Cambria" panose="02040503050406030204" pitchFamily="18" charset="0"/>
              </a:rPr>
              <a:t>. Translation by Esther Benítez of Jakobson 1941. Madrid: </a:t>
            </a:r>
            <a:r>
              <a:rPr lang="en-US" sz="2400" dirty="0" err="1">
                <a:latin typeface="Cambria" panose="02040503050406030204" pitchFamily="18" charset="0"/>
              </a:rPr>
              <a:t>Ayuso</a:t>
            </a:r>
            <a:r>
              <a:rPr lang="en-US" sz="2400" dirty="0">
                <a:latin typeface="Cambria" panose="02040503050406030204" pitchFamily="18" charset="0"/>
              </a:rPr>
              <a:t>. </a:t>
            </a:r>
            <a:endParaRPr lang="en-US" sz="2400" dirty="0">
              <a:latin typeface="Cambria" panose="02040503050406030204" pitchFamily="18" charset="0"/>
              <a:cs typeface="Calibri" panose="020F0502020204030204" pitchFamily="34" charset="0"/>
            </a:endParaRPr>
          </a:p>
          <a:p>
            <a:pPr marL="347654" indent="-347654" algn="l"/>
            <a:r>
              <a:rPr lang="en-US" sz="2400" dirty="0">
                <a:latin typeface="Cambria" panose="02040503050406030204" pitchFamily="18" charset="0"/>
                <a:cs typeface="Calibri" panose="020F0502020204030204" pitchFamily="34" charset="0"/>
              </a:rPr>
              <a:t>Jakobson, Roman, C. Gunnar M. </a:t>
            </a:r>
            <a:r>
              <a:rPr lang="en-US" sz="2400" dirty="0" err="1">
                <a:latin typeface="Cambria" panose="02040503050406030204" pitchFamily="18" charset="0"/>
                <a:cs typeface="Calibri" panose="020F0502020204030204" pitchFamily="34" charset="0"/>
              </a:rPr>
              <a:t>Fant</a:t>
            </a:r>
            <a:r>
              <a:rPr lang="en-US" sz="2400" dirty="0">
                <a:latin typeface="Cambria" panose="02040503050406030204" pitchFamily="18" charset="0"/>
                <a:cs typeface="Calibri" panose="020F0502020204030204" pitchFamily="34" charset="0"/>
              </a:rPr>
              <a:t>, &amp; Morris Halle. 1952. </a:t>
            </a:r>
            <a:r>
              <a:rPr lang="en-US" sz="2400" i="1" dirty="0">
                <a:latin typeface="Cambria" panose="02040503050406030204" pitchFamily="18" charset="0"/>
                <a:cs typeface="Calibri" panose="020F0502020204030204" pitchFamily="34" charset="0"/>
              </a:rPr>
              <a:t>Preliminaries to speech analysis</a:t>
            </a:r>
            <a:r>
              <a:rPr lang="en-US" sz="2400" dirty="0">
                <a:latin typeface="Cambria" panose="02040503050406030204" pitchFamily="18" charset="0"/>
                <a:cs typeface="Calibri" panose="020F0502020204030204" pitchFamily="34" charset="0"/>
              </a:rPr>
              <a:t>. MIT Acoustics Laboratory, Technical Report, No. 13. Reissued by MIT Press, Cambridge, Mass., Eleventh Printing, 1976.</a:t>
            </a:r>
          </a:p>
        </p:txBody>
      </p:sp>
      <p:sp>
        <p:nvSpPr>
          <p:cNvPr id="3" name="Slide Number Placeholder 8">
            <a:extLst>
              <a:ext uri="{FF2B5EF4-FFF2-40B4-BE49-F238E27FC236}">
                <a16:creationId xmlns:a16="http://schemas.microsoft.com/office/drawing/2014/main" id="{C380E247-26B2-7E4D-ACAD-BA081B6BA788}"/>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143</a:t>
            </a:fld>
            <a:endParaRPr lang="en-US" sz="1600" dirty="0"/>
          </a:p>
        </p:txBody>
      </p:sp>
    </p:spTree>
  </p:cSld>
  <p:clrMapOvr>
    <a:masterClrMapping/>
  </p:clrMapOvr>
  <p:transition spd="slow" advClick="0" advTm="250">
    <p:push/>
  </p:transition>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66400" y="1439998"/>
            <a:ext cx="14400000" cy="7109639"/>
          </a:xfrm>
          <a:prstGeom prst="rect">
            <a:avLst/>
          </a:prstGeom>
          <a:noFill/>
          <a:ln w="9525">
            <a:noFill/>
            <a:miter lim="800000"/>
            <a:headEnd/>
            <a:tailEnd/>
          </a:ln>
        </p:spPr>
        <p:txBody>
          <a:bodyPr>
            <a:prstTxWarp prst="textNoShape">
              <a:avLst/>
            </a:prstTxWarp>
            <a:spAutoFit/>
          </a:bodyPr>
          <a:lstStyle/>
          <a:p>
            <a:pPr marL="347654" indent="-347654" algn="l"/>
            <a:r>
              <a:rPr lang="en-US" sz="2400" dirty="0">
                <a:latin typeface="Cambria" panose="02040503050406030204" pitchFamily="18" charset="0"/>
                <a:cs typeface="Calibri" panose="020F0502020204030204" pitchFamily="34" charset="0"/>
              </a:rPr>
              <a:t>Jakobson, Roman &amp; Morris Halle. 1956. </a:t>
            </a:r>
            <a:r>
              <a:rPr lang="en-US" sz="2400" i="1" dirty="0">
                <a:latin typeface="Cambria" panose="02040503050406030204" pitchFamily="18" charset="0"/>
                <a:cs typeface="Calibri" panose="020F0502020204030204" pitchFamily="34" charset="0"/>
              </a:rPr>
              <a:t>Fundamentals of language</a:t>
            </a:r>
            <a:r>
              <a:rPr lang="en-US" sz="2400" dirty="0">
                <a:latin typeface="Cambria" panose="02040503050406030204" pitchFamily="18" charset="0"/>
                <a:cs typeface="Calibri" panose="020F0502020204030204" pitchFamily="34" charset="0"/>
              </a:rPr>
              <a:t>. The Hague: Mouton.</a:t>
            </a:r>
          </a:p>
          <a:p>
            <a:pPr marL="347654" indent="-347654" algn="l"/>
            <a:r>
              <a:rPr lang="en-US" sz="2400" dirty="0" err="1">
                <a:latin typeface="Cambria" panose="02040503050406030204" pitchFamily="18" charset="0"/>
                <a:cs typeface="Calibri" panose="020F0502020204030204" pitchFamily="34" charset="0"/>
              </a:rPr>
              <a:t>Janda</a:t>
            </a:r>
            <a:r>
              <a:rPr lang="en-US" sz="2400" dirty="0">
                <a:latin typeface="Cambria" panose="02040503050406030204" pitchFamily="18" charset="0"/>
                <a:cs typeface="Calibri" panose="020F0502020204030204" pitchFamily="34" charset="0"/>
              </a:rPr>
              <a:t>, Richard D. 2003. “Phonologization” as the start of </a:t>
            </a:r>
            <a:r>
              <a:rPr lang="en-US" sz="2400" dirty="0" err="1">
                <a:latin typeface="Cambria" panose="02040503050406030204" pitchFamily="18" charset="0"/>
                <a:cs typeface="Calibri" panose="020F0502020204030204" pitchFamily="34" charset="0"/>
              </a:rPr>
              <a:t>dephoneticization</a:t>
            </a:r>
            <a:r>
              <a:rPr lang="en-US" sz="2400" dirty="0">
                <a:latin typeface="Cambria" panose="02040503050406030204" pitchFamily="18" charset="0"/>
                <a:cs typeface="Calibri" panose="020F0502020204030204" pitchFamily="34" charset="0"/>
              </a:rPr>
              <a:t> – or, on sound change and its aftermath: Of extension, generalization, lexicalization, and </a:t>
            </a:r>
            <a:r>
              <a:rPr lang="en-US" sz="2400" dirty="0" err="1">
                <a:latin typeface="Cambria" panose="02040503050406030204" pitchFamily="18" charset="0"/>
                <a:cs typeface="Calibri" panose="020F0502020204030204" pitchFamily="34" charset="0"/>
              </a:rPr>
              <a:t>morphologization</a:t>
            </a:r>
            <a:r>
              <a:rPr lang="en-US" sz="2400" dirty="0">
                <a:latin typeface="Cambria" panose="02040503050406030204" pitchFamily="18" charset="0"/>
                <a:cs typeface="Calibri" panose="020F0502020204030204" pitchFamily="34" charset="0"/>
              </a:rPr>
              <a:t>. In Brian D. Joseph &amp; Richard D. </a:t>
            </a:r>
            <a:r>
              <a:rPr lang="en-US" sz="2400" dirty="0" err="1">
                <a:latin typeface="Cambria" panose="02040503050406030204" pitchFamily="18" charset="0"/>
                <a:cs typeface="Calibri" panose="020F0502020204030204" pitchFamily="34" charset="0"/>
              </a:rPr>
              <a:t>Janda</a:t>
            </a:r>
            <a:r>
              <a:rPr lang="en-US" sz="2400" dirty="0">
                <a:latin typeface="Cambria" panose="02040503050406030204" pitchFamily="18" charset="0"/>
                <a:cs typeface="Calibri" panose="020F0502020204030204" pitchFamily="34" charset="0"/>
              </a:rPr>
              <a:t>, (eds.), </a:t>
            </a:r>
            <a:r>
              <a:rPr lang="en-US" sz="2400" i="1" dirty="0">
                <a:latin typeface="Cambria" panose="02040503050406030204" pitchFamily="18" charset="0"/>
                <a:cs typeface="Calibri" panose="020F0502020204030204" pitchFamily="34" charset="0"/>
              </a:rPr>
              <a:t>The handbook of historical linguistics</a:t>
            </a:r>
            <a:r>
              <a:rPr lang="en-US" sz="2400" dirty="0">
                <a:latin typeface="Cambria" panose="02040503050406030204" pitchFamily="18" charset="0"/>
                <a:cs typeface="Calibri" panose="020F0502020204030204" pitchFamily="34" charset="0"/>
              </a:rPr>
              <a:t>, 401–422. Oxford: Blackwell.</a:t>
            </a:r>
          </a:p>
          <a:p>
            <a:pPr marL="347654" indent="-347654" algn="l"/>
            <a:r>
              <a:rPr lang="en-US" sz="2400" dirty="0">
                <a:latin typeface="Cambria" panose="02040503050406030204" pitchFamily="18" charset="0"/>
                <a:cs typeface="Calibri" panose="020F0502020204030204" pitchFamily="34" charset="0"/>
              </a:rPr>
              <a:t>Jones, Daniel. 1967. </a:t>
            </a:r>
            <a:r>
              <a:rPr lang="en-US" sz="2400" i="1" dirty="0">
                <a:latin typeface="Cambria" panose="02040503050406030204" pitchFamily="18" charset="0"/>
                <a:cs typeface="Calibri" panose="020F0502020204030204" pitchFamily="34" charset="0"/>
              </a:rPr>
              <a:t>The phoneme: Its nature and use</a:t>
            </a:r>
            <a:r>
              <a:rPr lang="en-US" sz="2400" dirty="0">
                <a:latin typeface="Cambria" panose="02040503050406030204" pitchFamily="18" charset="0"/>
                <a:cs typeface="Calibri" panose="020F0502020204030204" pitchFamily="34" charset="0"/>
              </a:rPr>
              <a:t>, 3rd edition (with an </a:t>
            </a:r>
            <a:r>
              <a:rPr lang="en-US" sz="2400" dirty="0" err="1">
                <a:latin typeface="Cambria" panose="02040503050406030204" pitchFamily="18" charset="0"/>
                <a:cs typeface="Calibri" panose="020F0502020204030204" pitchFamily="34" charset="0"/>
              </a:rPr>
              <a:t>Appendion</a:t>
            </a:r>
            <a:r>
              <a:rPr lang="en-US" sz="2400" dirty="0">
                <a:latin typeface="Cambria" panose="02040503050406030204" pitchFamily="18" charset="0"/>
                <a:cs typeface="Calibri" panose="020F0502020204030204" pitchFamily="34" charset="0"/>
              </a:rPr>
              <a:t> the history and meaning of the term “phoneme”). Cambridge: Cambridge University Press.</a:t>
            </a:r>
          </a:p>
          <a:p>
            <a:pPr marL="347654" indent="-347654" algn="l"/>
            <a:r>
              <a:rPr lang="en-US" sz="2400" dirty="0">
                <a:latin typeface="Cambria" panose="02040503050406030204" pitchFamily="18" charset="0"/>
                <a:cs typeface="Calibri" panose="020F0502020204030204" pitchFamily="34" charset="0"/>
              </a:rPr>
              <a:t>Keyser, Samuel Jay &amp; Kenneth N. Stevens. 2001. Enhancement revisited. In Michael J. </a:t>
            </a:r>
            <a:r>
              <a:rPr lang="en-US" sz="2400" dirty="0" err="1">
                <a:latin typeface="Cambria" panose="02040503050406030204" pitchFamily="18" charset="0"/>
                <a:cs typeface="Calibri" panose="020F0502020204030204" pitchFamily="34" charset="0"/>
              </a:rPr>
              <a:t>Kenstowicz</a:t>
            </a:r>
            <a:r>
              <a:rPr lang="en-US" sz="2400" dirty="0">
                <a:latin typeface="Cambria" panose="02040503050406030204" pitchFamily="18" charset="0"/>
                <a:cs typeface="Calibri" panose="020F0502020204030204" pitchFamily="34" charset="0"/>
              </a:rPr>
              <a:t> (ed.), </a:t>
            </a:r>
            <a:r>
              <a:rPr lang="en-US" sz="2400" i="1" dirty="0">
                <a:latin typeface="Cambria" panose="02040503050406030204" pitchFamily="18" charset="0"/>
                <a:cs typeface="Calibri" panose="020F0502020204030204" pitchFamily="34" charset="0"/>
              </a:rPr>
              <a:t>Ken Hale: A life in language</a:t>
            </a:r>
            <a:r>
              <a:rPr lang="en-US" sz="2400" dirty="0">
                <a:latin typeface="Cambria" panose="02040503050406030204" pitchFamily="18" charset="0"/>
                <a:cs typeface="Calibri" panose="020F0502020204030204" pitchFamily="34" charset="0"/>
              </a:rPr>
              <a:t>, 271–91. Cambridge, Mass.: MIT Press.</a:t>
            </a:r>
          </a:p>
          <a:p>
            <a:pPr marL="347654" indent="-347654" algn="l"/>
            <a:r>
              <a:rPr lang="en-US" sz="2400" dirty="0">
                <a:latin typeface="Cambria" panose="02040503050406030204" pitchFamily="18" charset="0"/>
                <a:cs typeface="Calibri" panose="020F0502020204030204" pitchFamily="34" charset="0"/>
              </a:rPr>
              <a:t>Keyser, Samuel Jay &amp; Kenneth N. Stevens. 2006. Enhancement and overlap in the speech chain. </a:t>
            </a:r>
            <a:r>
              <a:rPr lang="en-US" sz="2400" i="1" dirty="0">
                <a:latin typeface="Cambria" panose="02040503050406030204" pitchFamily="18" charset="0"/>
                <a:cs typeface="Calibri" panose="020F0502020204030204" pitchFamily="34" charset="0"/>
              </a:rPr>
              <a:t>Language</a:t>
            </a:r>
            <a:r>
              <a:rPr lang="en-US" sz="2400" dirty="0">
                <a:latin typeface="Cambria" panose="02040503050406030204" pitchFamily="18" charset="0"/>
                <a:cs typeface="Calibri" panose="020F0502020204030204" pitchFamily="34" charset="0"/>
              </a:rPr>
              <a:t> 82: 33–63.</a:t>
            </a:r>
          </a:p>
          <a:p>
            <a:pPr marL="347654" indent="-347654" algn="l">
              <a:defRPr sz="1800"/>
            </a:pPr>
            <a:r>
              <a:rPr lang="en-CA" sz="2400" dirty="0" err="1">
                <a:latin typeface="Cambria" panose="02040503050406030204" pitchFamily="18" charset="0"/>
                <a:ea typeface="Times New Roman"/>
                <a:cs typeface="Calibri" panose="020F0502020204030204" pitchFamily="34" charset="0"/>
                <a:sym typeface="Times New Roman"/>
              </a:rPr>
              <a:t>Kiparsky</a:t>
            </a:r>
            <a:r>
              <a:rPr lang="en-CA" sz="2400" dirty="0">
                <a:latin typeface="Cambria" panose="02040503050406030204" pitchFamily="18" charset="0"/>
                <a:ea typeface="Times New Roman"/>
                <a:cs typeface="Calibri" panose="020F0502020204030204" pitchFamily="34" charset="0"/>
                <a:sym typeface="Times New Roman"/>
              </a:rPr>
              <a:t>, Paul. 2015. Phonologization. In Patrick </a:t>
            </a:r>
            <a:r>
              <a:rPr lang="en-CA" sz="2400" dirty="0" err="1">
                <a:latin typeface="Cambria" panose="02040503050406030204" pitchFamily="18" charset="0"/>
                <a:ea typeface="Times New Roman"/>
                <a:cs typeface="Calibri" panose="020F0502020204030204" pitchFamily="34" charset="0"/>
                <a:sym typeface="Times New Roman"/>
              </a:rPr>
              <a:t>Honeybone</a:t>
            </a:r>
            <a:r>
              <a:rPr lang="en-CA" sz="2400" dirty="0">
                <a:latin typeface="Cambria" panose="02040503050406030204" pitchFamily="18" charset="0"/>
                <a:ea typeface="Times New Roman"/>
                <a:cs typeface="Calibri" panose="020F0502020204030204" pitchFamily="34" charset="0"/>
                <a:sym typeface="Times New Roman"/>
              </a:rPr>
              <a:t> &amp; Joseph Salmons (eds.), </a:t>
            </a:r>
            <a:r>
              <a:rPr lang="en-CA" sz="2400" i="1" dirty="0">
                <a:latin typeface="Cambria" panose="02040503050406030204" pitchFamily="18" charset="0"/>
                <a:ea typeface="Times New Roman"/>
                <a:cs typeface="Calibri" panose="020F0502020204030204" pitchFamily="34" charset="0"/>
                <a:sym typeface="Times New Roman"/>
              </a:rPr>
              <a:t>The handbook of historical phonology</a:t>
            </a:r>
            <a:r>
              <a:rPr lang="en-CA" sz="2400" dirty="0">
                <a:latin typeface="Cambria" panose="02040503050406030204" pitchFamily="18" charset="0"/>
                <a:ea typeface="Times New Roman"/>
                <a:cs typeface="Calibri" panose="020F0502020204030204" pitchFamily="34" charset="0"/>
                <a:sym typeface="Times New Roman"/>
              </a:rPr>
              <a:t>, 563–79. Oxford: Oxford University Press.</a:t>
            </a:r>
          </a:p>
          <a:p>
            <a:pPr marL="347654" indent="-347654" algn="l">
              <a:defRPr sz="1800"/>
            </a:pPr>
            <a:r>
              <a:rPr lang="en-CA" sz="2400" dirty="0" err="1">
                <a:latin typeface="Cambria" panose="02040503050406030204" pitchFamily="18" charset="0"/>
                <a:ea typeface="Times New Roman"/>
                <a:cs typeface="Calibri" panose="020F0502020204030204" pitchFamily="34" charset="0"/>
                <a:sym typeface="Times New Roman"/>
              </a:rPr>
              <a:t>Kiparsky</a:t>
            </a:r>
            <a:r>
              <a:rPr lang="en-CA" sz="2400" dirty="0">
                <a:latin typeface="Cambria" panose="02040503050406030204" pitchFamily="18" charset="0"/>
                <a:ea typeface="Times New Roman"/>
                <a:cs typeface="Calibri" panose="020F0502020204030204" pitchFamily="34" charset="0"/>
                <a:sym typeface="Times New Roman"/>
              </a:rPr>
              <a:t>, Valentin. 1932. </a:t>
            </a:r>
            <a:r>
              <a:rPr lang="en-CA" sz="2400" dirty="0" err="1">
                <a:latin typeface="Cambria" panose="02040503050406030204" pitchFamily="18" charset="0"/>
                <a:ea typeface="Times New Roman"/>
                <a:cs typeface="Calibri" panose="020F0502020204030204" pitchFamily="34" charset="0"/>
                <a:sym typeface="Times New Roman"/>
              </a:rPr>
              <a:t>Johdatusta</a:t>
            </a:r>
            <a:r>
              <a:rPr lang="en-CA" sz="2400" dirty="0">
                <a:latin typeface="Cambria" panose="02040503050406030204" pitchFamily="18" charset="0"/>
                <a:ea typeface="Times New Roman"/>
                <a:cs typeface="Calibri" panose="020F0502020204030204" pitchFamily="34" charset="0"/>
                <a:sym typeface="Times New Roman"/>
              </a:rPr>
              <a:t> </a:t>
            </a:r>
            <a:r>
              <a:rPr lang="en-CA" sz="2400" dirty="0" err="1">
                <a:latin typeface="Cambria" panose="02040503050406030204" pitchFamily="18" charset="0"/>
                <a:ea typeface="Times New Roman"/>
                <a:cs typeface="Calibri" panose="020F0502020204030204" pitchFamily="34" charset="0"/>
                <a:sym typeface="Times New Roman"/>
              </a:rPr>
              <a:t>fonologiaan</a:t>
            </a:r>
            <a:r>
              <a:rPr lang="en-CA" sz="2400" dirty="0">
                <a:latin typeface="Cambria" panose="02040503050406030204" pitchFamily="18" charset="0"/>
                <a:ea typeface="Times New Roman"/>
                <a:cs typeface="Calibri" panose="020F0502020204030204" pitchFamily="34" charset="0"/>
                <a:sym typeface="Times New Roman"/>
              </a:rPr>
              <a:t>. </a:t>
            </a:r>
            <a:r>
              <a:rPr lang="en-CA" sz="2400" i="1" dirty="0" err="1">
                <a:latin typeface="Cambria" panose="02040503050406030204" pitchFamily="18" charset="0"/>
                <a:ea typeface="Times New Roman"/>
                <a:cs typeface="Calibri" panose="020F0502020204030204" pitchFamily="34" charset="0"/>
                <a:sym typeface="Times New Roman"/>
              </a:rPr>
              <a:t>Virittäjä</a:t>
            </a:r>
            <a:r>
              <a:rPr lang="en-CA" sz="2400" i="1" dirty="0">
                <a:latin typeface="Cambria" panose="02040503050406030204" pitchFamily="18" charset="0"/>
                <a:ea typeface="Times New Roman"/>
                <a:cs typeface="Calibri" panose="020F0502020204030204" pitchFamily="34" charset="0"/>
                <a:sym typeface="Times New Roman"/>
              </a:rPr>
              <a:t> </a:t>
            </a:r>
            <a:r>
              <a:rPr lang="en-CA" sz="2400" dirty="0">
                <a:latin typeface="Cambria" panose="02040503050406030204" pitchFamily="18" charset="0"/>
                <a:ea typeface="Times New Roman"/>
                <a:cs typeface="Calibri" panose="020F0502020204030204" pitchFamily="34" charset="0"/>
                <a:sym typeface="Times New Roman"/>
              </a:rPr>
              <a:t>36: 230–50.</a:t>
            </a:r>
          </a:p>
          <a:p>
            <a:pPr marL="347654" indent="-347654" algn="l">
              <a:defRPr sz="1800"/>
            </a:pPr>
            <a:r>
              <a:rPr lang="en-CA" sz="2400" dirty="0">
                <a:latin typeface="Cambria" panose="02040503050406030204" pitchFamily="18" charset="0"/>
                <a:ea typeface="Times New Roman"/>
                <a:cs typeface="Calibri" panose="020F0502020204030204" pitchFamily="34" charset="0"/>
                <a:sym typeface="Times New Roman"/>
              </a:rPr>
              <a:t>Ko, </a:t>
            </a:r>
            <a:r>
              <a:rPr lang="en-CA" sz="2400" dirty="0" err="1">
                <a:latin typeface="Cambria" panose="02040503050406030204" pitchFamily="18" charset="0"/>
                <a:ea typeface="Times New Roman"/>
                <a:cs typeface="Calibri" panose="020F0502020204030204" pitchFamily="34" charset="0"/>
                <a:sym typeface="Times New Roman"/>
              </a:rPr>
              <a:t>Seongyeon</a:t>
            </a:r>
            <a:r>
              <a:rPr lang="en-CA" sz="2400" dirty="0">
                <a:latin typeface="Cambria" panose="02040503050406030204" pitchFamily="18" charset="0"/>
                <a:ea typeface="Times New Roman"/>
                <a:cs typeface="Calibri" panose="020F0502020204030204" pitchFamily="34" charset="0"/>
                <a:sym typeface="Times New Roman"/>
              </a:rPr>
              <a:t>. 2010. A </a:t>
            </a:r>
            <a:r>
              <a:rPr lang="en-CA" sz="2400" dirty="0" err="1">
                <a:latin typeface="Cambria" panose="02040503050406030204" pitchFamily="18" charset="0"/>
                <a:ea typeface="Times New Roman"/>
                <a:cs typeface="Calibri" panose="020F0502020204030204" pitchFamily="34" charset="0"/>
                <a:sym typeface="Times New Roman"/>
              </a:rPr>
              <a:t>contrastivist</a:t>
            </a:r>
            <a:r>
              <a:rPr lang="en-CA" sz="2400" dirty="0">
                <a:latin typeface="Cambria" panose="02040503050406030204" pitchFamily="18" charset="0"/>
                <a:ea typeface="Times New Roman"/>
                <a:cs typeface="Calibri" panose="020F0502020204030204" pitchFamily="34" charset="0"/>
                <a:sym typeface="Times New Roman"/>
              </a:rPr>
              <a:t> view on the evolution of the Korean vowel system. </a:t>
            </a:r>
            <a:r>
              <a:rPr lang="en-CA" sz="2400" i="1" dirty="0">
                <a:latin typeface="Cambria" panose="02040503050406030204" pitchFamily="18" charset="0"/>
                <a:ea typeface="Times New Roman"/>
                <a:cs typeface="Calibri" panose="020F0502020204030204" pitchFamily="34" charset="0"/>
                <a:sym typeface="Times New Roman"/>
              </a:rPr>
              <a:t>Proceedings of the Sixth Workshop on Altaic Formal Linguistics (WAFL 6). MIT Working Papers in Linguistics</a:t>
            </a:r>
            <a:r>
              <a:rPr lang="en-CA" sz="2400" dirty="0">
                <a:latin typeface="Cambria" panose="02040503050406030204" pitchFamily="18" charset="0"/>
                <a:ea typeface="Times New Roman"/>
                <a:cs typeface="Calibri" panose="020F0502020204030204" pitchFamily="34" charset="0"/>
                <a:sym typeface="Times New Roman"/>
              </a:rPr>
              <a:t> 61: 181–96.</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Ko, </a:t>
            </a:r>
            <a:r>
              <a:rPr lang="en-CA" sz="2400" dirty="0" err="1">
                <a:latin typeface="Cambria" panose="02040503050406030204" pitchFamily="18" charset="0"/>
                <a:ea typeface="Times New Roman"/>
                <a:cs typeface="Calibri" panose="020F0502020204030204" pitchFamily="34" charset="0"/>
                <a:sym typeface="Times New Roman"/>
              </a:rPr>
              <a:t>Seongyeon</a:t>
            </a:r>
            <a:r>
              <a:rPr lang="en-CA" sz="2400" dirty="0">
                <a:latin typeface="Cambria" panose="02040503050406030204" pitchFamily="18" charset="0"/>
                <a:ea typeface="Times New Roman"/>
                <a:cs typeface="Calibri" panose="020F0502020204030204" pitchFamily="34" charset="0"/>
                <a:sym typeface="Times New Roman"/>
              </a:rPr>
              <a:t>. 2011. Vowel contrast and vowel harmony shift in the Mongolic languages. </a:t>
            </a:r>
            <a:r>
              <a:rPr lang="en-CA" sz="2400" i="1" dirty="0">
                <a:latin typeface="Cambria" panose="02040503050406030204" pitchFamily="18" charset="0"/>
                <a:ea typeface="Times New Roman"/>
                <a:cs typeface="Calibri" panose="020F0502020204030204" pitchFamily="34" charset="0"/>
                <a:sym typeface="Times New Roman"/>
              </a:rPr>
              <a:t>Proceedings of the Seventh Workshop on Altaic Formal Linguistics (WAFL 7). MIT Working Papers in Linguistics</a:t>
            </a:r>
            <a:r>
              <a:rPr lang="en-CA" sz="2400" dirty="0">
                <a:latin typeface="Cambria" panose="02040503050406030204" pitchFamily="18" charset="0"/>
                <a:ea typeface="Times New Roman"/>
                <a:cs typeface="Calibri" panose="020F0502020204030204" pitchFamily="34" charset="0"/>
                <a:sym typeface="Times New Roman"/>
              </a:rPr>
              <a:t> 62: 187–202.</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Ko, </a:t>
            </a:r>
            <a:r>
              <a:rPr lang="en-CA" sz="2400" dirty="0" err="1">
                <a:latin typeface="Cambria" panose="02040503050406030204" pitchFamily="18" charset="0"/>
                <a:ea typeface="Times New Roman"/>
                <a:cs typeface="Calibri" panose="020F0502020204030204" pitchFamily="34" charset="0"/>
                <a:sym typeface="Times New Roman"/>
              </a:rPr>
              <a:t>Seongyeon</a:t>
            </a:r>
            <a:r>
              <a:rPr lang="en-CA" sz="2400" dirty="0">
                <a:latin typeface="Cambria" panose="02040503050406030204" pitchFamily="18" charset="0"/>
                <a:ea typeface="Times New Roman"/>
                <a:cs typeface="Calibri" panose="020F0502020204030204" pitchFamily="34" charset="0"/>
                <a:sym typeface="Times New Roman"/>
              </a:rPr>
              <a:t>. 2018. </a:t>
            </a:r>
            <a:r>
              <a:rPr lang="en-CA" sz="2400" i="1" dirty="0">
                <a:latin typeface="Cambria" panose="02040503050406030204" pitchFamily="18" charset="0"/>
                <a:ea typeface="Times New Roman"/>
                <a:cs typeface="Calibri" panose="020F0502020204030204" pitchFamily="34" charset="0"/>
                <a:sym typeface="Times New Roman"/>
              </a:rPr>
              <a:t>Tongue root harmony and vowel contrast in Northeast Asian languages.</a:t>
            </a:r>
            <a:r>
              <a:rPr lang="en-CA" sz="2400" dirty="0">
                <a:latin typeface="Cambria" panose="02040503050406030204" pitchFamily="18" charset="0"/>
                <a:ea typeface="Times New Roman"/>
                <a:cs typeface="Calibri" panose="020F0502020204030204" pitchFamily="34" charset="0"/>
                <a:sym typeface="Times New Roman"/>
              </a:rPr>
              <a:t> Wiesbaden: </a:t>
            </a:r>
            <a:r>
              <a:rPr lang="en-CA" sz="2400" dirty="0" err="1">
                <a:latin typeface="Cambria" panose="02040503050406030204" pitchFamily="18" charset="0"/>
                <a:ea typeface="Times New Roman"/>
                <a:cs typeface="Calibri" panose="020F0502020204030204" pitchFamily="34" charset="0"/>
                <a:sym typeface="Times New Roman"/>
              </a:rPr>
              <a:t>Harrassowitz</a:t>
            </a:r>
            <a:r>
              <a:rPr lang="en-CA" sz="2400" dirty="0">
                <a:latin typeface="Cambria" panose="02040503050406030204" pitchFamily="18" charset="0"/>
                <a:ea typeface="Times New Roman"/>
                <a:cs typeface="Calibri" panose="020F0502020204030204" pitchFamily="34" charset="0"/>
                <a:sym typeface="Times New Roman"/>
              </a:rPr>
              <a:t> Verlag.</a:t>
            </a:r>
          </a:p>
        </p:txBody>
      </p:sp>
      <p:sp>
        <p:nvSpPr>
          <p:cNvPr id="3" name="Slide Number Placeholder 8">
            <a:extLst>
              <a:ext uri="{FF2B5EF4-FFF2-40B4-BE49-F238E27FC236}">
                <a16:creationId xmlns:a16="http://schemas.microsoft.com/office/drawing/2014/main" id="{3A2680AE-8731-924E-A61E-02178B988C6C}"/>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144</a:t>
            </a:fld>
            <a:endParaRPr lang="en-US" sz="1600" dirty="0"/>
          </a:p>
        </p:txBody>
      </p:sp>
    </p:spTree>
    <p:extLst>
      <p:ext uri="{BB962C8B-B14F-4D97-AF65-F5344CB8AC3E}">
        <p14:creationId xmlns:p14="http://schemas.microsoft.com/office/powerpoint/2010/main" val="2364226021"/>
      </p:ext>
    </p:extLst>
  </p:cSld>
  <p:clrMapOvr>
    <a:masterClrMapping/>
  </p:clrMapOvr>
  <p:transition spd="slow" advClick="0" advTm="250">
    <p:push/>
  </p:transition>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66400" y="1439999"/>
            <a:ext cx="14472000" cy="7478970"/>
          </a:xfrm>
          <a:prstGeom prst="rect">
            <a:avLst/>
          </a:prstGeom>
          <a:noFill/>
          <a:ln w="9525">
            <a:noFill/>
            <a:miter lim="800000"/>
            <a:headEnd/>
            <a:tailEnd/>
          </a:ln>
        </p:spPr>
        <p:txBody>
          <a:bodyPr>
            <a:prstTxWarp prst="textNoShape">
              <a:avLst/>
            </a:prstTxWarp>
            <a:spAutoFit/>
          </a:bodyPr>
          <a:lstStyle/>
          <a:p>
            <a:pPr marL="347654" indent="-347654" algn="l"/>
            <a:r>
              <a:rPr lang="en-US" sz="2400" dirty="0" err="1">
                <a:latin typeface="Cambria" panose="02040503050406030204" pitchFamily="18" charset="0"/>
                <a:cs typeface="Calibri" panose="020F0502020204030204" pitchFamily="34" charset="0"/>
              </a:rPr>
              <a:t>Krekoski</a:t>
            </a:r>
            <a:r>
              <a:rPr lang="en-US" sz="2400" dirty="0">
                <a:latin typeface="Cambria" panose="02040503050406030204" pitchFamily="18" charset="0"/>
                <a:cs typeface="Calibri" panose="020F0502020204030204" pitchFamily="34" charset="0"/>
              </a:rPr>
              <a:t>, Ross. 2017. Contrast and complexity in Chinese tonal systems. Doctoral dissertation, University of Toronto. </a:t>
            </a:r>
          </a:p>
          <a:p>
            <a:pPr marL="347654" indent="-347654" algn="l"/>
            <a:r>
              <a:rPr lang="en-US" sz="2400" dirty="0">
                <a:latin typeface="Cambria" panose="02040503050406030204" pitchFamily="18" charset="0"/>
                <a:cs typeface="Calibri" panose="020F0502020204030204" pitchFamily="34" charset="0"/>
              </a:rPr>
              <a:t>Lass, Roger. 1994. </a:t>
            </a:r>
            <a:r>
              <a:rPr lang="en-US" sz="2400" i="1" dirty="0">
                <a:latin typeface="Cambria" panose="02040503050406030204" pitchFamily="18" charset="0"/>
                <a:cs typeface="Calibri" panose="020F0502020204030204" pitchFamily="34" charset="0"/>
              </a:rPr>
              <a:t>Old English: A historical linguistic companion</a:t>
            </a:r>
            <a:r>
              <a:rPr lang="en-US" sz="2400" dirty="0">
                <a:latin typeface="Cambria" panose="02040503050406030204" pitchFamily="18" charset="0"/>
                <a:cs typeface="Calibri" panose="020F0502020204030204" pitchFamily="34" charset="0"/>
              </a:rPr>
              <a:t>. Cambridge: Cambridge University Press.</a:t>
            </a:r>
          </a:p>
          <a:p>
            <a:pPr marL="347654" indent="-347654" algn="l"/>
            <a:r>
              <a:rPr lang="en-US" sz="2400" dirty="0" err="1">
                <a:latin typeface="Cambria" panose="02040503050406030204" pitchFamily="18" charset="0"/>
                <a:cs typeface="Calibri" panose="020F0502020204030204" pitchFamily="34" charset="0"/>
              </a:rPr>
              <a:t>Levelt</a:t>
            </a:r>
            <a:r>
              <a:rPr lang="en-US" sz="2400" dirty="0">
                <a:latin typeface="Cambria" panose="02040503050406030204" pitchFamily="18" charset="0"/>
                <a:cs typeface="Calibri" panose="020F0502020204030204" pitchFamily="34" charset="0"/>
              </a:rPr>
              <a:t>, Clara C. 1989. An essay on child phonology. M.A. thesis, Leiden University.</a:t>
            </a:r>
          </a:p>
          <a:p>
            <a:pPr marL="347654" indent="-347654" algn="l"/>
            <a:r>
              <a:rPr lang="en-US" sz="2400" dirty="0">
                <a:latin typeface="Cambria" panose="02040503050406030204" pitchFamily="18" charset="0"/>
                <a:cs typeface="Calibri" panose="020F0502020204030204" pitchFamily="34" charset="0"/>
              </a:rPr>
              <a:t>Liberman, Anatoly. 1991. Phonologization in Germanic: Umlauts and vowel shifts. In Elmer H. </a:t>
            </a:r>
            <a:r>
              <a:rPr lang="en-US" sz="2400" dirty="0" err="1">
                <a:latin typeface="Cambria" panose="02040503050406030204" pitchFamily="18" charset="0"/>
                <a:cs typeface="Calibri" panose="020F0502020204030204" pitchFamily="34" charset="0"/>
              </a:rPr>
              <a:t>Antonsen</a:t>
            </a:r>
            <a:r>
              <a:rPr lang="en-US" sz="2400" dirty="0">
                <a:latin typeface="Cambria" panose="02040503050406030204" pitchFamily="18" charset="0"/>
                <a:cs typeface="Calibri" panose="020F0502020204030204" pitchFamily="34" charset="0"/>
              </a:rPr>
              <a:t> &amp; Hans Henrich Hock (eds.), </a:t>
            </a:r>
            <a:r>
              <a:rPr lang="en-US" sz="2400" i="1" dirty="0" err="1">
                <a:latin typeface="Cambria" panose="02040503050406030204" pitchFamily="18" charset="0"/>
                <a:cs typeface="Calibri" panose="020F0502020204030204" pitchFamily="34" charset="0"/>
              </a:rPr>
              <a:t>Stæfcræft</a:t>
            </a:r>
            <a:r>
              <a:rPr lang="en-US" sz="2400" i="1" dirty="0">
                <a:latin typeface="Cambria" panose="02040503050406030204" pitchFamily="18" charset="0"/>
                <a:cs typeface="Calibri" panose="020F0502020204030204" pitchFamily="34" charset="0"/>
              </a:rPr>
              <a:t>: Studies in Germanic linguistics</a:t>
            </a:r>
            <a:r>
              <a:rPr lang="en-US" sz="2400" dirty="0">
                <a:latin typeface="Cambria" panose="02040503050406030204" pitchFamily="18" charset="0"/>
                <a:cs typeface="Calibri" panose="020F0502020204030204" pitchFamily="34" charset="0"/>
              </a:rPr>
              <a:t>, 125–37. Amsterdam: John Benjamins.</a:t>
            </a:r>
          </a:p>
          <a:p>
            <a:pPr marL="347654" indent="-347654" algn="l"/>
            <a:r>
              <a:rPr lang="en-US" sz="2400" dirty="0">
                <a:latin typeface="Cambria" panose="02040503050406030204" pitchFamily="18" charset="0"/>
                <a:cs typeface="Calibri" panose="020F0502020204030204" pitchFamily="34" charset="0"/>
              </a:rPr>
              <a:t>Lightner, Theodore McGraw. 1963. A note on the formation of phonological rules. </a:t>
            </a:r>
            <a:r>
              <a:rPr lang="en-US" sz="2400" i="1" dirty="0">
                <a:latin typeface="Cambria" panose="02040503050406030204" pitchFamily="18" charset="0"/>
                <a:cs typeface="Calibri" panose="020F0502020204030204" pitchFamily="34" charset="0"/>
              </a:rPr>
              <a:t>Quarterly progress report</a:t>
            </a:r>
            <a:r>
              <a:rPr lang="en-US" sz="2400" dirty="0">
                <a:latin typeface="Cambria" panose="02040503050406030204" pitchFamily="18" charset="0"/>
                <a:cs typeface="Calibri" panose="020F0502020204030204" pitchFamily="34" charset="0"/>
              </a:rPr>
              <a:t> (Research Laboratory of Electronics, MIT) 68: 187–9.</a:t>
            </a:r>
          </a:p>
          <a:p>
            <a:pPr marL="347654" indent="-347654" algn="l"/>
            <a:r>
              <a:rPr lang="en-US" sz="2400" dirty="0">
                <a:latin typeface="Cambria" panose="02040503050406030204" pitchFamily="18" charset="0"/>
                <a:cs typeface="Calibri" panose="020F0502020204030204" pitchFamily="34" charset="0"/>
              </a:rPr>
              <a:t>Mackenzie, Sara. 2009. Contrast and similarity in consonant harmony processes: Doctoral dissertation, University of Toronto. </a:t>
            </a:r>
          </a:p>
          <a:p>
            <a:pPr marL="347654" indent="-347654" algn="l"/>
            <a:r>
              <a:rPr lang="en-US" sz="2400" dirty="0">
                <a:latin typeface="Cambria" panose="02040503050406030204" pitchFamily="18" charset="0"/>
                <a:cs typeface="Calibri" panose="020F0502020204030204" pitchFamily="34" charset="0"/>
              </a:rPr>
              <a:t>Mielke, Jeff. 2008. </a:t>
            </a:r>
            <a:r>
              <a:rPr lang="en-US" sz="2400" i="1" dirty="0">
                <a:latin typeface="Cambria" panose="02040503050406030204" pitchFamily="18" charset="0"/>
                <a:cs typeface="Calibri" panose="020F0502020204030204" pitchFamily="34" charset="0"/>
              </a:rPr>
              <a:t>The emergence of distinctive features</a:t>
            </a:r>
            <a:r>
              <a:rPr lang="en-US" sz="2400" dirty="0">
                <a:latin typeface="Cambria" panose="02040503050406030204" pitchFamily="18" charset="0"/>
                <a:cs typeface="Calibri" panose="020F0502020204030204" pitchFamily="34" charset="0"/>
              </a:rPr>
              <a:t>. Oxford: OUP. </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Moulton, Keir. 2003. Deep allophones in the Old English laryngeal system. </a:t>
            </a:r>
            <a:r>
              <a:rPr lang="en-CA" sz="2400" i="1" dirty="0">
                <a:latin typeface="Cambria" panose="02040503050406030204" pitchFamily="18" charset="0"/>
                <a:ea typeface="Times New Roman"/>
                <a:cs typeface="Calibri" panose="020F0502020204030204" pitchFamily="34" charset="0"/>
                <a:sym typeface="Times New Roman"/>
              </a:rPr>
              <a:t>Toronto Working Papers in Linguistics</a:t>
            </a:r>
            <a:r>
              <a:rPr lang="en-CA" sz="2400" dirty="0">
                <a:latin typeface="Cambria" panose="02040503050406030204" pitchFamily="18" charset="0"/>
                <a:ea typeface="Times New Roman"/>
                <a:cs typeface="Calibri" panose="020F0502020204030204" pitchFamily="34" charset="0"/>
                <a:sym typeface="Times New Roman"/>
              </a:rPr>
              <a:t> 20: 157–73.</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Nevins, Andrew. 2010. </a:t>
            </a:r>
            <a:r>
              <a:rPr lang="en-CA" sz="2400" i="1" dirty="0">
                <a:latin typeface="Cambria" panose="02040503050406030204" pitchFamily="18" charset="0"/>
                <a:ea typeface="Times New Roman"/>
                <a:cs typeface="Calibri" panose="020F0502020204030204" pitchFamily="34" charset="0"/>
                <a:sym typeface="Times New Roman"/>
              </a:rPr>
              <a:t>Locality in vowel harmony.</a:t>
            </a:r>
            <a:r>
              <a:rPr lang="en-CA" sz="2400" dirty="0">
                <a:latin typeface="Cambria" panose="02040503050406030204" pitchFamily="18" charset="0"/>
                <a:ea typeface="Times New Roman"/>
                <a:cs typeface="Calibri" panose="020F0502020204030204" pitchFamily="34" charset="0"/>
                <a:sym typeface="Times New Roman"/>
              </a:rPr>
              <a:t> Cambridge, MA: MIT Press.</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Nevins, Andrew. 2012. Vowel lenition and fortition in Brazilian Portuguese. </a:t>
            </a:r>
            <a:r>
              <a:rPr lang="en-CA" sz="2400" i="1" dirty="0" err="1">
                <a:latin typeface="Cambria" panose="02040503050406030204" pitchFamily="18" charset="0"/>
                <a:ea typeface="Times New Roman"/>
                <a:cs typeface="Calibri" panose="020F0502020204030204" pitchFamily="34" charset="0"/>
                <a:sym typeface="Times New Roman"/>
              </a:rPr>
              <a:t>Letras</a:t>
            </a:r>
            <a:r>
              <a:rPr lang="en-CA" sz="2400" i="1" dirty="0">
                <a:latin typeface="Cambria" panose="02040503050406030204" pitchFamily="18" charset="0"/>
                <a:ea typeface="Times New Roman"/>
                <a:cs typeface="Calibri" panose="020F0502020204030204" pitchFamily="34" charset="0"/>
                <a:sym typeface="Times New Roman"/>
              </a:rPr>
              <a:t> de </a:t>
            </a:r>
            <a:r>
              <a:rPr lang="en-CA" sz="2400" i="1" dirty="0" err="1">
                <a:latin typeface="Cambria" panose="02040503050406030204" pitchFamily="18" charset="0"/>
                <a:ea typeface="Times New Roman"/>
                <a:cs typeface="Calibri" panose="020F0502020204030204" pitchFamily="34" charset="0"/>
                <a:sym typeface="Times New Roman"/>
              </a:rPr>
              <a:t>Hoje</a:t>
            </a:r>
            <a:r>
              <a:rPr lang="en-CA" sz="2400" i="1" dirty="0">
                <a:latin typeface="Cambria" panose="02040503050406030204" pitchFamily="18" charset="0"/>
                <a:ea typeface="Times New Roman"/>
                <a:cs typeface="Calibri" panose="020F0502020204030204" pitchFamily="34" charset="0"/>
                <a:sym typeface="Times New Roman"/>
              </a:rPr>
              <a:t> </a:t>
            </a:r>
            <a:r>
              <a:rPr lang="en-CA" sz="2400" dirty="0">
                <a:latin typeface="Cambria" panose="02040503050406030204" pitchFamily="18" charset="0"/>
                <a:ea typeface="Times New Roman"/>
                <a:cs typeface="Calibri" panose="020F0502020204030204" pitchFamily="34" charset="0"/>
                <a:sym typeface="Times New Roman"/>
              </a:rPr>
              <a:t>47(3): 228–33.</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Nevins, Andrew. 2015. Triumphs and limits of the </a:t>
            </a:r>
            <a:r>
              <a:rPr lang="en-CA" sz="2400" dirty="0" err="1">
                <a:latin typeface="Cambria" panose="02040503050406030204" pitchFamily="18" charset="0"/>
                <a:ea typeface="Times New Roman"/>
                <a:cs typeface="Calibri" panose="020F0502020204030204" pitchFamily="34" charset="0"/>
                <a:sym typeface="Times New Roman"/>
              </a:rPr>
              <a:t>contrastivity</a:t>
            </a:r>
            <a:r>
              <a:rPr lang="en-CA" sz="2400" dirty="0">
                <a:latin typeface="Cambria" panose="02040503050406030204" pitchFamily="18" charset="0"/>
                <a:ea typeface="Times New Roman"/>
                <a:cs typeface="Calibri" panose="020F0502020204030204" pitchFamily="34" charset="0"/>
                <a:sym typeface="Times New Roman"/>
              </a:rPr>
              <a:t>-only hypothesis. </a:t>
            </a:r>
            <a:r>
              <a:rPr lang="en-CA" sz="2400" i="1" dirty="0">
                <a:latin typeface="Cambria" panose="02040503050406030204" pitchFamily="18" charset="0"/>
                <a:ea typeface="Times New Roman"/>
                <a:cs typeface="Calibri" panose="020F0502020204030204" pitchFamily="34" charset="0"/>
                <a:sym typeface="Times New Roman"/>
              </a:rPr>
              <a:t>Linguistic Variation</a:t>
            </a:r>
            <a:r>
              <a:rPr lang="en-CA" sz="2400" dirty="0">
                <a:latin typeface="Cambria" panose="02040503050406030204" pitchFamily="18" charset="0"/>
                <a:ea typeface="Times New Roman"/>
                <a:cs typeface="Calibri" panose="020F0502020204030204" pitchFamily="34" charset="0"/>
                <a:sym typeface="Times New Roman"/>
              </a:rPr>
              <a:t> 15(1): 41–68.</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Oxford, Will. 2012. ‘Contrast shift’ in the Algonquian languages. </a:t>
            </a:r>
            <a:r>
              <a:rPr lang="en-CA" sz="2400" i="1" dirty="0">
                <a:latin typeface="Cambria" panose="02040503050406030204" pitchFamily="18" charset="0"/>
                <a:ea typeface="Times New Roman"/>
                <a:cs typeface="Calibri" panose="020F0502020204030204" pitchFamily="34" charset="0"/>
                <a:sym typeface="Times New Roman"/>
              </a:rPr>
              <a:t>Proceedings from the Montreal-Ottawa-Toronto (MOT) Phonology Workshop 2011: Phonology in the 21st Century: In Honour of </a:t>
            </a:r>
            <a:r>
              <a:rPr lang="en-CA" sz="2400" i="1" dirty="0" err="1">
                <a:latin typeface="Cambria" panose="02040503050406030204" pitchFamily="18" charset="0"/>
                <a:ea typeface="Times New Roman"/>
                <a:cs typeface="Calibri" panose="020F0502020204030204" pitchFamily="34" charset="0"/>
                <a:sym typeface="Times New Roman"/>
              </a:rPr>
              <a:t>Glyne</a:t>
            </a:r>
            <a:r>
              <a:rPr lang="en-CA" sz="2400" i="1" dirty="0">
                <a:latin typeface="Cambria" panose="02040503050406030204" pitchFamily="18" charset="0"/>
                <a:ea typeface="Times New Roman"/>
                <a:cs typeface="Calibri" panose="020F0502020204030204" pitchFamily="34" charset="0"/>
                <a:sym typeface="Times New Roman"/>
              </a:rPr>
              <a:t> Piggott. McGill Working Papers in Linguistics</a:t>
            </a:r>
            <a:r>
              <a:rPr lang="en-CA" sz="2400" dirty="0">
                <a:latin typeface="Cambria" panose="02040503050406030204" pitchFamily="18" charset="0"/>
                <a:ea typeface="Times New Roman"/>
                <a:cs typeface="Calibri" panose="020F0502020204030204" pitchFamily="34" charset="0"/>
                <a:sym typeface="Times New Roman"/>
              </a:rPr>
              <a:t> 22(1). 9 pages. http://</a:t>
            </a:r>
            <a:r>
              <a:rPr lang="en-CA" sz="2400" dirty="0" err="1">
                <a:latin typeface="Cambria" panose="02040503050406030204" pitchFamily="18" charset="0"/>
                <a:ea typeface="Times New Roman"/>
                <a:cs typeface="Calibri" panose="020F0502020204030204" pitchFamily="34" charset="0"/>
                <a:sym typeface="Times New Roman"/>
              </a:rPr>
              <a:t>www.mcgill.ca</a:t>
            </a:r>
            <a:r>
              <a:rPr lang="en-CA" sz="2400" dirty="0">
                <a:latin typeface="Cambria" panose="02040503050406030204" pitchFamily="18" charset="0"/>
                <a:ea typeface="Times New Roman"/>
                <a:cs typeface="Calibri" panose="020F0502020204030204" pitchFamily="34" charset="0"/>
                <a:sym typeface="Times New Roman"/>
              </a:rPr>
              <a:t>/</a:t>
            </a:r>
            <a:r>
              <a:rPr lang="en-CA" sz="2400" dirty="0" err="1">
                <a:latin typeface="Cambria" panose="02040503050406030204" pitchFamily="18" charset="0"/>
                <a:ea typeface="Times New Roman"/>
                <a:cs typeface="Calibri" panose="020F0502020204030204" pitchFamily="34" charset="0"/>
                <a:sym typeface="Times New Roman"/>
              </a:rPr>
              <a:t>mcgwpl</a:t>
            </a:r>
            <a:r>
              <a:rPr lang="en-CA" sz="2400" dirty="0">
                <a:latin typeface="Cambria" panose="02040503050406030204" pitchFamily="18" charset="0"/>
                <a:ea typeface="Times New Roman"/>
                <a:cs typeface="Calibri" panose="020F0502020204030204" pitchFamily="34" charset="0"/>
                <a:sym typeface="Times New Roman"/>
              </a:rPr>
              <a:t>/files/</a:t>
            </a:r>
            <a:r>
              <a:rPr lang="en-CA" sz="2400" dirty="0" err="1">
                <a:latin typeface="Cambria" panose="02040503050406030204" pitchFamily="18" charset="0"/>
                <a:ea typeface="Times New Roman"/>
                <a:cs typeface="Calibri" panose="020F0502020204030204" pitchFamily="34" charset="0"/>
                <a:sym typeface="Times New Roman"/>
              </a:rPr>
              <a:t>mcgwpl</a:t>
            </a:r>
            <a:r>
              <a:rPr lang="en-CA" sz="2400" dirty="0">
                <a:latin typeface="Cambria" panose="02040503050406030204" pitchFamily="18" charset="0"/>
                <a:ea typeface="Times New Roman"/>
                <a:cs typeface="Calibri" panose="020F0502020204030204" pitchFamily="34" charset="0"/>
                <a:sym typeface="Times New Roman"/>
              </a:rPr>
              <a:t>/oxford2012_0.pdf.</a:t>
            </a:r>
          </a:p>
        </p:txBody>
      </p:sp>
      <p:sp>
        <p:nvSpPr>
          <p:cNvPr id="3" name="Slide Number Placeholder 8">
            <a:extLst>
              <a:ext uri="{FF2B5EF4-FFF2-40B4-BE49-F238E27FC236}">
                <a16:creationId xmlns:a16="http://schemas.microsoft.com/office/drawing/2014/main" id="{8EC881A9-CEB3-3C47-AD79-A07ECCBBD8E7}"/>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145</a:t>
            </a:fld>
            <a:endParaRPr lang="en-US" sz="1600" dirty="0"/>
          </a:p>
        </p:txBody>
      </p:sp>
    </p:spTree>
    <p:extLst>
      <p:ext uri="{BB962C8B-B14F-4D97-AF65-F5344CB8AC3E}">
        <p14:creationId xmlns:p14="http://schemas.microsoft.com/office/powerpoint/2010/main" val="1235421313"/>
      </p:ext>
    </p:extLst>
  </p:cSld>
  <p:clrMapOvr>
    <a:masterClrMapping/>
  </p:clrMapOvr>
  <p:transition spd="slow" advClick="0" advTm="250">
    <p:push/>
  </p:transition>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66400" y="1439999"/>
            <a:ext cx="14760000" cy="6740307"/>
          </a:xfrm>
          <a:prstGeom prst="rect">
            <a:avLst/>
          </a:prstGeom>
          <a:noFill/>
          <a:ln w="9525">
            <a:noFill/>
            <a:miter lim="800000"/>
            <a:headEnd/>
            <a:tailEnd/>
          </a:ln>
        </p:spPr>
        <p:txBody>
          <a:bodyPr>
            <a:prstTxWarp prst="textNoShape">
              <a:avLst/>
            </a:prstTxWarp>
            <a:spAutoFit/>
          </a:bodyPr>
          <a:lstStyle/>
          <a:p>
            <a:pPr marL="347654" indent="-347654" algn="l"/>
            <a:r>
              <a:rPr lang="en-US" sz="2400" dirty="0">
                <a:latin typeface="Cambria" panose="02040503050406030204" pitchFamily="18" charset="0"/>
                <a:cs typeface="Calibri" panose="020F0502020204030204" pitchFamily="34" charset="0"/>
              </a:rPr>
              <a:t>Oxford, Will. 2015. Patterns of contrast in phonological change: Evidence from Algonquian vowel systems. </a:t>
            </a:r>
            <a:r>
              <a:rPr lang="en-US" sz="2400" i="1" dirty="0">
                <a:latin typeface="Cambria" panose="02040503050406030204" pitchFamily="18" charset="0"/>
                <a:cs typeface="Calibri" panose="020F0502020204030204" pitchFamily="34" charset="0"/>
              </a:rPr>
              <a:t>Language</a:t>
            </a:r>
            <a:r>
              <a:rPr lang="en-US" sz="2400" dirty="0">
                <a:latin typeface="Cambria" panose="02040503050406030204" pitchFamily="18" charset="0"/>
                <a:cs typeface="Calibri" panose="020F0502020204030204" pitchFamily="34" charset="0"/>
              </a:rPr>
              <a:t> 91: 308–57.</a:t>
            </a:r>
          </a:p>
          <a:p>
            <a:pPr marL="347654" indent="-347654" algn="l"/>
            <a:r>
              <a:rPr lang="en-US" sz="2400" dirty="0">
                <a:latin typeface="Cambria" panose="02040503050406030204" pitchFamily="18" charset="0"/>
                <a:cs typeface="Calibri" panose="020F0502020204030204" pitchFamily="34" charset="0"/>
              </a:rPr>
              <a:t>Padgett, Jaye. 2003. Contrast and post-velar fronting in Russian. </a:t>
            </a:r>
            <a:r>
              <a:rPr lang="en-US" sz="2400" i="1" dirty="0">
                <a:latin typeface="Cambria" panose="02040503050406030204" pitchFamily="18" charset="0"/>
                <a:cs typeface="Calibri" panose="020F0502020204030204" pitchFamily="34" charset="0"/>
              </a:rPr>
              <a:t>Natural Language and Linguistic Theory</a:t>
            </a:r>
            <a:r>
              <a:rPr lang="en-US" sz="2400" dirty="0">
                <a:latin typeface="Cambria" panose="02040503050406030204" pitchFamily="18" charset="0"/>
                <a:cs typeface="Calibri" panose="020F0502020204030204" pitchFamily="34" charset="0"/>
              </a:rPr>
              <a:t> 21: 39–87.</a:t>
            </a:r>
            <a:endParaRPr lang="en-CA" sz="2400" dirty="0">
              <a:latin typeface="Cambria" panose="02040503050406030204" pitchFamily="18" charset="0"/>
              <a:cs typeface="Calibri" panose="020F0502020204030204" pitchFamily="34" charset="0"/>
              <a:sym typeface="Times New Roman"/>
            </a:endParaRPr>
          </a:p>
          <a:p>
            <a:pPr marL="347654" indent="-347654" algn="l"/>
            <a:r>
              <a:rPr lang="en-US" sz="2400" dirty="0" err="1">
                <a:latin typeface="Cambria" panose="02040503050406030204" pitchFamily="18" charset="0"/>
                <a:cs typeface="Calibri" panose="020F0502020204030204" pitchFamily="34" charset="0"/>
              </a:rPr>
              <a:t>Penzl</a:t>
            </a:r>
            <a:r>
              <a:rPr lang="en-US" sz="2400" dirty="0">
                <a:latin typeface="Cambria" panose="02040503050406030204" pitchFamily="18" charset="0"/>
                <a:cs typeface="Calibri" panose="020F0502020204030204" pitchFamily="34" charset="0"/>
              </a:rPr>
              <a:t>, Herbert. 1972. Methods of comparative Germanic linguistics. In Frans van </a:t>
            </a:r>
            <a:r>
              <a:rPr lang="en-US" sz="2400" dirty="0" err="1">
                <a:latin typeface="Cambria" panose="02040503050406030204" pitchFamily="18" charset="0"/>
                <a:cs typeface="Calibri" panose="020F0502020204030204" pitchFamily="34" charset="0"/>
              </a:rPr>
              <a:t>Coetsem</a:t>
            </a:r>
            <a:r>
              <a:rPr lang="en-US" sz="2400" dirty="0">
                <a:latin typeface="Cambria" panose="02040503050406030204" pitchFamily="18" charset="0"/>
                <a:cs typeface="Calibri" panose="020F0502020204030204" pitchFamily="34" charset="0"/>
              </a:rPr>
              <a:t> &amp; Herbert L. </a:t>
            </a:r>
            <a:r>
              <a:rPr lang="en-US" sz="2400" dirty="0" err="1">
                <a:latin typeface="Cambria" panose="02040503050406030204" pitchFamily="18" charset="0"/>
                <a:cs typeface="Calibri" panose="020F0502020204030204" pitchFamily="34" charset="0"/>
              </a:rPr>
              <a:t>Kufner</a:t>
            </a:r>
            <a:r>
              <a:rPr lang="en-US" sz="2400" dirty="0">
                <a:latin typeface="Cambria" panose="02040503050406030204" pitchFamily="18" charset="0"/>
                <a:cs typeface="Calibri" panose="020F0502020204030204" pitchFamily="34" charset="0"/>
              </a:rPr>
              <a:t> (eds.), </a:t>
            </a:r>
            <a:r>
              <a:rPr lang="en-US" sz="2400" i="1" dirty="0">
                <a:latin typeface="Cambria" panose="02040503050406030204" pitchFamily="18" charset="0"/>
                <a:cs typeface="Calibri" panose="020F0502020204030204" pitchFamily="34" charset="0"/>
              </a:rPr>
              <a:t>Toward a grammar of Proto-Germanic</a:t>
            </a:r>
            <a:r>
              <a:rPr lang="en-US" sz="2400" dirty="0">
                <a:latin typeface="Cambria" panose="02040503050406030204" pitchFamily="18" charset="0"/>
                <a:cs typeface="Calibri" panose="020F0502020204030204" pitchFamily="34" charset="0"/>
              </a:rPr>
              <a:t>, 1–43. </a:t>
            </a:r>
            <a:r>
              <a:rPr lang="en-US" sz="2400" dirty="0" err="1">
                <a:latin typeface="Cambria" panose="02040503050406030204" pitchFamily="18" charset="0"/>
                <a:cs typeface="Calibri" panose="020F0502020204030204" pitchFamily="34" charset="0"/>
              </a:rPr>
              <a:t>Tübingen</a:t>
            </a:r>
            <a:r>
              <a:rPr lang="en-US" sz="2400" dirty="0">
                <a:latin typeface="Cambria" panose="02040503050406030204" pitchFamily="18" charset="0"/>
                <a:cs typeface="Calibri" panose="020F0502020204030204" pitchFamily="34" charset="0"/>
              </a:rPr>
              <a:t>: </a:t>
            </a:r>
            <a:r>
              <a:rPr lang="en-US" sz="2400" dirty="0" err="1">
                <a:latin typeface="Cambria" panose="02040503050406030204" pitchFamily="18" charset="0"/>
                <a:cs typeface="Calibri" panose="020F0502020204030204" pitchFamily="34" charset="0"/>
              </a:rPr>
              <a:t>MaNiemeyer</a:t>
            </a:r>
            <a:r>
              <a:rPr lang="en-US" sz="2400" dirty="0">
                <a:latin typeface="Cambria" panose="02040503050406030204" pitchFamily="18" charset="0"/>
                <a:cs typeface="Calibri" panose="020F0502020204030204" pitchFamily="34" charset="0"/>
              </a:rPr>
              <a:t>.</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Purnell, Thomas &amp; Eric Raimy. 2013. Contrastive features in phonetic implementation: The English vowel system. Presented at the CUNY Phonology Forum Conference On The Feature, January 2013.</a:t>
            </a:r>
          </a:p>
          <a:p>
            <a:pPr marL="347654" indent="-347654" algn="l"/>
            <a:r>
              <a:rPr lang="en-US" sz="2400" dirty="0">
                <a:latin typeface="Cambria" panose="02040503050406030204" pitchFamily="18" charset="0"/>
                <a:cs typeface="Calibri" panose="020F0502020204030204" pitchFamily="34" charset="0"/>
              </a:rPr>
              <a:t>Purnell, Thomas &amp; Eric Raimy. 2015. Distinctive features, levels of representation and historical phonology. In Patrick </a:t>
            </a:r>
            <a:r>
              <a:rPr lang="en-US" sz="2400" dirty="0" err="1">
                <a:latin typeface="Cambria" panose="02040503050406030204" pitchFamily="18" charset="0"/>
                <a:cs typeface="Calibri" panose="020F0502020204030204" pitchFamily="34" charset="0"/>
              </a:rPr>
              <a:t>Honeybone</a:t>
            </a:r>
            <a:r>
              <a:rPr lang="en-US" sz="2400" dirty="0">
                <a:latin typeface="Cambria" panose="02040503050406030204" pitchFamily="18" charset="0"/>
                <a:cs typeface="Calibri" panose="020F0502020204030204" pitchFamily="34" charset="0"/>
              </a:rPr>
              <a:t> &amp; Joseph Salmons (eds.), </a:t>
            </a:r>
            <a:r>
              <a:rPr lang="en-US" sz="2400" i="1" dirty="0">
                <a:latin typeface="Cambria" panose="02040503050406030204" pitchFamily="18" charset="0"/>
                <a:cs typeface="Calibri" panose="020F0502020204030204" pitchFamily="34" charset="0"/>
              </a:rPr>
              <a:t>The handbook of historical phonology</a:t>
            </a:r>
            <a:r>
              <a:rPr lang="en-US" sz="2400" dirty="0">
                <a:latin typeface="Cambria" panose="02040503050406030204" pitchFamily="18" charset="0"/>
                <a:cs typeface="Calibri" panose="020F0502020204030204" pitchFamily="34" charset="0"/>
              </a:rPr>
              <a:t>, 522–44. Oxford: Oxford University Press. </a:t>
            </a:r>
          </a:p>
          <a:p>
            <a:pPr marL="347654" indent="-347654" algn="l"/>
            <a:r>
              <a:rPr lang="en-US" sz="2400" dirty="0">
                <a:latin typeface="Cambria" panose="02040503050406030204" pitchFamily="18" charset="0"/>
                <a:cs typeface="Calibri" panose="020F0502020204030204" pitchFamily="34" charset="0"/>
              </a:rPr>
              <a:t>Pye, Clifton, David Ingram, &amp; Helen List. 1987. A comparison of initial consonant acquisition in English and Quiché. In Keith E. Nelson &amp; Ann Van Kleeck (eds.), </a:t>
            </a:r>
            <a:r>
              <a:rPr lang="en-US" sz="2400" i="1" dirty="0">
                <a:latin typeface="Cambria" panose="02040503050406030204" pitchFamily="18" charset="0"/>
                <a:cs typeface="Calibri" panose="020F0502020204030204" pitchFamily="34" charset="0"/>
              </a:rPr>
              <a:t>Children's language (vol. 6)</a:t>
            </a:r>
            <a:r>
              <a:rPr lang="en-US" sz="2400" dirty="0">
                <a:latin typeface="Cambria" panose="02040503050406030204" pitchFamily="18" charset="0"/>
                <a:cs typeface="Calibri" panose="020F0502020204030204" pitchFamily="34" charset="0"/>
              </a:rPr>
              <a:t>, 175–90. Hillsdale, NJ: Erlbaum.</a:t>
            </a:r>
          </a:p>
          <a:p>
            <a:pPr marL="347654" indent="-347654" algn="l"/>
            <a:r>
              <a:rPr lang="en-US" sz="2400" dirty="0">
                <a:latin typeface="Cambria" panose="02040503050406030204" pitchFamily="18" charset="0"/>
                <a:cs typeface="Calibri" panose="020F0502020204030204" pitchFamily="34" charset="0"/>
              </a:rPr>
              <a:t>Rice, Keren. 2003. Featural markedness in phonology: Variation. In Lisa Cheng &amp; </a:t>
            </a:r>
            <a:r>
              <a:rPr lang="en-US" sz="2400" dirty="0" err="1">
                <a:latin typeface="Cambria" panose="02040503050406030204" pitchFamily="18" charset="0"/>
                <a:cs typeface="Calibri" panose="020F0502020204030204" pitchFamily="34" charset="0"/>
              </a:rPr>
              <a:t>Rint</a:t>
            </a:r>
            <a:r>
              <a:rPr lang="en-US" sz="2400" dirty="0">
                <a:latin typeface="Cambria" panose="02040503050406030204" pitchFamily="18" charset="0"/>
                <a:cs typeface="Calibri" panose="020F0502020204030204" pitchFamily="34" charset="0"/>
              </a:rPr>
              <a:t> </a:t>
            </a:r>
            <a:r>
              <a:rPr lang="en-US" sz="2400" dirty="0" err="1">
                <a:latin typeface="Cambria" panose="02040503050406030204" pitchFamily="18" charset="0"/>
                <a:cs typeface="Calibri" panose="020F0502020204030204" pitchFamily="34" charset="0"/>
              </a:rPr>
              <a:t>Sybesma</a:t>
            </a:r>
            <a:r>
              <a:rPr lang="en-US" sz="2400" dirty="0">
                <a:latin typeface="Cambria" panose="02040503050406030204" pitchFamily="18" charset="0"/>
                <a:cs typeface="Calibri" panose="020F0502020204030204" pitchFamily="34" charset="0"/>
              </a:rPr>
              <a:t> (eds.), </a:t>
            </a:r>
            <a:r>
              <a:rPr lang="en-US" sz="2400" i="1" dirty="0">
                <a:latin typeface="Cambria" panose="02040503050406030204" pitchFamily="18" charset="0"/>
                <a:cs typeface="Calibri" panose="020F0502020204030204" pitchFamily="34" charset="0"/>
              </a:rPr>
              <a:t>The second </a:t>
            </a:r>
            <a:r>
              <a:rPr lang="en-US" sz="2400" i="1" dirty="0" err="1">
                <a:latin typeface="Cambria" panose="02040503050406030204" pitchFamily="18" charset="0"/>
                <a:cs typeface="Calibri" panose="020F0502020204030204" pitchFamily="34" charset="0"/>
              </a:rPr>
              <a:t>Glot</a:t>
            </a:r>
            <a:r>
              <a:rPr lang="en-US" sz="2400" i="1" dirty="0">
                <a:latin typeface="Cambria" panose="02040503050406030204" pitchFamily="18" charset="0"/>
                <a:cs typeface="Calibri" panose="020F0502020204030204" pitchFamily="34" charset="0"/>
              </a:rPr>
              <a:t> International state-of-the-article book: The latest in linguistics</a:t>
            </a:r>
            <a:r>
              <a:rPr lang="en-US" sz="2400" dirty="0">
                <a:latin typeface="Cambria" panose="02040503050406030204" pitchFamily="18" charset="0"/>
                <a:cs typeface="Calibri" panose="020F0502020204030204" pitchFamily="34" charset="0"/>
              </a:rPr>
              <a:t>, 387–427. Berlin: Mouton de Gruyter.</a:t>
            </a:r>
          </a:p>
          <a:p>
            <a:pPr marL="347654" indent="-347654" algn="l"/>
            <a:r>
              <a:rPr lang="en-US" sz="2400" dirty="0">
                <a:latin typeface="Cambria" panose="02040503050406030204" pitchFamily="18" charset="0"/>
                <a:cs typeface="Calibri" panose="020F0502020204030204" pitchFamily="34" charset="0"/>
              </a:rPr>
              <a:t>Rice, Keren. 2007. Markedness in phonology. In Paul de Lacy (ed.), </a:t>
            </a:r>
            <a:r>
              <a:rPr lang="en-US" sz="2400" i="1" dirty="0">
                <a:latin typeface="Cambria" panose="02040503050406030204" pitchFamily="18" charset="0"/>
                <a:cs typeface="Calibri" panose="020F0502020204030204" pitchFamily="34" charset="0"/>
              </a:rPr>
              <a:t>The Cambridge handbook of phonology</a:t>
            </a:r>
            <a:r>
              <a:rPr lang="en-US" sz="2400" dirty="0">
                <a:latin typeface="Cambria" panose="02040503050406030204" pitchFamily="18" charset="0"/>
                <a:cs typeface="Calibri" panose="020F0502020204030204" pitchFamily="34" charset="0"/>
              </a:rPr>
              <a:t>, 79–97. Cambridge: CUP. </a:t>
            </a:r>
          </a:p>
        </p:txBody>
      </p:sp>
      <p:sp>
        <p:nvSpPr>
          <p:cNvPr id="3" name="Slide Number Placeholder 8">
            <a:extLst>
              <a:ext uri="{FF2B5EF4-FFF2-40B4-BE49-F238E27FC236}">
                <a16:creationId xmlns:a16="http://schemas.microsoft.com/office/drawing/2014/main" id="{7AE828E9-1ADC-434F-8066-DCE7729BA08B}"/>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146</a:t>
            </a:fld>
            <a:endParaRPr lang="en-US" sz="1600" dirty="0"/>
          </a:p>
        </p:txBody>
      </p:sp>
    </p:spTree>
    <p:extLst>
      <p:ext uri="{BB962C8B-B14F-4D97-AF65-F5344CB8AC3E}">
        <p14:creationId xmlns:p14="http://schemas.microsoft.com/office/powerpoint/2010/main" val="325453523"/>
      </p:ext>
    </p:extLst>
  </p:cSld>
  <p:clrMapOvr>
    <a:masterClrMapping/>
  </p:clrMapOvr>
  <p:transition spd="slow" advClick="0" advTm="250">
    <p:push/>
  </p:transition>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66400" y="1440000"/>
            <a:ext cx="14400000" cy="7109639"/>
          </a:xfrm>
          <a:prstGeom prst="rect">
            <a:avLst/>
          </a:prstGeom>
          <a:noFill/>
          <a:ln w="9525">
            <a:noFill/>
            <a:miter lim="800000"/>
            <a:headEnd/>
            <a:tailEnd/>
          </a:ln>
        </p:spPr>
        <p:txBody>
          <a:bodyPr>
            <a:prstTxWarp prst="textNoShape">
              <a:avLst/>
            </a:prstTxWarp>
            <a:spAutoFit/>
          </a:bodyPr>
          <a:lstStyle/>
          <a:p>
            <a:pPr marL="347654" indent="-347654" algn="l"/>
            <a:r>
              <a:rPr lang="en-US" sz="2400" dirty="0" err="1">
                <a:latin typeface="Cambria" panose="02040503050406030204" pitchFamily="18" charset="0"/>
                <a:cs typeface="Calibri" panose="020F0502020204030204" pitchFamily="34" charset="0"/>
              </a:rPr>
              <a:t>Ringe</a:t>
            </a:r>
            <a:r>
              <a:rPr lang="en-US" sz="2400" dirty="0">
                <a:latin typeface="Cambria" panose="02040503050406030204" pitchFamily="18" charset="0"/>
                <a:cs typeface="Calibri" panose="020F0502020204030204" pitchFamily="34" charset="0"/>
              </a:rPr>
              <a:t>, Donald. 2006. </a:t>
            </a:r>
            <a:r>
              <a:rPr lang="en-US" sz="2400" i="1" dirty="0">
                <a:latin typeface="Cambria" panose="02040503050406030204" pitchFamily="18" charset="0"/>
                <a:cs typeface="Calibri" panose="020F0502020204030204" pitchFamily="34" charset="0"/>
              </a:rPr>
              <a:t>A history of English: From Proto-Indo-European to Proto-Germanic (A linguistic history of English, Vol. 1)</a:t>
            </a:r>
            <a:r>
              <a:rPr lang="en-US" sz="2400" dirty="0">
                <a:latin typeface="Cambria" panose="02040503050406030204" pitchFamily="18" charset="0"/>
                <a:cs typeface="Calibri" panose="020F0502020204030204" pitchFamily="34" charset="0"/>
              </a:rPr>
              <a:t>. Oxford: Oxford University Press. Oxford Scholarship Online (</a:t>
            </a:r>
            <a:r>
              <a:rPr lang="en-US" sz="2400" dirty="0" err="1">
                <a:latin typeface="Cambria" panose="02040503050406030204" pitchFamily="18" charset="0"/>
                <a:cs typeface="Calibri" panose="020F0502020204030204" pitchFamily="34" charset="0"/>
              </a:rPr>
              <a:t>www.oxfordscholarship.com</a:t>
            </a:r>
            <a:r>
              <a:rPr lang="en-US" sz="2400" dirty="0">
                <a:latin typeface="Cambria" panose="02040503050406030204" pitchFamily="18" charset="0"/>
                <a:cs typeface="Calibri" panose="020F0502020204030204" pitchFamily="34" charset="0"/>
              </a:rPr>
              <a:t>).</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Roeder, Rebecca V. &amp; Matt Hunt Gardner. 2013. The phonology of the Canadian Shift revisited: Thunder Bay and Cape Breton. </a:t>
            </a:r>
            <a:r>
              <a:rPr lang="en-CA" sz="2400" i="1" dirty="0">
                <a:latin typeface="Cambria" panose="02040503050406030204" pitchFamily="18" charset="0"/>
                <a:ea typeface="Times New Roman"/>
                <a:cs typeface="Calibri" panose="020F0502020204030204" pitchFamily="34" charset="0"/>
                <a:sym typeface="Times New Roman"/>
              </a:rPr>
              <a:t>University of Pennsylvania Working Papers in Linguistics (Selected Papers from NWAV 41)</a:t>
            </a:r>
            <a:r>
              <a:rPr lang="en-CA" sz="2400" dirty="0">
                <a:latin typeface="Cambria" panose="02040503050406030204" pitchFamily="18" charset="0"/>
                <a:ea typeface="Times New Roman"/>
                <a:cs typeface="Calibri" panose="020F0502020204030204" pitchFamily="34" charset="0"/>
                <a:sym typeface="Times New Roman"/>
              </a:rPr>
              <a:t> 19.2: 161–70.</a:t>
            </a:r>
          </a:p>
          <a:p>
            <a:pPr marL="347654" indent="-347654" algn="l"/>
            <a:r>
              <a:rPr lang="en-CA" sz="2400" dirty="0" err="1">
                <a:latin typeface="Cambria" panose="02040503050406030204" pitchFamily="18" charset="0"/>
                <a:ea typeface="Times New Roman"/>
                <a:cs typeface="Calibri" panose="020F0502020204030204" pitchFamily="34" charset="0"/>
                <a:sym typeface="Times New Roman"/>
              </a:rPr>
              <a:t>Rohany</a:t>
            </a:r>
            <a:r>
              <a:rPr lang="en-CA" sz="2400" dirty="0">
                <a:latin typeface="Cambria" panose="02040503050406030204" pitchFamily="18" charset="0"/>
                <a:ea typeface="Times New Roman"/>
                <a:cs typeface="Calibri" panose="020F0502020204030204" pitchFamily="34" charset="0"/>
                <a:sym typeface="Times New Roman"/>
              </a:rPr>
              <a:t> Rahbar, Elham. 2008. A historical study of the Persian vowel system. </a:t>
            </a:r>
            <a:r>
              <a:rPr lang="en-CA" sz="2400" i="1" dirty="0">
                <a:latin typeface="Cambria" panose="02040503050406030204" pitchFamily="18" charset="0"/>
                <a:ea typeface="Times New Roman"/>
                <a:cs typeface="Calibri" panose="020F0502020204030204" pitchFamily="34" charset="0"/>
                <a:sym typeface="Times New Roman"/>
              </a:rPr>
              <a:t>Kansas Working Papers in Linguistics</a:t>
            </a:r>
            <a:r>
              <a:rPr lang="en-CA" sz="2400" dirty="0">
                <a:latin typeface="Cambria" panose="02040503050406030204" pitchFamily="18" charset="0"/>
                <a:ea typeface="Times New Roman"/>
                <a:cs typeface="Calibri" panose="020F0502020204030204" pitchFamily="34" charset="0"/>
                <a:sym typeface="Times New Roman"/>
              </a:rPr>
              <a:t> 30: 233–45. </a:t>
            </a:r>
          </a:p>
          <a:p>
            <a:pPr marL="347654" indent="-347654" algn="l"/>
            <a:r>
              <a:rPr lang="en-CA" sz="2400" dirty="0">
                <a:latin typeface="Cambria" panose="02040503050406030204" pitchFamily="18" charset="0"/>
                <a:ea typeface="Times New Roman"/>
                <a:cs typeface="Calibri" panose="020F0502020204030204" pitchFamily="34" charset="0"/>
                <a:sym typeface="Times New Roman"/>
              </a:rPr>
              <a:t>Samuels, Bridget D. 2011. </a:t>
            </a:r>
            <a:r>
              <a:rPr lang="en-CA" sz="2400" i="1" dirty="0">
                <a:latin typeface="Cambria" panose="02040503050406030204" pitchFamily="18" charset="0"/>
                <a:ea typeface="Times New Roman"/>
                <a:cs typeface="Calibri" panose="020F0502020204030204" pitchFamily="34" charset="0"/>
                <a:sym typeface="Times New Roman"/>
              </a:rPr>
              <a:t>Phonological architecture : A biolinguistic perspective</a:t>
            </a:r>
            <a:r>
              <a:rPr lang="en-CA" sz="2400" dirty="0">
                <a:latin typeface="Cambria" panose="02040503050406030204" pitchFamily="18" charset="0"/>
                <a:ea typeface="Times New Roman"/>
                <a:cs typeface="Calibri" panose="020F0502020204030204" pitchFamily="34" charset="0"/>
                <a:sym typeface="Times New Roman"/>
              </a:rPr>
              <a:t>. Oxford: OUP. </a:t>
            </a:r>
          </a:p>
          <a:p>
            <a:pPr marL="260706" indent="-260706" algn="l"/>
            <a:r>
              <a:rPr lang="en-US" sz="2400" dirty="0" err="1">
                <a:latin typeface="Cambria" panose="02040503050406030204" pitchFamily="18" charset="0"/>
                <a:cs typeface="Calibri" panose="020F0502020204030204" pitchFamily="34" charset="0"/>
              </a:rPr>
              <a:t>Sandstedt</a:t>
            </a:r>
            <a:r>
              <a:rPr lang="en-US" sz="2400" dirty="0">
                <a:latin typeface="Cambria" panose="02040503050406030204" pitchFamily="18" charset="0"/>
                <a:cs typeface="Calibri" panose="020F0502020204030204" pitchFamily="34" charset="0"/>
              </a:rPr>
              <a:t>, Jade. 2018. Feature specifications and contrast in vowel harmony: The orthography and phonology  of Old Norwegian height harmony. Doctoral dissertation, University of Edinburgh.</a:t>
            </a:r>
          </a:p>
          <a:p>
            <a:pPr marL="260706" indent="-260706" algn="l"/>
            <a:r>
              <a:rPr lang="en-US" sz="2400" dirty="0">
                <a:latin typeface="Cambria" panose="02040503050406030204" pitchFamily="18" charset="0"/>
                <a:cs typeface="Calibri" panose="020F0502020204030204" pitchFamily="34" charset="0"/>
              </a:rPr>
              <a:t>Sapir, Edward. 1925. Sound patterns in language. </a:t>
            </a:r>
            <a:r>
              <a:rPr lang="en-US" sz="2400" i="1" dirty="0">
                <a:latin typeface="Cambria" panose="02040503050406030204" pitchFamily="18" charset="0"/>
                <a:cs typeface="Calibri" panose="020F0502020204030204" pitchFamily="34" charset="0"/>
              </a:rPr>
              <a:t>Language</a:t>
            </a:r>
            <a:r>
              <a:rPr lang="en-US" sz="2400" dirty="0">
                <a:latin typeface="Cambria" panose="02040503050406030204" pitchFamily="18" charset="0"/>
                <a:cs typeface="Calibri" panose="020F0502020204030204" pitchFamily="34" charset="0"/>
              </a:rPr>
              <a:t> 1: 37–51. </a:t>
            </a:r>
          </a:p>
          <a:p>
            <a:pPr marL="347654" indent="-347654" algn="l"/>
            <a:r>
              <a:rPr lang="en-US" sz="2400" dirty="0" err="1">
                <a:latin typeface="Cambria" panose="02040503050406030204" pitchFamily="18" charset="0"/>
                <a:cs typeface="Calibri" panose="020F0502020204030204" pitchFamily="34" charset="0"/>
              </a:rPr>
              <a:t>Schalin</a:t>
            </a:r>
            <a:r>
              <a:rPr lang="en-US" sz="2400" dirty="0">
                <a:latin typeface="Cambria" panose="02040503050406030204" pitchFamily="18" charset="0"/>
                <a:cs typeface="Calibri" panose="020F0502020204030204" pitchFamily="34" charset="0"/>
              </a:rPr>
              <a:t>, Johan. 2017. Scandinavian umlaut and contrastive feature hierarchies. </a:t>
            </a:r>
            <a:r>
              <a:rPr lang="en-US" sz="2400" i="1" dirty="0">
                <a:latin typeface="Cambria" panose="02040503050406030204" pitchFamily="18" charset="0"/>
                <a:cs typeface="Calibri" panose="020F0502020204030204" pitchFamily="34" charset="0"/>
              </a:rPr>
              <a:t>NOWELE</a:t>
            </a:r>
            <a:r>
              <a:rPr lang="en-US" sz="2400" dirty="0">
                <a:latin typeface="Cambria" panose="02040503050406030204" pitchFamily="18" charset="0"/>
                <a:cs typeface="Calibri" panose="020F0502020204030204" pitchFamily="34" charset="0"/>
              </a:rPr>
              <a:t> 70(2): 171–254.</a:t>
            </a:r>
          </a:p>
          <a:p>
            <a:pPr marL="347654" indent="-347654" algn="l"/>
            <a:r>
              <a:rPr lang="en-US" sz="2400" dirty="0">
                <a:latin typeface="Cambria" panose="02040503050406030204" pitchFamily="18" charset="0"/>
                <a:cs typeface="Calibri" panose="020F0502020204030204" pitchFamily="34" charset="0"/>
              </a:rPr>
              <a:t>Spahr, Christopher. 2012. Positional neutralization in the Contrastive Hierarchy: The case of phonological vowel reduction. Ms., University of Toronto. Available at http://</a:t>
            </a:r>
            <a:r>
              <a:rPr lang="en-US" sz="2400" dirty="0" err="1">
                <a:latin typeface="Cambria" panose="02040503050406030204" pitchFamily="18" charset="0"/>
                <a:cs typeface="Calibri" panose="020F0502020204030204" pitchFamily="34" charset="0"/>
              </a:rPr>
              <a:t>individual.utoronto.ca</a:t>
            </a:r>
            <a:r>
              <a:rPr lang="en-US" sz="2400" dirty="0">
                <a:latin typeface="Cambria" panose="02040503050406030204" pitchFamily="18" charset="0"/>
                <a:cs typeface="Calibri" panose="020F0502020204030204" pitchFamily="34" charset="0"/>
              </a:rPr>
              <a:t>/</a:t>
            </a:r>
            <a:r>
              <a:rPr lang="en-US" sz="2400" dirty="0" err="1">
                <a:latin typeface="Cambria" panose="02040503050406030204" pitchFamily="18" charset="0"/>
                <a:cs typeface="Calibri" panose="020F0502020204030204" pitchFamily="34" charset="0"/>
              </a:rPr>
              <a:t>spahr</a:t>
            </a:r>
            <a:r>
              <a:rPr lang="en-US" sz="2400" dirty="0">
                <a:latin typeface="Cambria" panose="02040503050406030204" pitchFamily="18" charset="0"/>
                <a:cs typeface="Calibri" panose="020F0502020204030204" pitchFamily="34" charset="0"/>
              </a:rPr>
              <a:t>/. </a:t>
            </a:r>
          </a:p>
          <a:p>
            <a:pPr marL="347654" indent="-347654" algn="l"/>
            <a:r>
              <a:rPr lang="en-US" sz="2400" dirty="0">
                <a:latin typeface="Cambria" panose="02040503050406030204" pitchFamily="18" charset="0"/>
                <a:cs typeface="Calibri" panose="020F0502020204030204" pitchFamily="34" charset="0"/>
              </a:rPr>
              <a:t>Spahr, Christopher. 2014. A contrastive hierarchical account of positional neutralization. </a:t>
            </a:r>
            <a:r>
              <a:rPr lang="en-US" sz="2400" i="1" dirty="0">
                <a:latin typeface="Cambria" panose="02040503050406030204" pitchFamily="18" charset="0"/>
                <a:cs typeface="Calibri" panose="020F0502020204030204" pitchFamily="34" charset="0"/>
              </a:rPr>
              <a:t>The Linguistic Review </a:t>
            </a:r>
            <a:r>
              <a:rPr lang="en-US" sz="2400" dirty="0">
                <a:latin typeface="Cambria" panose="02040503050406030204" pitchFamily="18" charset="0"/>
                <a:cs typeface="Calibri" panose="020F0502020204030204" pitchFamily="34" charset="0"/>
              </a:rPr>
              <a:t>31(3–4): 551–85.</a:t>
            </a:r>
          </a:p>
          <a:p>
            <a:pPr marL="347654" indent="-347654" algn="l"/>
            <a:r>
              <a:rPr lang="en-US" sz="2400" dirty="0">
                <a:latin typeface="Cambria" panose="02040503050406030204" pitchFamily="18" charset="0"/>
                <a:cs typeface="Calibri" panose="020F0502020204030204" pitchFamily="34" charset="0"/>
              </a:rPr>
              <a:t>Stanley, Richard. 1967. Redundancy rules in phonology. </a:t>
            </a:r>
            <a:r>
              <a:rPr lang="en-US" sz="2400" i="1" dirty="0">
                <a:latin typeface="Cambria" panose="02040503050406030204" pitchFamily="18" charset="0"/>
                <a:cs typeface="Calibri" panose="020F0502020204030204" pitchFamily="34" charset="0"/>
              </a:rPr>
              <a:t>Language</a:t>
            </a:r>
            <a:r>
              <a:rPr lang="en-US" sz="2400" dirty="0">
                <a:latin typeface="Cambria" panose="02040503050406030204" pitchFamily="18" charset="0"/>
                <a:cs typeface="Calibri" panose="020F0502020204030204" pitchFamily="34" charset="0"/>
              </a:rPr>
              <a:t> 43: 393–436.</a:t>
            </a:r>
          </a:p>
          <a:p>
            <a:pPr marL="347654" indent="-347654" algn="l"/>
            <a:r>
              <a:rPr lang="en-US" sz="2400" dirty="0">
                <a:latin typeface="Cambria" panose="02040503050406030204" pitchFamily="18" charset="0"/>
                <a:cs typeface="Calibri" panose="020F0502020204030204" pitchFamily="34" charset="0"/>
              </a:rPr>
              <a:t>Stevens, Kenneth N. &amp; Samuel Jay Keyser. 1989. Primary features and their enhancement in consonants. </a:t>
            </a:r>
            <a:r>
              <a:rPr lang="en-US" sz="2400" i="1" dirty="0">
                <a:latin typeface="Cambria" panose="02040503050406030204" pitchFamily="18" charset="0"/>
                <a:cs typeface="Calibri" panose="020F0502020204030204" pitchFamily="34" charset="0"/>
              </a:rPr>
              <a:t>Language</a:t>
            </a:r>
            <a:r>
              <a:rPr lang="en-US" sz="2400" dirty="0">
                <a:latin typeface="Cambria" panose="02040503050406030204" pitchFamily="18" charset="0"/>
                <a:cs typeface="Calibri" panose="020F0502020204030204" pitchFamily="34" charset="0"/>
              </a:rPr>
              <a:t> 65: 81–106.</a:t>
            </a:r>
          </a:p>
        </p:txBody>
      </p:sp>
      <p:sp>
        <p:nvSpPr>
          <p:cNvPr id="3" name="Slide Number Placeholder 8">
            <a:extLst>
              <a:ext uri="{FF2B5EF4-FFF2-40B4-BE49-F238E27FC236}">
                <a16:creationId xmlns:a16="http://schemas.microsoft.com/office/drawing/2014/main" id="{4CBE3A16-0FAE-BD41-8168-CAD1737F742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147</a:t>
            </a:fld>
            <a:endParaRPr lang="en-US" sz="1600" dirty="0"/>
          </a:p>
        </p:txBody>
      </p:sp>
    </p:spTree>
    <p:extLst>
      <p:ext uri="{BB962C8B-B14F-4D97-AF65-F5344CB8AC3E}">
        <p14:creationId xmlns:p14="http://schemas.microsoft.com/office/powerpoint/2010/main" val="1261527003"/>
      </p:ext>
    </p:extLst>
  </p:cSld>
  <p:clrMapOvr>
    <a:masterClrMapping/>
  </p:clrMapOvr>
  <p:transition spd="slow" advClick="0" advTm="250">
    <p:push/>
  </p:transition>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66400" y="1440000"/>
            <a:ext cx="14508000" cy="6740307"/>
          </a:xfrm>
          <a:prstGeom prst="rect">
            <a:avLst/>
          </a:prstGeom>
          <a:noFill/>
          <a:ln w="9525">
            <a:noFill/>
            <a:miter lim="800000"/>
            <a:headEnd/>
            <a:tailEnd/>
          </a:ln>
        </p:spPr>
        <p:txBody>
          <a:bodyPr>
            <a:prstTxWarp prst="textNoShape">
              <a:avLst/>
            </a:prstTxWarp>
            <a:spAutoFit/>
          </a:bodyPr>
          <a:lstStyle/>
          <a:p>
            <a:pPr marL="347654" indent="-347654" algn="l"/>
            <a:r>
              <a:rPr lang="en-US" sz="2400" dirty="0">
                <a:latin typeface="Cambria" panose="02040503050406030204" pitchFamily="18" charset="0"/>
                <a:cs typeface="Calibri" panose="020F0502020204030204" pitchFamily="34" charset="0"/>
              </a:rPr>
              <a:t>Stevens, Kenneth N., Samuel Jay Keyser &amp; Haruko Kawasaki. 1986. Toward a phonetic and phonological theory of redundant features. In Joseph S. </a:t>
            </a:r>
            <a:r>
              <a:rPr lang="en-US" sz="2400" dirty="0" err="1">
                <a:latin typeface="Cambria" panose="02040503050406030204" pitchFamily="18" charset="0"/>
                <a:cs typeface="Calibri" panose="020F0502020204030204" pitchFamily="34" charset="0"/>
              </a:rPr>
              <a:t>Perkell</a:t>
            </a:r>
            <a:r>
              <a:rPr lang="en-US" sz="2400" dirty="0">
                <a:latin typeface="Cambria" panose="02040503050406030204" pitchFamily="18" charset="0"/>
                <a:cs typeface="Calibri" panose="020F0502020204030204" pitchFamily="34" charset="0"/>
              </a:rPr>
              <a:t> &amp; Dennis H. Klatt (eds.), </a:t>
            </a:r>
            <a:r>
              <a:rPr lang="en-US" sz="2400" i="1" dirty="0">
                <a:latin typeface="Cambria" panose="02040503050406030204" pitchFamily="18" charset="0"/>
                <a:cs typeface="Calibri" panose="020F0502020204030204" pitchFamily="34" charset="0"/>
              </a:rPr>
              <a:t>Symposium on invariance and variability of speech processes</a:t>
            </a:r>
            <a:r>
              <a:rPr lang="en-US" sz="2400" dirty="0">
                <a:latin typeface="Cambria" panose="02040503050406030204" pitchFamily="18" charset="0"/>
                <a:cs typeface="Calibri" panose="020F0502020204030204" pitchFamily="34" charset="0"/>
              </a:rPr>
              <a:t>, 432–69. Hillsdale, NJ: Lawrence Erlbaum. </a:t>
            </a:r>
          </a:p>
          <a:p>
            <a:pPr marL="347654" indent="-347654" algn="l"/>
            <a:r>
              <a:rPr lang="en-US" sz="2400" dirty="0">
                <a:latin typeface="Cambria" panose="02040503050406030204" pitchFamily="18" charset="0"/>
                <a:cs typeface="Calibri" panose="020F0502020204030204" pitchFamily="34" charset="0"/>
              </a:rPr>
              <a:t>Sweet, Henry. 1877. </a:t>
            </a:r>
            <a:r>
              <a:rPr lang="en-US" sz="2400" i="1" dirty="0">
                <a:latin typeface="Cambria" panose="02040503050406030204" pitchFamily="18" charset="0"/>
                <a:cs typeface="Calibri" panose="020F0502020204030204" pitchFamily="34" charset="0"/>
              </a:rPr>
              <a:t>A handbook of phonetics</a:t>
            </a:r>
            <a:r>
              <a:rPr lang="en-US" sz="2400" dirty="0">
                <a:latin typeface="Cambria" panose="02040503050406030204" pitchFamily="18" charset="0"/>
                <a:cs typeface="Calibri" panose="020F0502020204030204" pitchFamily="34" charset="0"/>
              </a:rPr>
              <a:t>. Oxford: Clarendon Press.</a:t>
            </a:r>
          </a:p>
          <a:p>
            <a:pPr marL="347654" indent="-347654" algn="l"/>
            <a:r>
              <a:rPr lang="en-US" sz="2400" dirty="0">
                <a:latin typeface="Cambria" panose="02040503050406030204" pitchFamily="18" charset="0"/>
                <a:cs typeface="Calibri" panose="020F0502020204030204" pitchFamily="34" charset="0"/>
              </a:rPr>
              <a:t>Trubetzkoy, N. S. 1939. </a:t>
            </a:r>
            <a:r>
              <a:rPr lang="en-US" sz="2400" dirty="0" err="1">
                <a:latin typeface="Cambria" panose="02040503050406030204" pitchFamily="18" charset="0"/>
                <a:cs typeface="Calibri" panose="020F0502020204030204" pitchFamily="34" charset="0"/>
              </a:rPr>
              <a:t>Grundzüge</a:t>
            </a:r>
            <a:r>
              <a:rPr lang="en-US" sz="2400" dirty="0">
                <a:latin typeface="Cambria" panose="02040503050406030204" pitchFamily="18" charset="0"/>
                <a:cs typeface="Calibri" panose="020F0502020204030204" pitchFamily="34" charset="0"/>
              </a:rPr>
              <a:t> der </a:t>
            </a:r>
            <a:r>
              <a:rPr lang="en-US" sz="2400" dirty="0" err="1">
                <a:latin typeface="Cambria" panose="02040503050406030204" pitchFamily="18" charset="0"/>
                <a:cs typeface="Calibri" panose="020F0502020204030204" pitchFamily="34" charset="0"/>
              </a:rPr>
              <a:t>Phonologie</a:t>
            </a:r>
            <a:r>
              <a:rPr lang="en-US" sz="2400" dirty="0">
                <a:latin typeface="Cambria" panose="02040503050406030204" pitchFamily="18" charset="0"/>
                <a:cs typeface="Calibri" panose="020F0502020204030204" pitchFamily="34" charset="0"/>
              </a:rPr>
              <a:t>. Göttingen: </a:t>
            </a:r>
            <a:r>
              <a:rPr lang="en-US" sz="2400" dirty="0" err="1">
                <a:latin typeface="Cambria" panose="02040503050406030204" pitchFamily="18" charset="0"/>
                <a:cs typeface="Calibri" panose="020F0502020204030204" pitchFamily="34" charset="0"/>
              </a:rPr>
              <a:t>Vandenhoek</a:t>
            </a:r>
            <a:r>
              <a:rPr lang="en-US" sz="2400" dirty="0">
                <a:latin typeface="Cambria" panose="02040503050406030204" pitchFamily="18" charset="0"/>
                <a:cs typeface="Calibri" panose="020F0502020204030204" pitchFamily="34" charset="0"/>
              </a:rPr>
              <a:t> &amp; Ruprecht.</a:t>
            </a:r>
          </a:p>
          <a:p>
            <a:pPr marL="347654" indent="-347654" algn="l"/>
            <a:r>
              <a:rPr lang="en-US" sz="2400" dirty="0">
                <a:latin typeface="Cambria" panose="02040503050406030204" pitchFamily="18" charset="0"/>
                <a:cs typeface="Calibri" panose="020F0502020204030204" pitchFamily="34" charset="0"/>
              </a:rPr>
              <a:t>Trubetzkoy, N. S. 1969. Principles of phonology. Translation by Christiane A. M. </a:t>
            </a:r>
            <a:r>
              <a:rPr lang="en-US" sz="2400" dirty="0" err="1">
                <a:latin typeface="Cambria" panose="02040503050406030204" pitchFamily="18" charset="0"/>
                <a:cs typeface="Calibri" panose="020F0502020204030204" pitchFamily="34" charset="0"/>
              </a:rPr>
              <a:t>Baltaxe</a:t>
            </a:r>
            <a:r>
              <a:rPr lang="en-US" sz="2400" dirty="0">
                <a:latin typeface="Cambria" panose="02040503050406030204" pitchFamily="18" charset="0"/>
                <a:cs typeface="Calibri" panose="020F0502020204030204" pitchFamily="34" charset="0"/>
              </a:rPr>
              <a:t> of Trubetzkoy 1939. Berkeley: University of California Press. </a:t>
            </a:r>
          </a:p>
          <a:p>
            <a:pPr marL="347654" indent="-347654" algn="l"/>
            <a:r>
              <a:rPr lang="en-US" altLang="en-US" sz="2400" dirty="0">
                <a:latin typeface="Cambria" panose="02040503050406030204" pitchFamily="18" charset="0"/>
              </a:rPr>
              <a:t>Trubetzkoy, N. S. 2001 [1936]. A theory of phonological oppositions. In Anatoly Liberman (ed.), </a:t>
            </a:r>
            <a:r>
              <a:rPr lang="en-US" altLang="en-US" sz="2400" i="1" dirty="0">
                <a:latin typeface="Cambria" panose="02040503050406030204" pitchFamily="18" charset="0"/>
              </a:rPr>
              <a:t>Studies in general linguistics and language structure</a:t>
            </a:r>
            <a:r>
              <a:rPr lang="en-US" altLang="en-US" sz="2400" dirty="0">
                <a:latin typeface="Cambria" panose="02040503050406030204" pitchFamily="18" charset="0"/>
              </a:rPr>
              <a:t>, 14–21. Translated by Marvin Taylor &amp; Anatoly Liberman. Durham, NC: Duke University Press. [</a:t>
            </a:r>
            <a:r>
              <a:rPr lang="en-US" altLang="en-US" sz="2400" dirty="0" err="1">
                <a:latin typeface="Cambria" panose="02040503050406030204" pitchFamily="18" charset="0"/>
              </a:rPr>
              <a:t>Essai</a:t>
            </a:r>
            <a:r>
              <a:rPr lang="en-US" altLang="en-US" sz="2400" dirty="0">
                <a:latin typeface="Cambria" panose="02040503050406030204" pitchFamily="18" charset="0"/>
              </a:rPr>
              <a:t> </a:t>
            </a:r>
            <a:r>
              <a:rPr lang="en-US" altLang="en-US" sz="2400" dirty="0" err="1">
                <a:latin typeface="Cambria" panose="02040503050406030204" pitchFamily="18" charset="0"/>
              </a:rPr>
              <a:t>d’une</a:t>
            </a:r>
            <a:r>
              <a:rPr lang="en-US" altLang="en-US" sz="2400" dirty="0">
                <a:latin typeface="Cambria" panose="02040503050406030204" pitchFamily="18" charset="0"/>
              </a:rPr>
              <a:t> </a:t>
            </a:r>
            <a:r>
              <a:rPr lang="en-US" altLang="en-US" sz="2400" dirty="0" err="1">
                <a:latin typeface="Cambria" panose="02040503050406030204" pitchFamily="18" charset="0"/>
              </a:rPr>
              <a:t>théorie</a:t>
            </a:r>
            <a:r>
              <a:rPr lang="en-US" altLang="en-US" sz="2400" dirty="0">
                <a:latin typeface="Cambria" panose="02040503050406030204" pitchFamily="18" charset="0"/>
              </a:rPr>
              <a:t> des oppositions </a:t>
            </a:r>
            <a:r>
              <a:rPr lang="en-US" altLang="en-US" sz="2400" dirty="0" err="1">
                <a:latin typeface="Cambria" panose="02040503050406030204" pitchFamily="18" charset="0"/>
              </a:rPr>
              <a:t>phonologiques</a:t>
            </a:r>
            <a:r>
              <a:rPr lang="en-US" altLang="en-US" sz="2400" dirty="0">
                <a:latin typeface="Cambria" panose="02040503050406030204" pitchFamily="18" charset="0"/>
              </a:rPr>
              <a:t>. </a:t>
            </a:r>
            <a:r>
              <a:rPr lang="en-US" altLang="en-US" sz="2400" i="1" dirty="0">
                <a:latin typeface="Cambria" panose="02040503050406030204" pitchFamily="18" charset="0"/>
              </a:rPr>
              <a:t>Journal de </a:t>
            </a:r>
            <a:r>
              <a:rPr lang="en-US" altLang="en-US" sz="2400" i="1" dirty="0" err="1">
                <a:latin typeface="Cambria" panose="02040503050406030204" pitchFamily="18" charset="0"/>
              </a:rPr>
              <a:t>psychologie</a:t>
            </a:r>
            <a:r>
              <a:rPr lang="en-US" altLang="en-US" sz="2400" i="1" dirty="0">
                <a:latin typeface="Cambria" panose="02040503050406030204" pitchFamily="18" charset="0"/>
              </a:rPr>
              <a:t> </a:t>
            </a:r>
            <a:r>
              <a:rPr lang="en-US" altLang="en-US" sz="2400" i="1" dirty="0" err="1">
                <a:latin typeface="Cambria" panose="02040503050406030204" pitchFamily="18" charset="0"/>
              </a:rPr>
              <a:t>normale</a:t>
            </a:r>
            <a:r>
              <a:rPr lang="en-US" altLang="en-US" sz="2400" i="1" dirty="0">
                <a:latin typeface="Cambria" panose="02040503050406030204" pitchFamily="18" charset="0"/>
              </a:rPr>
              <a:t> et </a:t>
            </a:r>
            <a:r>
              <a:rPr lang="en-US" altLang="en-US" sz="2400" i="1" dirty="0" err="1">
                <a:latin typeface="Cambria" panose="02040503050406030204" pitchFamily="18" charset="0"/>
              </a:rPr>
              <a:t>pathologique</a:t>
            </a:r>
            <a:r>
              <a:rPr lang="en-US" altLang="en-US" sz="2400" dirty="0">
                <a:latin typeface="Cambria" panose="02040503050406030204" pitchFamily="18" charset="0"/>
              </a:rPr>
              <a:t> 33 (1936), 5–18.]</a:t>
            </a:r>
          </a:p>
          <a:p>
            <a:pPr marL="347654" indent="-347654" algn="l"/>
            <a:r>
              <a:rPr lang="en-US" altLang="en-US" sz="2400" dirty="0">
                <a:latin typeface="Cambria" panose="02040503050406030204" pitchFamily="18" charset="0"/>
              </a:rPr>
              <a:t>Trubetzkoy, N. S. 2019. </a:t>
            </a:r>
            <a:r>
              <a:rPr lang="es-ES_tradnl" altLang="en-US" sz="2400" i="1" dirty="0">
                <a:latin typeface="Cambria" panose="02040503050406030204" pitchFamily="18" charset="0"/>
              </a:rPr>
              <a:t>Principios de fonología</a:t>
            </a:r>
            <a:r>
              <a:rPr lang="en-US" altLang="en-US" sz="2400" dirty="0">
                <a:latin typeface="Cambria" panose="02040503050406030204" pitchFamily="18" charset="0"/>
              </a:rPr>
              <a:t>. </a:t>
            </a:r>
            <a:r>
              <a:rPr lang="es-ES_tradnl" altLang="en-US" sz="2400" dirty="0">
                <a:latin typeface="Cambria" panose="02040503050406030204" pitchFamily="18" charset="0"/>
              </a:rPr>
              <a:t>Nueva traducción y versión crítica de  </a:t>
            </a:r>
            <a:r>
              <a:rPr lang="en-US" altLang="en-US" sz="2400" dirty="0">
                <a:latin typeface="Cambria" panose="02040503050406030204" pitchFamily="18" charset="0"/>
              </a:rPr>
              <a:t>Esther Herrera </a:t>
            </a:r>
            <a:r>
              <a:rPr lang="en-US" altLang="en-US" sz="2400" dirty="0" err="1">
                <a:latin typeface="Cambria" panose="02040503050406030204" pitchFamily="18" charset="0"/>
              </a:rPr>
              <a:t>Zendeyas</a:t>
            </a:r>
            <a:r>
              <a:rPr lang="en-US" altLang="en-US" sz="2400" dirty="0">
                <a:latin typeface="Cambria" panose="02040503050406030204" pitchFamily="18" charset="0"/>
              </a:rPr>
              <a:t> y Michael Herbert Knapp. Mexico City: El Colegio de México, Centro de </a:t>
            </a:r>
            <a:r>
              <a:rPr lang="es-ES_tradnl" altLang="en-US" sz="2400" dirty="0">
                <a:latin typeface="Cambria" panose="02040503050406030204" pitchFamily="18" charset="0"/>
              </a:rPr>
              <a:t>Estudios Lingüísticos y Literarios</a:t>
            </a:r>
            <a:r>
              <a:rPr lang="en-US" altLang="en-US" sz="2400" dirty="0">
                <a:latin typeface="Cambria" panose="02040503050406030204" pitchFamily="18" charset="0"/>
              </a:rPr>
              <a:t>.</a:t>
            </a:r>
          </a:p>
          <a:p>
            <a:pPr marL="347654" indent="-347654" algn="l"/>
            <a:r>
              <a:rPr lang="en-US" altLang="en-US" sz="2400" dirty="0">
                <a:latin typeface="Cambria" panose="02040503050406030204" pitchFamily="18" charset="0"/>
              </a:rPr>
              <a:t>Twaddell, W. Freeman. 1938. A note on OHG umlaut. </a:t>
            </a:r>
            <a:r>
              <a:rPr lang="en-US" altLang="en-US" sz="2400" i="1" dirty="0" err="1">
                <a:latin typeface="Cambria" panose="02040503050406030204" pitchFamily="18" charset="0"/>
              </a:rPr>
              <a:t>Monatshefte</a:t>
            </a:r>
            <a:r>
              <a:rPr lang="en-US" altLang="en-US" sz="2400" i="1" dirty="0">
                <a:latin typeface="Cambria" panose="02040503050406030204" pitchFamily="18" charset="0"/>
              </a:rPr>
              <a:t> </a:t>
            </a:r>
            <a:r>
              <a:rPr lang="en-US" altLang="en-US" sz="2400" i="1" dirty="0" err="1">
                <a:latin typeface="Cambria" panose="02040503050406030204" pitchFamily="18" charset="0"/>
              </a:rPr>
              <a:t>für</a:t>
            </a:r>
            <a:r>
              <a:rPr lang="en-US" altLang="en-US" sz="2400" i="1" dirty="0">
                <a:latin typeface="Cambria" panose="02040503050406030204" pitchFamily="18" charset="0"/>
              </a:rPr>
              <a:t> </a:t>
            </a:r>
            <a:r>
              <a:rPr lang="en-US" altLang="en-US" sz="2400" i="1" dirty="0" err="1">
                <a:latin typeface="Cambria" panose="02040503050406030204" pitchFamily="18" charset="0"/>
              </a:rPr>
              <a:t>deutschen</a:t>
            </a:r>
            <a:r>
              <a:rPr lang="en-US" altLang="en-US" sz="2400" i="1" dirty="0">
                <a:latin typeface="Cambria" panose="02040503050406030204" pitchFamily="18" charset="0"/>
              </a:rPr>
              <a:t> </a:t>
            </a:r>
            <a:r>
              <a:rPr lang="en-US" altLang="en-US" sz="2400" i="1" dirty="0" err="1">
                <a:latin typeface="Cambria" panose="02040503050406030204" pitchFamily="18" charset="0"/>
              </a:rPr>
              <a:t>Unterricht</a:t>
            </a:r>
            <a:r>
              <a:rPr lang="en-US" altLang="en-US" sz="2400" dirty="0">
                <a:latin typeface="Cambria" panose="02040503050406030204" pitchFamily="18" charset="0"/>
              </a:rPr>
              <a:t> 30: 177–181.</a:t>
            </a:r>
          </a:p>
          <a:p>
            <a:pPr marL="347654" indent="-347654" algn="l"/>
            <a:r>
              <a:rPr lang="en-US" altLang="en-US" sz="2400" dirty="0" err="1">
                <a:latin typeface="Cambria" panose="02040503050406030204" pitchFamily="18" charset="0"/>
              </a:rPr>
              <a:t>Voeltzel</a:t>
            </a:r>
            <a:r>
              <a:rPr lang="en-US" altLang="en-US" sz="2400" dirty="0">
                <a:latin typeface="Cambria" panose="02040503050406030204" pitchFamily="18" charset="0"/>
              </a:rPr>
              <a:t>, Laurence. 2016. </a:t>
            </a:r>
            <a:r>
              <a:rPr lang="fr-FR" altLang="en-US" sz="2400" dirty="0">
                <a:latin typeface="Cambria" panose="02040503050406030204" pitchFamily="18" charset="0"/>
              </a:rPr>
              <a:t>Morphophonologie des langues scandinaves: Hiérarchie segmentale et complexité syllabique</a:t>
            </a:r>
            <a:r>
              <a:rPr lang="en-US" altLang="en-US" sz="2400" dirty="0">
                <a:latin typeface="Cambria" panose="02040503050406030204" pitchFamily="18" charset="0"/>
              </a:rPr>
              <a:t>. Doctoral dissertation, University of Nantes.</a:t>
            </a:r>
          </a:p>
          <a:p>
            <a:pPr marL="347654" indent="-347654" algn="l"/>
            <a:r>
              <a:rPr lang="en-US" sz="2400" dirty="0">
                <a:latin typeface="Cambria" panose="02040503050406030204" pitchFamily="18" charset="0"/>
                <a:cs typeface="Calibri" panose="020F0502020204030204" pitchFamily="34" charset="0"/>
              </a:rPr>
              <a:t>Zhang, Xi. 1996. Vowel systems of the Manchu-Tungus languages of China. Doctoral dissertation, University of Toronto. </a:t>
            </a:r>
          </a:p>
        </p:txBody>
      </p:sp>
      <p:sp>
        <p:nvSpPr>
          <p:cNvPr id="3" name="Slide Number Placeholder 8">
            <a:extLst>
              <a:ext uri="{FF2B5EF4-FFF2-40B4-BE49-F238E27FC236}">
                <a16:creationId xmlns:a16="http://schemas.microsoft.com/office/drawing/2014/main" id="{80B27747-F792-304B-93EB-CDDE3E16ABAD}"/>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148</a:t>
            </a:fld>
            <a:endParaRPr lang="en-US" sz="1600" dirty="0"/>
          </a:p>
        </p:txBody>
      </p:sp>
    </p:spTree>
    <p:extLst>
      <p:ext uri="{BB962C8B-B14F-4D97-AF65-F5344CB8AC3E}">
        <p14:creationId xmlns:p14="http://schemas.microsoft.com/office/powerpoint/2010/main" val="1412111648"/>
      </p:ext>
    </p:extLst>
  </p:cSld>
  <p:clrMapOvr>
    <a:masterClrMapping/>
  </p:clrMapOvr>
  <p:transition spd="slow" advClick="0" advTm="250">
    <p:push/>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5A6871-288A-D044-9360-4B574E80691B}"/>
              </a:ext>
            </a:extLst>
          </p:cNvPr>
          <p:cNvGrpSpPr/>
          <p:nvPr/>
        </p:nvGrpSpPr>
        <p:grpSpPr>
          <a:xfrm>
            <a:off x="824030" y="-18000"/>
            <a:ext cx="14609529" cy="9180000"/>
            <a:chOff x="-15" y="0"/>
            <a:chExt cx="14609529" cy="9180000"/>
          </a:xfrm>
        </p:grpSpPr>
        <p:pic>
          <p:nvPicPr>
            <p:cNvPr id="3" name="Picture 2" descr="A sunset over a body of water&#10;&#10;Description automatically generated">
              <a:extLst>
                <a:ext uri="{FF2B5EF4-FFF2-40B4-BE49-F238E27FC236}">
                  <a16:creationId xmlns:a16="http://schemas.microsoft.com/office/drawing/2014/main" id="{F21E1299-5F2A-E64F-9188-6F720F8615BF}"/>
                </a:ext>
              </a:extLst>
            </p:cNvPr>
            <p:cNvPicPr>
              <a:picLocks noChangeAspect="1"/>
            </p:cNvPicPr>
            <p:nvPr/>
          </p:nvPicPr>
          <p:blipFill rotWithShape="1">
            <a:blip r:embed="rId2"/>
            <a:srcRect r="13654"/>
            <a:stretch/>
          </p:blipFill>
          <p:spPr>
            <a:xfrm>
              <a:off x="10628936" y="6120000"/>
              <a:ext cx="3980578" cy="3060000"/>
            </a:xfrm>
            <a:prstGeom prst="rect">
              <a:avLst/>
            </a:prstGeom>
          </p:spPr>
        </p:pic>
        <p:pic>
          <p:nvPicPr>
            <p:cNvPr id="4" name="Picture 3" descr="A close up of a stone building&#10;&#10;Description automatically generated">
              <a:extLst>
                <a:ext uri="{FF2B5EF4-FFF2-40B4-BE49-F238E27FC236}">
                  <a16:creationId xmlns:a16="http://schemas.microsoft.com/office/drawing/2014/main" id="{BBE6E8A8-CC95-464A-83D8-7C256047F8FA}"/>
                </a:ext>
              </a:extLst>
            </p:cNvPr>
            <p:cNvPicPr>
              <a:picLocks noChangeAspect="1"/>
            </p:cNvPicPr>
            <p:nvPr/>
          </p:nvPicPr>
          <p:blipFill>
            <a:blip r:embed="rId3"/>
            <a:stretch>
              <a:fillRect/>
            </a:stretch>
          </p:blipFill>
          <p:spPr>
            <a:xfrm>
              <a:off x="-15" y="0"/>
              <a:ext cx="4476677" cy="3060000"/>
            </a:xfrm>
            <a:prstGeom prst="rect">
              <a:avLst/>
            </a:prstGeom>
          </p:spPr>
        </p:pic>
        <p:pic>
          <p:nvPicPr>
            <p:cNvPr id="5" name="Picture 4" descr="A train crossing a bridge over a body of water&#10;&#10;Description automatically generated">
              <a:extLst>
                <a:ext uri="{FF2B5EF4-FFF2-40B4-BE49-F238E27FC236}">
                  <a16:creationId xmlns:a16="http://schemas.microsoft.com/office/drawing/2014/main" id="{C081936C-A4F1-2846-BB87-390B3CC9234A}"/>
                </a:ext>
              </a:extLst>
            </p:cNvPr>
            <p:cNvPicPr>
              <a:picLocks noChangeAspect="1"/>
            </p:cNvPicPr>
            <p:nvPr/>
          </p:nvPicPr>
          <p:blipFill>
            <a:blip r:embed="rId4"/>
            <a:stretch>
              <a:fillRect/>
            </a:stretch>
          </p:blipFill>
          <p:spPr>
            <a:xfrm>
              <a:off x="4456386" y="0"/>
              <a:ext cx="4896000" cy="3060000"/>
            </a:xfrm>
            <a:prstGeom prst="rect">
              <a:avLst/>
            </a:prstGeom>
          </p:spPr>
        </p:pic>
        <p:pic>
          <p:nvPicPr>
            <p:cNvPr id="6" name="Picture 5" descr="A view of a large body of water&#10;&#10;Description automatically generated">
              <a:extLst>
                <a:ext uri="{FF2B5EF4-FFF2-40B4-BE49-F238E27FC236}">
                  <a16:creationId xmlns:a16="http://schemas.microsoft.com/office/drawing/2014/main" id="{FEED24DF-15BE-084F-89D2-48BC1D96CE1B}"/>
                </a:ext>
              </a:extLst>
            </p:cNvPr>
            <p:cNvPicPr>
              <a:picLocks/>
            </p:cNvPicPr>
            <p:nvPr/>
          </p:nvPicPr>
          <p:blipFill>
            <a:blip r:embed="rId5"/>
            <a:stretch>
              <a:fillRect/>
            </a:stretch>
          </p:blipFill>
          <p:spPr>
            <a:xfrm>
              <a:off x="9352929" y="0"/>
              <a:ext cx="5220000" cy="3060000"/>
            </a:xfrm>
            <a:prstGeom prst="rect">
              <a:avLst/>
            </a:prstGeom>
          </p:spPr>
        </p:pic>
        <p:pic>
          <p:nvPicPr>
            <p:cNvPr id="7" name="Picture 6" descr="A view of a city&#10;&#10;Description automatically generated">
              <a:extLst>
                <a:ext uri="{FF2B5EF4-FFF2-40B4-BE49-F238E27FC236}">
                  <a16:creationId xmlns:a16="http://schemas.microsoft.com/office/drawing/2014/main" id="{B1DE8613-90B0-9A47-9AB5-A0B9C0560BC6}"/>
                </a:ext>
              </a:extLst>
            </p:cNvPr>
            <p:cNvPicPr>
              <a:picLocks noChangeAspect="1"/>
            </p:cNvPicPr>
            <p:nvPr/>
          </p:nvPicPr>
          <p:blipFill>
            <a:blip r:embed="rId6"/>
            <a:stretch>
              <a:fillRect/>
            </a:stretch>
          </p:blipFill>
          <p:spPr>
            <a:xfrm>
              <a:off x="5320482" y="6120000"/>
              <a:ext cx="5320227" cy="3060000"/>
            </a:xfrm>
            <a:prstGeom prst="rect">
              <a:avLst/>
            </a:prstGeom>
          </p:spPr>
        </p:pic>
        <p:pic>
          <p:nvPicPr>
            <p:cNvPr id="8" name="Picture 7" descr="A view of a mountain&#10;&#10;Description automatically generated">
              <a:extLst>
                <a:ext uri="{FF2B5EF4-FFF2-40B4-BE49-F238E27FC236}">
                  <a16:creationId xmlns:a16="http://schemas.microsoft.com/office/drawing/2014/main" id="{0044236C-63C4-E749-950A-14DB863E1301}"/>
                </a:ext>
              </a:extLst>
            </p:cNvPr>
            <p:cNvPicPr>
              <a:picLocks noChangeAspect="1"/>
            </p:cNvPicPr>
            <p:nvPr/>
          </p:nvPicPr>
          <p:blipFill>
            <a:blip r:embed="rId7"/>
            <a:stretch>
              <a:fillRect/>
            </a:stretch>
          </p:blipFill>
          <p:spPr>
            <a:xfrm>
              <a:off x="63898" y="6120000"/>
              <a:ext cx="5312500" cy="3060000"/>
            </a:xfrm>
            <a:prstGeom prst="rect">
              <a:avLst/>
            </a:prstGeom>
          </p:spPr>
        </p:pic>
        <p:pic>
          <p:nvPicPr>
            <p:cNvPr id="9" name="Picture 8" descr="A large body of water with a city in the background&#10;&#10;Description automatically generated">
              <a:extLst>
                <a:ext uri="{FF2B5EF4-FFF2-40B4-BE49-F238E27FC236}">
                  <a16:creationId xmlns:a16="http://schemas.microsoft.com/office/drawing/2014/main" id="{ED7A8010-5D46-0246-A94E-EE897E47667B}"/>
                </a:ext>
              </a:extLst>
            </p:cNvPr>
            <p:cNvPicPr>
              <a:picLocks noChangeAspect="1"/>
            </p:cNvPicPr>
            <p:nvPr/>
          </p:nvPicPr>
          <p:blipFill>
            <a:blip r:embed="rId8"/>
            <a:stretch>
              <a:fillRect/>
            </a:stretch>
          </p:blipFill>
          <p:spPr>
            <a:xfrm>
              <a:off x="9136906" y="3060000"/>
              <a:ext cx="5440000" cy="3060000"/>
            </a:xfrm>
            <a:prstGeom prst="rect">
              <a:avLst/>
            </a:prstGeom>
          </p:spPr>
        </p:pic>
        <p:pic>
          <p:nvPicPr>
            <p:cNvPr id="10" name="Picture 9" descr="A large waterfall over some water&#10;&#10;Description automatically generated">
              <a:extLst>
                <a:ext uri="{FF2B5EF4-FFF2-40B4-BE49-F238E27FC236}">
                  <a16:creationId xmlns:a16="http://schemas.microsoft.com/office/drawing/2014/main" id="{6DA82D46-AEC5-2742-A55D-31A5BD323CFE}"/>
                </a:ext>
              </a:extLst>
            </p:cNvPr>
            <p:cNvPicPr>
              <a:picLocks noChangeAspect="1"/>
            </p:cNvPicPr>
            <p:nvPr/>
          </p:nvPicPr>
          <p:blipFill>
            <a:blip r:embed="rId9"/>
            <a:stretch>
              <a:fillRect/>
            </a:stretch>
          </p:blipFill>
          <p:spPr>
            <a:xfrm>
              <a:off x="0" y="3060000"/>
              <a:ext cx="4618162" cy="3060000"/>
            </a:xfrm>
            <a:prstGeom prst="rect">
              <a:avLst/>
            </a:prstGeom>
          </p:spPr>
        </p:pic>
        <p:pic>
          <p:nvPicPr>
            <p:cNvPr id="11" name="Picture 10" descr="A view of a city&#10;&#10;Description automatically generated">
              <a:extLst>
                <a:ext uri="{FF2B5EF4-FFF2-40B4-BE49-F238E27FC236}">
                  <a16:creationId xmlns:a16="http://schemas.microsoft.com/office/drawing/2014/main" id="{E5271C1F-7AFA-8045-8ABB-22581E0D5CF4}"/>
                </a:ext>
              </a:extLst>
            </p:cNvPr>
            <p:cNvPicPr>
              <a:picLocks noChangeAspect="1"/>
            </p:cNvPicPr>
            <p:nvPr/>
          </p:nvPicPr>
          <p:blipFill>
            <a:blip r:embed="rId10">
              <a:alphaModFix/>
            </a:blip>
            <a:stretch>
              <a:fillRect/>
            </a:stretch>
          </p:blipFill>
          <p:spPr>
            <a:xfrm>
              <a:off x="4600402" y="3060000"/>
              <a:ext cx="4584457" cy="3060000"/>
            </a:xfrm>
            <a:prstGeom prst="rect">
              <a:avLst/>
            </a:prstGeom>
            <a:effectLst>
              <a:softEdge rad="0"/>
            </a:effectLst>
          </p:spPr>
        </p:pic>
      </p:grpSp>
      <p:pic>
        <p:nvPicPr>
          <p:cNvPr id="13" name="Picture 12" descr="A picture containing person, outdoor, person, sport&#10;&#10;Description automatically generated">
            <a:extLst>
              <a:ext uri="{FF2B5EF4-FFF2-40B4-BE49-F238E27FC236}">
                <a16:creationId xmlns:a16="http://schemas.microsoft.com/office/drawing/2014/main" id="{FD2F634C-46FA-5D46-A1E5-D1C9B1282875}"/>
              </a:ext>
            </a:extLst>
          </p:cNvPr>
          <p:cNvPicPr>
            <a:picLocks noChangeAspect="1"/>
          </p:cNvPicPr>
          <p:nvPr/>
        </p:nvPicPr>
        <p:blipFill>
          <a:blip r:embed="rId11"/>
          <a:stretch>
            <a:fillRect/>
          </a:stretch>
        </p:blipFill>
        <p:spPr>
          <a:xfrm>
            <a:off x="3088794" y="792000"/>
            <a:ext cx="10080000" cy="7560000"/>
          </a:xfrm>
          <a:prstGeom prst="rect">
            <a:avLst/>
          </a:prstGeom>
        </p:spPr>
      </p:pic>
    </p:spTree>
    <p:extLst>
      <p:ext uri="{BB962C8B-B14F-4D97-AF65-F5344CB8AC3E}">
        <p14:creationId xmlns:p14="http://schemas.microsoft.com/office/powerpoint/2010/main" val="2225196743"/>
      </p:ext>
    </p:extLst>
  </p:cSld>
  <p:clrMapOvr>
    <a:masterClrMapping/>
  </p:clrMapOvr>
  <mc:AlternateContent xmlns:mc="http://schemas.openxmlformats.org/markup-compatibility/2006" xmlns:p14="http://schemas.microsoft.com/office/powerpoint/2010/main">
    <mc:Choice Requires="p14">
      <p:transition spd="slow" p14:dur="3900" advTm="2000">
        <p14:glitter pattern="hexagon"/>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300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strVal val="#ppt_w*0.70"/>
                                          </p:val>
                                        </p:tav>
                                        <p:tav tm="100000">
                                          <p:val>
                                            <p:strVal val="#ppt_w"/>
                                          </p:val>
                                        </p:tav>
                                      </p:tavLst>
                                    </p:anim>
                                    <p:anim calcmode="lin" valueType="num">
                                      <p:cBhvr>
                                        <p:cTn id="8" dur="2000" fill="hold"/>
                                        <p:tgtEl>
                                          <p:spTgt spid="13"/>
                                        </p:tgtEl>
                                        <p:attrNameLst>
                                          <p:attrName>ppt_h</p:attrName>
                                        </p:attrNameLst>
                                      </p:cBhvr>
                                      <p:tavLst>
                                        <p:tav tm="0">
                                          <p:val>
                                            <p:strVal val="#ppt_h"/>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1166400" y="2577631"/>
            <a:ext cx="14400000" cy="1569660"/>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We can conclude from his discussion that Sweet’s analysis posits that the contrastive properties of both the vowels in </a:t>
            </a:r>
            <a:r>
              <a:rPr lang="en-US" sz="3200" i="1" dirty="0">
                <a:solidFill>
                  <a:srgbClr val="C00000"/>
                </a:solidFill>
                <a:latin typeface="Cambria" panose="02040503050406030204" pitchFamily="18" charset="0"/>
                <a:ea typeface="Palatino" charset="0"/>
                <a:cs typeface="Palatino" charset="0"/>
              </a:rPr>
              <a:t>bait</a:t>
            </a:r>
            <a:r>
              <a:rPr lang="en-US" sz="3200" dirty="0">
                <a:latin typeface="Cambria" panose="02040503050406030204" pitchFamily="18" charset="0"/>
                <a:ea typeface="Palatino" charset="0"/>
                <a:cs typeface="Palatino" charset="0"/>
              </a:rPr>
              <a:t> and </a:t>
            </a:r>
            <a:r>
              <a:rPr lang="en-US" sz="3200" i="1" dirty="0">
                <a:solidFill>
                  <a:srgbClr val="C00000"/>
                </a:solidFill>
                <a:latin typeface="Cambria" panose="02040503050406030204" pitchFamily="18" charset="0"/>
                <a:ea typeface="Palatino" charset="0"/>
                <a:cs typeface="Palatino" charset="0"/>
              </a:rPr>
              <a:t>bet</a:t>
            </a:r>
            <a:r>
              <a:rPr lang="en-US" sz="3200" dirty="0">
                <a:latin typeface="Cambria" panose="02040503050406030204" pitchFamily="18" charset="0"/>
                <a:ea typeface="Palatino" charset="0"/>
                <a:cs typeface="Palatino" charset="0"/>
              </a:rPr>
              <a:t> are mid and front, with no contrastive specification for tenseness or quantity.</a:t>
            </a:r>
            <a:endParaRPr lang="en-US" sz="3200" noProof="1">
              <a:latin typeface="Cambria" panose="02040503050406030204" pitchFamily="18" charset="0"/>
              <a:ea typeface="Palatino" charset="0"/>
              <a:cs typeface="Palatino" charset="0"/>
            </a:endParaRPr>
          </a:p>
        </p:txBody>
      </p:sp>
      <p:sp>
        <p:nvSpPr>
          <p:cNvPr id="26" name="Text Box 7"/>
          <p:cNvSpPr txBox="1">
            <a:spLocks noChangeArrowheads="1"/>
          </p:cNvSpPr>
          <p:nvPr/>
        </p:nvSpPr>
        <p:spPr bwMode="auto">
          <a:xfrm>
            <a:off x="1166400" y="4577036"/>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The difference in the two words resides in the addition of a second segment to the vowel in </a:t>
            </a:r>
            <a:r>
              <a:rPr lang="en-US" sz="3200" i="1" dirty="0">
                <a:solidFill>
                  <a:srgbClr val="C00000"/>
                </a:solidFill>
                <a:latin typeface="Cambria" panose="02040503050406030204" pitchFamily="18" charset="0"/>
                <a:ea typeface="Palatino" charset="0"/>
                <a:cs typeface="Palatino" charset="0"/>
              </a:rPr>
              <a:t>bait</a:t>
            </a:r>
            <a:r>
              <a:rPr lang="en-US" sz="3200" dirty="0">
                <a:latin typeface="Cambria" panose="02040503050406030204" pitchFamily="18" charset="0"/>
                <a:ea typeface="Palatino" charset="0"/>
                <a:cs typeface="Palatino" charset="0"/>
              </a:rPr>
              <a:t>. </a:t>
            </a:r>
            <a:endParaRPr lang="en-US" sz="3200" noProof="1">
              <a:latin typeface="Cambria" panose="02040503050406030204" pitchFamily="18" charset="0"/>
              <a:ea typeface="Palatino" charset="0"/>
              <a:cs typeface="Palatino" charset="0"/>
            </a:endParaRPr>
          </a:p>
        </p:txBody>
      </p:sp>
      <p:sp>
        <p:nvSpPr>
          <p:cNvPr id="27" name="Text Box 5"/>
          <p:cNvSpPr txBox="1">
            <a:spLocks noChangeArrowheads="1"/>
          </p:cNvSpPr>
          <p:nvPr/>
        </p:nvSpPr>
        <p:spPr bwMode="auto">
          <a:xfrm>
            <a:off x="1166400" y="1440000"/>
            <a:ext cx="7022949"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Contrast and Broad Transcription</a:t>
            </a:r>
          </a:p>
        </p:txBody>
      </p:sp>
      <p:sp>
        <p:nvSpPr>
          <p:cNvPr id="32" name="Rectangle 31">
            <a:extLst>
              <a:ext uri="{FF2B5EF4-FFF2-40B4-BE49-F238E27FC236}">
                <a16:creationId xmlns:a16="http://schemas.microsoft.com/office/drawing/2014/main" id="{B525A0CB-D414-604E-9F79-83FE4A7C99E6}"/>
              </a:ext>
            </a:extLst>
          </p:cNvPr>
          <p:cNvSpPr>
            <a:spLocks/>
          </p:cNvSpPr>
          <p:nvPr/>
        </p:nvSpPr>
        <p:spPr bwMode="auto">
          <a:xfrm>
            <a:off x="1166400" y="7159543"/>
            <a:ext cx="12960000" cy="1051555"/>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33" name="Text Box 4">
            <a:extLst>
              <a:ext uri="{FF2B5EF4-FFF2-40B4-BE49-F238E27FC236}">
                <a16:creationId xmlns:a16="http://schemas.microsoft.com/office/drawing/2014/main" id="{4AA62FAA-1A5A-E14B-B08B-7BA9D6BDEDCB}"/>
              </a:ext>
            </a:extLst>
          </p:cNvPr>
          <p:cNvSpPr txBox="1">
            <a:spLocks noChangeArrowheads="1"/>
          </p:cNvSpPr>
          <p:nvPr/>
        </p:nvSpPr>
        <p:spPr bwMode="auto">
          <a:xfrm>
            <a:off x="1504058" y="7126233"/>
            <a:ext cx="800219"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bait</a:t>
            </a:r>
          </a:p>
        </p:txBody>
      </p:sp>
      <p:sp>
        <p:nvSpPr>
          <p:cNvPr id="35" name="Text Box 4">
            <a:extLst>
              <a:ext uri="{FF2B5EF4-FFF2-40B4-BE49-F238E27FC236}">
                <a16:creationId xmlns:a16="http://schemas.microsoft.com/office/drawing/2014/main" id="{751DBFE1-3B25-1C44-901E-731E37485038}"/>
              </a:ext>
            </a:extLst>
          </p:cNvPr>
          <p:cNvSpPr txBox="1">
            <a:spLocks noChangeArrowheads="1"/>
          </p:cNvSpPr>
          <p:nvPr/>
        </p:nvSpPr>
        <p:spPr bwMode="auto">
          <a:xfrm>
            <a:off x="1506638" y="7659633"/>
            <a:ext cx="68640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bet</a:t>
            </a:r>
          </a:p>
        </p:txBody>
      </p:sp>
      <p:grpSp>
        <p:nvGrpSpPr>
          <p:cNvPr id="39" name="Group 38">
            <a:extLst>
              <a:ext uri="{FF2B5EF4-FFF2-40B4-BE49-F238E27FC236}">
                <a16:creationId xmlns:a16="http://schemas.microsoft.com/office/drawing/2014/main" id="{3F2C16FA-0E92-624A-BD87-D97369C3EF2E}"/>
              </a:ext>
            </a:extLst>
          </p:cNvPr>
          <p:cNvGrpSpPr/>
          <p:nvPr/>
        </p:nvGrpSpPr>
        <p:grpSpPr>
          <a:xfrm>
            <a:off x="6109121" y="6579513"/>
            <a:ext cx="867545" cy="1664895"/>
            <a:chOff x="7333062" y="6579513"/>
            <a:chExt cx="867545" cy="1664895"/>
          </a:xfrm>
        </p:grpSpPr>
        <p:sp>
          <p:nvSpPr>
            <p:cNvPr id="40" name="Rectangle 39">
              <a:extLst>
                <a:ext uri="{FF2B5EF4-FFF2-40B4-BE49-F238E27FC236}">
                  <a16:creationId xmlns:a16="http://schemas.microsoft.com/office/drawing/2014/main" id="{20E62AE9-A205-5F44-84D4-86A2A30AE7A8}"/>
                </a:ext>
              </a:extLst>
            </p:cNvPr>
            <p:cNvSpPr/>
            <p:nvPr/>
          </p:nvSpPr>
          <p:spPr>
            <a:xfrm>
              <a:off x="7333062" y="6579513"/>
              <a:ext cx="867545"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IPA </a:t>
              </a:r>
            </a:p>
          </p:txBody>
        </p:sp>
        <p:sp>
          <p:nvSpPr>
            <p:cNvPr id="41" name="Text Box 4">
              <a:extLst>
                <a:ext uri="{FF2B5EF4-FFF2-40B4-BE49-F238E27FC236}">
                  <a16:creationId xmlns:a16="http://schemas.microsoft.com/office/drawing/2014/main" id="{739BAE67-5396-AE4F-804E-36AC03316758}"/>
                </a:ext>
              </a:extLst>
            </p:cNvPr>
            <p:cNvSpPr txBox="1">
              <a:spLocks noChangeArrowheads="1"/>
            </p:cNvSpPr>
            <p:nvPr/>
          </p:nvSpPr>
          <p:spPr bwMode="auto">
            <a:xfrm>
              <a:off x="7333062" y="7126233"/>
              <a:ext cx="86754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eːj</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42" name="Text Box 4">
              <a:extLst>
                <a:ext uri="{FF2B5EF4-FFF2-40B4-BE49-F238E27FC236}">
                  <a16:creationId xmlns:a16="http://schemas.microsoft.com/office/drawing/2014/main" id="{9F8DA330-B8B9-4E49-9DEC-617782B75B39}"/>
                </a:ext>
              </a:extLst>
            </p:cNvPr>
            <p:cNvSpPr txBox="1">
              <a:spLocks noChangeArrowheads="1"/>
            </p:cNvSpPr>
            <p:nvPr/>
          </p:nvSpPr>
          <p:spPr bwMode="auto">
            <a:xfrm>
              <a:off x="7333062" y="7659633"/>
              <a:ext cx="630301"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a:t>
              </a:r>
            </a:p>
          </p:txBody>
        </p:sp>
      </p:grpSp>
      <p:sp>
        <p:nvSpPr>
          <p:cNvPr id="43" name="Text Box 4">
            <a:extLst>
              <a:ext uri="{FF2B5EF4-FFF2-40B4-BE49-F238E27FC236}">
                <a16:creationId xmlns:a16="http://schemas.microsoft.com/office/drawing/2014/main" id="{820D9EF6-0A5C-AD46-900F-78919537D6E7}"/>
              </a:ext>
            </a:extLst>
          </p:cNvPr>
          <p:cNvSpPr txBox="1">
            <a:spLocks noChangeArrowheads="1"/>
          </p:cNvSpPr>
          <p:nvPr/>
        </p:nvSpPr>
        <p:spPr bwMode="auto">
          <a:xfrm>
            <a:off x="2872210" y="7126233"/>
            <a:ext cx="252203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long, tense, +j</a:t>
            </a:r>
          </a:p>
        </p:txBody>
      </p:sp>
      <p:sp>
        <p:nvSpPr>
          <p:cNvPr id="44" name="Text Box 4">
            <a:extLst>
              <a:ext uri="{FF2B5EF4-FFF2-40B4-BE49-F238E27FC236}">
                <a16:creationId xmlns:a16="http://schemas.microsoft.com/office/drawing/2014/main" id="{7DD4B6A0-2450-5449-B6A3-A4A29664D300}"/>
              </a:ext>
            </a:extLst>
          </p:cNvPr>
          <p:cNvSpPr txBox="1">
            <a:spLocks noChangeArrowheads="1"/>
          </p:cNvSpPr>
          <p:nvPr/>
        </p:nvSpPr>
        <p:spPr bwMode="auto">
          <a:xfrm>
            <a:off x="2872210" y="7659633"/>
            <a:ext cx="239302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short, lax, +Ø</a:t>
            </a:r>
          </a:p>
        </p:txBody>
      </p:sp>
      <p:sp>
        <p:nvSpPr>
          <p:cNvPr id="45" name="Rectangle 44">
            <a:extLst>
              <a:ext uri="{FF2B5EF4-FFF2-40B4-BE49-F238E27FC236}">
                <a16:creationId xmlns:a16="http://schemas.microsoft.com/office/drawing/2014/main" id="{9692088C-A77B-7842-8569-07789C911FC3}"/>
              </a:ext>
            </a:extLst>
          </p:cNvPr>
          <p:cNvSpPr/>
          <p:nvPr/>
        </p:nvSpPr>
        <p:spPr>
          <a:xfrm>
            <a:off x="2872210" y="6579513"/>
            <a:ext cx="2166169"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Differences</a:t>
            </a:r>
          </a:p>
        </p:txBody>
      </p:sp>
      <p:sp>
        <p:nvSpPr>
          <p:cNvPr id="46" name="Slide Number Placeholder 8">
            <a:extLst>
              <a:ext uri="{FF2B5EF4-FFF2-40B4-BE49-F238E27FC236}">
                <a16:creationId xmlns:a16="http://schemas.microsoft.com/office/drawing/2014/main" id="{2EA85C47-F463-3848-B35F-FCFD87C25319}"/>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15</a:t>
            </a:fld>
            <a:endParaRPr lang="en-US" sz="1600" dirty="0"/>
          </a:p>
        </p:txBody>
      </p:sp>
      <p:grpSp>
        <p:nvGrpSpPr>
          <p:cNvPr id="16" name="Group 15">
            <a:extLst>
              <a:ext uri="{FF2B5EF4-FFF2-40B4-BE49-F238E27FC236}">
                <a16:creationId xmlns:a16="http://schemas.microsoft.com/office/drawing/2014/main" id="{FD396159-4893-F347-B873-C490C32F4D6C}"/>
              </a:ext>
            </a:extLst>
          </p:cNvPr>
          <p:cNvGrpSpPr/>
          <p:nvPr/>
        </p:nvGrpSpPr>
        <p:grpSpPr>
          <a:xfrm>
            <a:off x="10288800" y="6084000"/>
            <a:ext cx="3775970" cy="2161575"/>
            <a:chOff x="6470493" y="4807803"/>
            <a:chExt cx="3775969" cy="2161575"/>
          </a:xfrm>
        </p:grpSpPr>
        <p:sp>
          <p:nvSpPr>
            <p:cNvPr id="17" name="Rectangle 16">
              <a:extLst>
                <a:ext uri="{FF2B5EF4-FFF2-40B4-BE49-F238E27FC236}">
                  <a16:creationId xmlns:a16="http://schemas.microsoft.com/office/drawing/2014/main" id="{99602B50-B250-8540-A10A-8750040D835E}"/>
                </a:ext>
              </a:extLst>
            </p:cNvPr>
            <p:cNvSpPr/>
            <p:nvPr/>
          </p:nvSpPr>
          <p:spPr>
            <a:xfrm>
              <a:off x="6470493" y="4807803"/>
              <a:ext cx="2226121" cy="1077218"/>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Contrastive</a:t>
              </a:r>
            </a:p>
            <a:p>
              <a:pPr algn="l"/>
              <a:r>
                <a:rPr lang="en-US" sz="3200" dirty="0">
                  <a:solidFill>
                    <a:srgbClr val="C00000"/>
                  </a:solidFill>
                  <a:latin typeface="Cambria" panose="02040503050406030204" pitchFamily="18" charset="0"/>
                  <a:cs typeface="Palatino"/>
                </a:rPr>
                <a:t>properties </a:t>
              </a:r>
            </a:p>
          </p:txBody>
        </p:sp>
        <p:sp>
          <p:nvSpPr>
            <p:cNvPr id="18" name="Text Box 4">
              <a:extLst>
                <a:ext uri="{FF2B5EF4-FFF2-40B4-BE49-F238E27FC236}">
                  <a16:creationId xmlns:a16="http://schemas.microsoft.com/office/drawing/2014/main" id="{60CC7927-F21F-DD4D-BD75-75D9761B83FD}"/>
                </a:ext>
              </a:extLst>
            </p:cNvPr>
            <p:cNvSpPr txBox="1">
              <a:spLocks noChangeArrowheads="1"/>
            </p:cNvSpPr>
            <p:nvPr/>
          </p:nvSpPr>
          <p:spPr bwMode="auto">
            <a:xfrm>
              <a:off x="6470493" y="5851803"/>
              <a:ext cx="3775969"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C00000"/>
                  </a:solidFill>
                  <a:latin typeface="Times New Roman" panose="02020603050405020304" pitchFamily="18" charset="0"/>
                  <a:cs typeface="Times New Roman" panose="02020603050405020304" pitchFamily="18" charset="0"/>
                </a:rPr>
                <a:t>mid, front, off-glide </a:t>
              </a:r>
              <a:r>
                <a:rPr lang="en-US" sz="3200" i="1" dirty="0">
                  <a:solidFill>
                    <a:srgbClr val="C00000"/>
                  </a:solidFill>
                  <a:latin typeface="Times New Roman" panose="02020603050405020304" pitchFamily="18" charset="0"/>
                  <a:cs typeface="Times New Roman" panose="02020603050405020304" pitchFamily="18" charset="0"/>
                </a:rPr>
                <a:t>j</a:t>
              </a:r>
              <a:r>
                <a:rPr lang="en-US" sz="3200" dirty="0">
                  <a:solidFill>
                    <a:srgbClr val="C00000"/>
                  </a:solidFill>
                  <a:latin typeface="Times New Roman" panose="02020603050405020304" pitchFamily="18" charset="0"/>
                  <a:cs typeface="Times New Roman" panose="02020603050405020304" pitchFamily="18" charset="0"/>
                </a:rPr>
                <a:t> </a:t>
              </a:r>
            </a:p>
          </p:txBody>
        </p:sp>
        <p:sp>
          <p:nvSpPr>
            <p:cNvPr id="19" name="Text Box 4">
              <a:extLst>
                <a:ext uri="{FF2B5EF4-FFF2-40B4-BE49-F238E27FC236}">
                  <a16:creationId xmlns:a16="http://schemas.microsoft.com/office/drawing/2014/main" id="{782E45E0-28B7-244D-9D2A-87AD51EEC86E}"/>
                </a:ext>
              </a:extLst>
            </p:cNvPr>
            <p:cNvSpPr txBox="1">
              <a:spLocks noChangeArrowheads="1"/>
            </p:cNvSpPr>
            <p:nvPr/>
          </p:nvSpPr>
          <p:spPr bwMode="auto">
            <a:xfrm>
              <a:off x="6470493" y="6384603"/>
              <a:ext cx="1824538"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C00000"/>
                  </a:solidFill>
                  <a:latin typeface="Times New Roman" panose="02020603050405020304" pitchFamily="18" charset="0"/>
                  <a:cs typeface="Times New Roman" panose="02020603050405020304" pitchFamily="18" charset="0"/>
                </a:rPr>
                <a:t>mid, front</a:t>
              </a:r>
            </a:p>
          </p:txBody>
        </p:sp>
      </p:grpSp>
      <p:grpSp>
        <p:nvGrpSpPr>
          <p:cNvPr id="20" name="Group 19">
            <a:extLst>
              <a:ext uri="{FF2B5EF4-FFF2-40B4-BE49-F238E27FC236}">
                <a16:creationId xmlns:a16="http://schemas.microsoft.com/office/drawing/2014/main" id="{20A4743D-929C-5043-A511-17E751FA4CD8}"/>
              </a:ext>
            </a:extLst>
          </p:cNvPr>
          <p:cNvGrpSpPr/>
          <p:nvPr/>
        </p:nvGrpSpPr>
        <p:grpSpPr>
          <a:xfrm>
            <a:off x="7970649" y="6580800"/>
            <a:ext cx="1324402" cy="1663608"/>
            <a:chOff x="4950849" y="5165102"/>
            <a:chExt cx="1324402" cy="1663608"/>
          </a:xfrm>
        </p:grpSpPr>
        <p:sp>
          <p:nvSpPr>
            <p:cNvPr id="21" name="Rectangle 20">
              <a:extLst>
                <a:ext uri="{FF2B5EF4-FFF2-40B4-BE49-F238E27FC236}">
                  <a16:creationId xmlns:a16="http://schemas.microsoft.com/office/drawing/2014/main" id="{0958A8CA-F04A-F94D-9CAC-D55BC1D1776E}"/>
                </a:ext>
              </a:extLst>
            </p:cNvPr>
            <p:cNvSpPr/>
            <p:nvPr/>
          </p:nvSpPr>
          <p:spPr>
            <a:xfrm>
              <a:off x="4950849" y="5165102"/>
              <a:ext cx="1246239" cy="584775"/>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Broad</a:t>
              </a:r>
              <a:endParaRPr lang="en-US" sz="3200" dirty="0">
                <a:solidFill>
                  <a:srgbClr val="FF0000"/>
                </a:solidFill>
                <a:latin typeface="Cambria" panose="02040503050406030204" pitchFamily="18" charset="0"/>
                <a:cs typeface="Palatino"/>
              </a:endParaRPr>
            </a:p>
          </p:txBody>
        </p:sp>
        <p:sp>
          <p:nvSpPr>
            <p:cNvPr id="22" name="Text Box 4">
              <a:extLst>
                <a:ext uri="{FF2B5EF4-FFF2-40B4-BE49-F238E27FC236}">
                  <a16:creationId xmlns:a16="http://schemas.microsoft.com/office/drawing/2014/main" id="{5EEDA734-D5DD-7A43-9C39-E2198E66A19D}"/>
                </a:ext>
              </a:extLst>
            </p:cNvPr>
            <p:cNvSpPr txBox="1">
              <a:spLocks noChangeArrowheads="1"/>
            </p:cNvSpPr>
            <p:nvPr/>
          </p:nvSpPr>
          <p:spPr bwMode="auto">
            <a:xfrm>
              <a:off x="4950849" y="5710535"/>
              <a:ext cx="1324402"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err="1">
                  <a:solidFill>
                    <a:srgbClr val="C00000"/>
                  </a:solidFill>
                  <a:latin typeface="Times New Roman" panose="02020603050405020304" pitchFamily="18" charset="0"/>
                  <a:cs typeface="Times New Roman" panose="02020603050405020304" pitchFamily="18" charset="0"/>
                </a:rPr>
                <a:t>ei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90"/>
                  </a:solidFill>
                  <a:latin typeface="Times New Roman" panose="02020603050405020304" pitchFamily="18" charset="0"/>
                  <a:cs typeface="Times New Roman" panose="02020603050405020304" pitchFamily="18" charset="0"/>
                </a:rPr>
                <a:t>or</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ej</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23" name="Text Box 4">
              <a:extLst>
                <a:ext uri="{FF2B5EF4-FFF2-40B4-BE49-F238E27FC236}">
                  <a16:creationId xmlns:a16="http://schemas.microsoft.com/office/drawing/2014/main" id="{B1609907-A7B3-EC43-8873-308088657F3D}"/>
                </a:ext>
              </a:extLst>
            </p:cNvPr>
            <p:cNvSpPr txBox="1">
              <a:spLocks noChangeArrowheads="1"/>
            </p:cNvSpPr>
            <p:nvPr/>
          </p:nvSpPr>
          <p:spPr bwMode="auto">
            <a:xfrm>
              <a:off x="4950849" y="6243935"/>
              <a:ext cx="367408"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err="1">
                  <a:solidFill>
                    <a:srgbClr val="C00000"/>
                  </a:solidFill>
                  <a:latin typeface="Times New Roman" panose="02020603050405020304" pitchFamily="18" charset="0"/>
                  <a:cs typeface="Times New Roman" panose="02020603050405020304" pitchFamily="18" charset="0"/>
                </a:rPr>
                <a:t>e</a:t>
              </a:r>
              <a:endParaRPr lang="en-US" sz="3200" dirty="0">
                <a:solidFill>
                  <a:srgbClr val="C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70218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58920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1166400" y="2347579"/>
            <a:ext cx="14400000" cy="1569660"/>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Sweet did not propose a method for computing contrastive properties, nor did he consistently attempt to identify what the contrastive properties are for every segment (Dresher 2016).</a:t>
            </a:r>
            <a:endParaRPr lang="en-US" sz="3200" noProof="1">
              <a:latin typeface="Cambria" panose="02040503050406030204" pitchFamily="18" charset="0"/>
              <a:ea typeface="Palatino" charset="0"/>
              <a:cs typeface="Palatino" charset="0"/>
            </a:endParaRPr>
          </a:p>
        </p:txBody>
      </p:sp>
      <p:sp>
        <p:nvSpPr>
          <p:cNvPr id="27" name="Text Box 5"/>
          <p:cNvSpPr txBox="1">
            <a:spLocks noChangeArrowheads="1"/>
          </p:cNvSpPr>
          <p:nvPr/>
        </p:nvSpPr>
        <p:spPr bwMode="auto">
          <a:xfrm>
            <a:off x="1166400" y="1440000"/>
            <a:ext cx="7022948"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Contrast and Broad Transcription</a:t>
            </a:r>
          </a:p>
        </p:txBody>
      </p:sp>
      <p:sp>
        <p:nvSpPr>
          <p:cNvPr id="28" name="Text Box 7"/>
          <p:cNvSpPr txBox="1">
            <a:spLocks noChangeArrowheads="1"/>
          </p:cNvSpPr>
          <p:nvPr/>
        </p:nvSpPr>
        <p:spPr bwMode="auto">
          <a:xfrm>
            <a:off x="1166400" y="6962780"/>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The further development of these ideas, and their connection with feature hierarchies, came some years later in the work of the Prague School linguists, notably N. S. Trubetzkoy (1890–1938) and Roman Jakobson (1896–1982).</a:t>
            </a:r>
            <a:endParaRPr lang="en-US" sz="3200" noProof="1">
              <a:latin typeface="Cambria" panose="02040503050406030204" pitchFamily="18" charset="0"/>
              <a:ea typeface="Palatino" charset="0"/>
              <a:cs typeface="Palatino" charset="0"/>
            </a:endParaRPr>
          </a:p>
        </p:txBody>
      </p:sp>
      <p:sp>
        <p:nvSpPr>
          <p:cNvPr id="9" name="Text Box 7">
            <a:extLst>
              <a:ext uri="{FF2B5EF4-FFF2-40B4-BE49-F238E27FC236}">
                <a16:creationId xmlns:a16="http://schemas.microsoft.com/office/drawing/2014/main" id="{9973122A-19FB-D541-A9FE-37F66436FA68}"/>
              </a:ext>
            </a:extLst>
          </p:cNvPr>
          <p:cNvSpPr txBox="1">
            <a:spLocks noChangeArrowheads="1"/>
          </p:cNvSpPr>
          <p:nvPr/>
        </p:nvSpPr>
        <p:spPr bwMode="auto">
          <a:xfrm>
            <a:off x="1166400" y="4901400"/>
            <a:ext cx="14400000" cy="584775"/>
          </a:xfrm>
          <a:prstGeom prst="rect">
            <a:avLst/>
          </a:prstGeom>
          <a:noFill/>
          <a:ln w="9525">
            <a:noFill/>
            <a:miter lim="800000"/>
            <a:headEnd/>
            <a:tailEnd/>
          </a:ln>
        </p:spPr>
        <p:txBody>
          <a:bodyPr>
            <a:prstTxWarp prst="textNoShape">
              <a:avLst/>
            </a:prstTxWarp>
            <a:spAutoFit/>
          </a:bodyPr>
          <a:lstStyle/>
          <a:p>
            <a:pPr marL="342892" indent="-342892" algn="l">
              <a:spcBef>
                <a:spcPct val="50000"/>
              </a:spcBef>
              <a:buFont typeface="Wingdings" pitchFamily="2" charset="2"/>
              <a:buChar char="Ø"/>
            </a:pPr>
            <a:r>
              <a:rPr lang="en-US" sz="3200" dirty="0">
                <a:solidFill>
                  <a:srgbClr val="C00000"/>
                </a:solidFill>
                <a:latin typeface="Cambria"/>
                <a:ea typeface="Cambria"/>
                <a:cs typeface="Cambria"/>
              </a:rPr>
              <a:t>only contrastive properties need be transcribed,</a:t>
            </a:r>
          </a:p>
        </p:txBody>
      </p:sp>
      <p:sp>
        <p:nvSpPr>
          <p:cNvPr id="10" name="Text Box 7">
            <a:extLst>
              <a:ext uri="{FF2B5EF4-FFF2-40B4-BE49-F238E27FC236}">
                <a16:creationId xmlns:a16="http://schemas.microsoft.com/office/drawing/2014/main" id="{31FDB797-EFD9-6847-B3F0-A21E7E318A04}"/>
              </a:ext>
            </a:extLst>
          </p:cNvPr>
          <p:cNvSpPr txBox="1">
            <a:spLocks noChangeArrowheads="1"/>
          </p:cNvSpPr>
          <p:nvPr/>
        </p:nvSpPr>
        <p:spPr bwMode="auto">
          <a:xfrm>
            <a:off x="1166400" y="5685868"/>
            <a:ext cx="14400000" cy="1077218"/>
          </a:xfrm>
          <a:prstGeom prst="rect">
            <a:avLst/>
          </a:prstGeom>
          <a:noFill/>
          <a:ln w="9525">
            <a:noFill/>
            <a:miter lim="800000"/>
            <a:headEnd/>
            <a:tailEnd/>
          </a:ln>
        </p:spPr>
        <p:txBody>
          <a:bodyPr>
            <a:prstTxWarp prst="textNoShape">
              <a:avLst/>
            </a:prstTxWarp>
            <a:spAutoFit/>
          </a:bodyPr>
          <a:lstStyle/>
          <a:p>
            <a:pPr marL="342892" indent="-342892" algn="l">
              <a:spcBef>
                <a:spcPct val="50000"/>
              </a:spcBef>
              <a:buFont typeface="Wingdings" pitchFamily="2" charset="2"/>
              <a:buChar char="Ø"/>
            </a:pPr>
            <a:r>
              <a:rPr lang="en-US" sz="3200" dirty="0">
                <a:solidFill>
                  <a:srgbClr val="C00000"/>
                </a:solidFill>
                <a:latin typeface="Cambria"/>
                <a:ea typeface="Cambria"/>
                <a:cs typeface="Cambria"/>
              </a:rPr>
              <a:t>and these properties can be identified by observing how sounds function in a language.</a:t>
            </a:r>
          </a:p>
        </p:txBody>
      </p:sp>
      <p:sp>
        <p:nvSpPr>
          <p:cNvPr id="11" name="Text Box 7">
            <a:extLst>
              <a:ext uri="{FF2B5EF4-FFF2-40B4-BE49-F238E27FC236}">
                <a16:creationId xmlns:a16="http://schemas.microsoft.com/office/drawing/2014/main" id="{30F738E5-EDBE-634F-8528-9A7168561759}"/>
              </a:ext>
            </a:extLst>
          </p:cNvPr>
          <p:cNvSpPr txBox="1">
            <a:spLocks noChangeArrowheads="1"/>
          </p:cNvSpPr>
          <p:nvPr/>
        </p:nvSpPr>
        <p:spPr bwMode="auto">
          <a:xfrm>
            <a:off x="1166400" y="4116932"/>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However, we can see in his work the ideas that:</a:t>
            </a:r>
            <a:endParaRPr lang="en-US" sz="3200" noProof="1">
              <a:latin typeface="Cambria" panose="02040503050406030204" pitchFamily="18" charset="0"/>
              <a:ea typeface="Palatino" charset="0"/>
              <a:cs typeface="Palatino" charset="0"/>
            </a:endParaRPr>
          </a:p>
        </p:txBody>
      </p:sp>
      <p:sp>
        <p:nvSpPr>
          <p:cNvPr id="12" name="Slide Number Placeholder 8">
            <a:extLst>
              <a:ext uri="{FF2B5EF4-FFF2-40B4-BE49-F238E27FC236}">
                <a16:creationId xmlns:a16="http://schemas.microsoft.com/office/drawing/2014/main" id="{39783F2E-ED5D-B740-AADC-82229A365404}"/>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16</a:t>
            </a:fld>
            <a:endParaRPr lang="en-US" sz="1600" dirty="0"/>
          </a:p>
        </p:txBody>
      </p:sp>
    </p:spTree>
    <p:custDataLst>
      <p:tags r:id="rId1"/>
    </p:custDataLst>
    <p:extLst>
      <p:ext uri="{BB962C8B-B14F-4D97-AF65-F5344CB8AC3E}">
        <p14:creationId xmlns:p14="http://schemas.microsoft.com/office/powerpoint/2010/main" val="121137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0" name="Text Box 5"/>
          <p:cNvSpPr txBox="1">
            <a:spLocks noChangeArrowheads="1"/>
          </p:cNvSpPr>
          <p:nvPr/>
        </p:nvSpPr>
        <p:spPr bwMode="auto">
          <a:xfrm>
            <a:off x="4581977" y="4248588"/>
            <a:ext cx="5424883" cy="2446824"/>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latin typeface="Optima"/>
                <a:cs typeface="Optima"/>
              </a:rPr>
              <a:t>Part I: Historical Antecedents </a:t>
            </a:r>
          </a:p>
          <a:p>
            <a:pPr>
              <a:spcBef>
                <a:spcPts val="960"/>
              </a:spcBef>
            </a:pPr>
            <a:r>
              <a:rPr lang="en-US" sz="3200" dirty="0">
                <a:solidFill>
                  <a:srgbClr val="C00000"/>
                </a:solidFill>
                <a:latin typeface="Optima"/>
                <a:cs typeface="Optima"/>
              </a:rPr>
              <a:t>2. Trubetzkoy 1939</a:t>
            </a:r>
          </a:p>
          <a:p>
            <a:pPr>
              <a:spcBef>
                <a:spcPts val="960"/>
              </a:spcBef>
            </a:pPr>
            <a:r>
              <a:rPr lang="en-US" sz="3200" dirty="0">
                <a:solidFill>
                  <a:srgbClr val="C00000"/>
                </a:solidFill>
                <a:latin typeface="Optima"/>
                <a:cs typeface="Optima"/>
              </a:rPr>
              <a:t>Phonemic Content and</a:t>
            </a:r>
          </a:p>
          <a:p>
            <a:pPr>
              <a:spcBef>
                <a:spcPts val="960"/>
              </a:spcBef>
            </a:pPr>
            <a:r>
              <a:rPr lang="en-US" sz="3200" dirty="0">
                <a:solidFill>
                  <a:srgbClr val="C00000"/>
                </a:solidFill>
                <a:latin typeface="Optima"/>
                <a:cs typeface="Optima"/>
              </a:rPr>
              <a:t>Contrast as ‘Point of View’</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2" name="Rounded Rectangle 11"/>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0"/>
              </a:spcAft>
            </a:pPr>
            <a:endParaRPr lang="en-US" sz="1400" dirty="0">
              <a:solidFill>
                <a:srgbClr val="000000"/>
              </a:solidFill>
              <a:latin typeface="Calibri" panose="020F0502020204030204" pitchFamily="34" charset="0"/>
              <a:cs typeface="Calibri" panose="020F0502020204030204" pitchFamily="34" charset="0"/>
            </a:endParaRPr>
          </a:p>
          <a:p>
            <a:pPr algn="l">
              <a:spcBef>
                <a:spcPts val="0"/>
              </a:spcBef>
              <a:spcAft>
                <a:spcPts val="0"/>
              </a:spcAft>
            </a:pPr>
            <a:r>
              <a:rPr lang="en-US" sz="1400" dirty="0">
                <a:solidFill>
                  <a:srgbClr val="000000"/>
                </a:solidFill>
                <a:latin typeface="Calibri" panose="020F0502020204030204" pitchFamily="34" charset="0"/>
                <a:cs typeface="Calibri" panose="020F0502020204030204" pitchFamily="34" charset="0"/>
              </a:rPr>
              <a:t>Introduction</a:t>
            </a:r>
          </a:p>
          <a:p>
            <a:pPr algn="l">
              <a:spcBef>
                <a:spcPts val="1800"/>
              </a:spcBef>
              <a:spcAft>
                <a:spcPts val="600"/>
              </a:spcAft>
            </a:pPr>
            <a:r>
              <a:rPr lang="en-US" sz="1400" dirty="0">
                <a:solidFill>
                  <a:srgbClr val="000000"/>
                </a:solidFill>
                <a:latin typeface="Calibri" panose="020F0502020204030204" pitchFamily="34" charset="0"/>
                <a:cs typeface="Calibri" panose="020F0502020204030204" pitchFamily="34" charset="0"/>
              </a:rPr>
              <a:t>Part I</a:t>
            </a:r>
          </a:p>
          <a:p>
            <a:pPr algn="l">
              <a:spcBef>
                <a:spcPts val="0"/>
              </a:spcBef>
              <a:spcAft>
                <a:spcPts val="600"/>
              </a:spcAft>
            </a:pPr>
            <a:r>
              <a:rPr lang="en-US" sz="1400" dirty="0">
                <a:latin typeface="Calibri" panose="020F0502020204030204" pitchFamily="34" charset="0"/>
                <a:cs typeface="Calibri" panose="020F0502020204030204" pitchFamily="34" charset="0"/>
              </a:rPr>
              <a:t>1. Sweet</a:t>
            </a:r>
          </a:p>
          <a:p>
            <a:pPr algn="l">
              <a:spcBef>
                <a:spcPts val="0"/>
              </a:spcBef>
              <a:spcAft>
                <a:spcPts val="600"/>
              </a:spcAft>
            </a:pPr>
            <a:r>
              <a:rPr lang="en-US" sz="1400" b="1" u="sng" dirty="0">
                <a:solidFill>
                  <a:srgbClr val="C00000"/>
                </a:solidFill>
                <a:latin typeface="Calibri" panose="020F0502020204030204" pitchFamily="34" charset="0"/>
                <a:cs typeface="Calibri" panose="020F0502020204030204" pitchFamily="34" charset="0"/>
              </a:rPr>
              <a:t>2. Trubetzkoy</a:t>
            </a:r>
          </a:p>
          <a:p>
            <a:pPr algn="l">
              <a:spcBef>
                <a:spcPts val="0"/>
              </a:spcBef>
              <a:spcAft>
                <a:spcPts val="600"/>
              </a:spcAft>
            </a:pPr>
            <a:r>
              <a:rPr lang="en-US" sz="1400" dirty="0">
                <a:latin typeface="Calibri" panose="020F0502020204030204" pitchFamily="34" charset="0"/>
                <a:cs typeface="Calibri" panose="020F0502020204030204" pitchFamily="34" charset="0"/>
              </a:rPr>
              <a:t>3. Jakobson </a:t>
            </a:r>
          </a:p>
          <a:p>
            <a:pPr algn="l">
              <a:spcBef>
                <a:spcPts val="0"/>
              </a:spcBef>
              <a:spcAft>
                <a:spcPts val="600"/>
              </a:spcAft>
            </a:pPr>
            <a:r>
              <a:rPr lang="en-US" sz="1400" dirty="0">
                <a:latin typeface="Calibri" panose="020F0502020204030204" pitchFamily="34" charset="0"/>
                <a:cs typeface="Calibri" panose="020F0502020204030204" pitchFamily="34" charset="0"/>
              </a:rPr>
              <a:t>4. Halle </a:t>
            </a:r>
          </a:p>
          <a:p>
            <a:pPr algn="l">
              <a:spcBef>
                <a:spcPts val="0"/>
              </a:spcBef>
              <a:spcAft>
                <a:spcPts val="600"/>
              </a:spcAft>
            </a:pPr>
            <a:r>
              <a:rPr lang="en-US" sz="1400" dirty="0">
                <a:latin typeface="Calibri" panose="020F0502020204030204" pitchFamily="34" charset="0"/>
                <a:cs typeface="Calibri" panose="020F0502020204030204" pitchFamily="34" charset="0"/>
              </a:rPr>
              <a:t>5. Chomsky &amp; Halle</a:t>
            </a:r>
          </a:p>
          <a:p>
            <a:pPr algn="l">
              <a:spcBef>
                <a:spcPts val="1800"/>
              </a:spcBef>
              <a:spcAft>
                <a:spcPts val="0"/>
              </a:spcAft>
            </a:pPr>
            <a:r>
              <a:rPr lang="en-US" sz="1400" dirty="0">
                <a:latin typeface="Calibri" panose="020F0502020204030204" pitchFamily="34" charset="0"/>
                <a:cs typeface="Calibri" panose="020F0502020204030204" pitchFamily="34" charset="0"/>
              </a:rPr>
              <a:t>Part II</a:t>
            </a:r>
          </a:p>
          <a:p>
            <a:pPr algn="l">
              <a:spcBef>
                <a:spcPts val="1800"/>
              </a:spcBef>
              <a:spcAft>
                <a:spcPts val="0"/>
              </a:spcAft>
            </a:pPr>
            <a:r>
              <a:rPr lang="en-US" sz="1400" dirty="0">
                <a:latin typeface="Calibri" panose="020F0502020204030204" pitchFamily="34" charset="0"/>
                <a:cs typeface="Calibri" panose="020F0502020204030204" pitchFamily="34" charset="0"/>
              </a:rPr>
              <a:t>Conclusions</a:t>
            </a: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AC4E7CE2-3A39-454C-B11C-EBAE4F8B294B}"/>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cxnSp>
        <p:nvCxnSpPr>
          <p:cNvPr id="21" name="Straight Connector 20">
            <a:extLst>
              <a:ext uri="{FF2B5EF4-FFF2-40B4-BE49-F238E27FC236}">
                <a16:creationId xmlns:a16="http://schemas.microsoft.com/office/drawing/2014/main" id="{66A14718-4A98-C344-90D4-2765032414E2}"/>
              </a:ext>
            </a:extLst>
          </p:cNvPr>
          <p:cNvCxnSpPr>
            <a:cxnSpLocks/>
          </p:cNvCxnSpPr>
          <p:nvPr/>
        </p:nvCxnSpPr>
        <p:spPr bwMode="auto">
          <a:xfrm>
            <a:off x="9928994" y="5148064"/>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2" name="Slide Number Placeholder 8">
            <a:extLst>
              <a:ext uri="{FF2B5EF4-FFF2-40B4-BE49-F238E27FC236}">
                <a16:creationId xmlns:a16="http://schemas.microsoft.com/office/drawing/2014/main" id="{45D788E5-754C-3E46-B4DE-5CBBC9D0E34B}"/>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17</a:t>
            </a:fld>
            <a:endParaRPr lang="en-US" sz="1600" dirty="0"/>
          </a:p>
        </p:txBody>
      </p:sp>
      <p:sp>
        <p:nvSpPr>
          <p:cNvPr id="23" name="Text Box 5">
            <a:extLst>
              <a:ext uri="{FF2B5EF4-FFF2-40B4-BE49-F238E27FC236}">
                <a16:creationId xmlns:a16="http://schemas.microsoft.com/office/drawing/2014/main" id="{770FF0E3-E19F-4E44-9305-43B352CFDC55}"/>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4" name="Picture 23">
            <a:extLst>
              <a:ext uri="{FF2B5EF4-FFF2-40B4-BE49-F238E27FC236}">
                <a16:creationId xmlns:a16="http://schemas.microsoft.com/office/drawing/2014/main" id="{D87BAA01-9DC8-0C42-9F76-F450487B5100}"/>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3778502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8069" name="Text Box 5"/>
          <p:cNvSpPr txBox="1">
            <a:spLocks noChangeArrowheads="1"/>
          </p:cNvSpPr>
          <p:nvPr/>
        </p:nvSpPr>
        <p:spPr bwMode="auto">
          <a:xfrm>
            <a:off x="1166400" y="7311206"/>
            <a:ext cx="14400000" cy="1077218"/>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3200" noProof="1">
                <a:solidFill>
                  <a:srgbClr val="000000"/>
                </a:solidFill>
                <a:latin typeface="Cambria"/>
                <a:ea typeface="Times" charset="0"/>
                <a:cs typeface="Times" charset="0"/>
              </a:rPr>
              <a:t>N. S. Trubetzkoy’s </a:t>
            </a:r>
            <a:r>
              <a:rPr lang="en-US" sz="3200" i="1" noProof="1">
                <a:solidFill>
                  <a:srgbClr val="000000"/>
                </a:solidFill>
                <a:latin typeface="Cambria"/>
                <a:ea typeface="Times" charset="0"/>
                <a:cs typeface="Times" charset="0"/>
              </a:rPr>
              <a:t>Grundzüge der Phonologie</a:t>
            </a:r>
            <a:r>
              <a:rPr lang="en-US" sz="3200" noProof="1">
                <a:solidFill>
                  <a:srgbClr val="000000"/>
                </a:solidFill>
                <a:latin typeface="Cambria"/>
                <a:ea typeface="Times" charset="0"/>
                <a:cs typeface="Times" charset="0"/>
              </a:rPr>
              <a:t> (1939; English version 1969, new critical Spanish edition 2019) is notable for its insights into the nature of contrast.</a:t>
            </a:r>
            <a:endParaRPr lang="en-US" sz="3200" dirty="0">
              <a:latin typeface="Cambria"/>
              <a:ea typeface="Times" charset="0"/>
              <a:cs typeface="Times" charset="0"/>
            </a:endParaRPr>
          </a:p>
        </p:txBody>
      </p:sp>
      <p:sp>
        <p:nvSpPr>
          <p:cNvPr id="10" name="Text Box 5"/>
          <p:cNvSpPr txBox="1">
            <a:spLocks noChangeArrowheads="1"/>
          </p:cNvSpPr>
          <p:nvPr/>
        </p:nvSpPr>
        <p:spPr bwMode="auto">
          <a:xfrm>
            <a:off x="1166400" y="1440000"/>
            <a:ext cx="8373046" cy="707886"/>
          </a:xfrm>
          <a:prstGeom prst="rect">
            <a:avLst/>
          </a:prstGeom>
          <a:noFill/>
          <a:ln w="9525">
            <a:noFill/>
            <a:miter lim="800000"/>
            <a:headEnd/>
            <a:tailEnd/>
          </a:ln>
        </p:spPr>
        <p:txBody>
          <a:bodyPr wrap="square">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Trubetzkoy’s </a:t>
            </a:r>
            <a:r>
              <a:rPr lang="en-US" sz="4000" i="1" dirty="0">
                <a:solidFill>
                  <a:srgbClr val="C00000"/>
                </a:solidFill>
                <a:latin typeface="Calibri" panose="020F0502020204030204" pitchFamily="34" charset="0"/>
              </a:rPr>
              <a:t>Grundzüge der Phonologie</a:t>
            </a:r>
            <a:endParaRPr lang="en-US" sz="3600" i="1" dirty="0">
              <a:solidFill>
                <a:srgbClr val="C00000"/>
              </a:solidFill>
              <a:latin typeface="Calibri" panose="020F0502020204030204" pitchFamily="34" charset="0"/>
            </a:endParaRPr>
          </a:p>
        </p:txBody>
      </p:sp>
      <p:grpSp>
        <p:nvGrpSpPr>
          <p:cNvPr id="8" name="Group 7">
            <a:extLst>
              <a:ext uri="{FF2B5EF4-FFF2-40B4-BE49-F238E27FC236}">
                <a16:creationId xmlns:a16="http://schemas.microsoft.com/office/drawing/2014/main" id="{2A074897-E0FF-EA42-98B4-CE48F6D766F2}"/>
              </a:ext>
            </a:extLst>
          </p:cNvPr>
          <p:cNvGrpSpPr/>
          <p:nvPr/>
        </p:nvGrpSpPr>
        <p:grpSpPr>
          <a:xfrm>
            <a:off x="1166400" y="2285976"/>
            <a:ext cx="8912225" cy="4140000"/>
            <a:chOff x="117475" y="1196752"/>
            <a:chExt cx="8912225" cy="4140000"/>
          </a:xfrm>
        </p:grpSpPr>
        <p:pic>
          <p:nvPicPr>
            <p:cNvPr id="12" name="Picture 11" descr="Trubetzkoy Grundzuge.jpg">
              <a:extLst>
                <a:ext uri="{FF2B5EF4-FFF2-40B4-BE49-F238E27FC236}">
                  <a16:creationId xmlns:a16="http://schemas.microsoft.com/office/drawing/2014/main" id="{F91139D9-DB1C-064E-9F59-5B8DD46837F6}"/>
                </a:ext>
              </a:extLst>
            </p:cNvPr>
            <p:cNvPicPr>
              <a:picLocks noChangeAspect="1"/>
            </p:cNvPicPr>
            <p:nvPr/>
          </p:nvPicPr>
          <p:blipFill>
            <a:blip r:embed="rId3"/>
            <a:stretch>
              <a:fillRect/>
            </a:stretch>
          </p:blipFill>
          <p:spPr>
            <a:xfrm>
              <a:off x="4254902" y="1196752"/>
              <a:ext cx="4774798" cy="4140000"/>
            </a:xfrm>
            <a:prstGeom prst="rect">
              <a:avLst/>
            </a:prstGeom>
          </p:spPr>
        </p:pic>
        <p:pic>
          <p:nvPicPr>
            <p:cNvPr id="13" name="Picture 12">
              <a:extLst>
                <a:ext uri="{FF2B5EF4-FFF2-40B4-BE49-F238E27FC236}">
                  <a16:creationId xmlns:a16="http://schemas.microsoft.com/office/drawing/2014/main" id="{C0EB47E1-FCB8-BC43-849A-A5C403027234}"/>
                </a:ext>
              </a:extLst>
            </p:cNvPr>
            <p:cNvPicPr>
              <a:picLocks noChangeAspect="1"/>
            </p:cNvPicPr>
            <p:nvPr/>
          </p:nvPicPr>
          <p:blipFill>
            <a:blip r:embed="rId4"/>
            <a:stretch>
              <a:fillRect/>
            </a:stretch>
          </p:blipFill>
          <p:spPr>
            <a:xfrm>
              <a:off x="117475" y="1196752"/>
              <a:ext cx="2793656" cy="4140000"/>
            </a:xfrm>
            <a:prstGeom prst="rect">
              <a:avLst/>
            </a:prstGeom>
          </p:spPr>
        </p:pic>
      </p:grpSp>
      <p:sp>
        <p:nvSpPr>
          <p:cNvPr id="11" name="Line 28">
            <a:extLst>
              <a:ext uri="{FF2B5EF4-FFF2-40B4-BE49-F238E27FC236}">
                <a16:creationId xmlns:a16="http://schemas.microsoft.com/office/drawing/2014/main" id="{79C716C9-0C7A-C241-A3FA-DFD2E153E5F0}"/>
              </a:ext>
            </a:extLst>
          </p:cNvPr>
          <p:cNvSpPr>
            <a:spLocks noChangeShapeType="1"/>
          </p:cNvSpPr>
          <p:nvPr/>
        </p:nvSpPr>
        <p:spPr bwMode="auto">
          <a:xfrm>
            <a:off x="1166399" y="22860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4" name="Line 28">
            <a:extLst>
              <a:ext uri="{FF2B5EF4-FFF2-40B4-BE49-F238E27FC236}">
                <a16:creationId xmlns:a16="http://schemas.microsoft.com/office/drawing/2014/main" id="{BB3C0553-53E4-E646-AEF9-AAA1119C3FD6}"/>
              </a:ext>
            </a:extLst>
          </p:cNvPr>
          <p:cNvSpPr>
            <a:spLocks noChangeShapeType="1"/>
          </p:cNvSpPr>
          <p:nvPr/>
        </p:nvSpPr>
        <p:spPr bwMode="auto">
          <a:xfrm>
            <a:off x="1166399" y="6425976"/>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6" name="Slide Number Placeholder 8">
            <a:extLst>
              <a:ext uri="{FF2B5EF4-FFF2-40B4-BE49-F238E27FC236}">
                <a16:creationId xmlns:a16="http://schemas.microsoft.com/office/drawing/2014/main" id="{25AC1735-1E1F-D84D-B406-4606AB65F3AA}"/>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18</a:t>
            </a:fld>
            <a:endParaRPr lang="en-US" sz="1600" dirty="0"/>
          </a:p>
        </p:txBody>
      </p:sp>
    </p:spTree>
    <p:extLst>
      <p:ext uri="{BB962C8B-B14F-4D97-AF65-F5344CB8AC3E}">
        <p14:creationId xmlns:p14="http://schemas.microsoft.com/office/powerpoint/2010/main" val="13391512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Text Box 2">
            <a:extLst>
              <a:ext uri="{FF2B5EF4-FFF2-40B4-BE49-F238E27FC236}">
                <a16:creationId xmlns:a16="http://schemas.microsoft.com/office/drawing/2014/main" id="{E9FA0B8B-E71B-5149-B919-FC8329EE2797}"/>
              </a:ext>
            </a:extLst>
          </p:cNvPr>
          <p:cNvSpPr txBox="1">
            <a:spLocks noChangeArrowheads="1"/>
          </p:cNvSpPr>
          <p:nvPr/>
        </p:nvSpPr>
        <p:spPr bwMode="auto">
          <a:xfrm>
            <a:off x="1166400" y="2688602"/>
            <a:ext cx="14112000" cy="1569660"/>
          </a:xfrm>
          <a:prstGeom prst="rect">
            <a:avLst/>
          </a:prstGeom>
          <a:noFill/>
          <a:ln>
            <a:noFill/>
          </a:ln>
          <a:effectLst/>
        </p:spPr>
        <p:txBody>
          <a:bodyPr>
            <a:spAutoFit/>
          </a:bodyPr>
          <a:lstStyle/>
          <a:p>
            <a:pPr algn="l"/>
            <a:r>
              <a:rPr lang="en-US" altLang="en-US" sz="3200" dirty="0">
                <a:latin typeface="Cambria" panose="02040503050406030204" pitchFamily="18" charset="0"/>
              </a:rPr>
              <a:t>An important notion of Trubetzkoy’s is </a:t>
            </a:r>
            <a:r>
              <a:rPr lang="en-US" altLang="en-US" sz="3200" dirty="0">
                <a:solidFill>
                  <a:srgbClr val="C00000"/>
                </a:solidFill>
                <a:latin typeface="Cambria" panose="02040503050406030204" pitchFamily="18" charset="0"/>
              </a:rPr>
              <a:t>phonemic content</a:t>
            </a:r>
            <a:r>
              <a:rPr lang="en-US" altLang="en-US" sz="3200" dirty="0">
                <a:latin typeface="Cambria" panose="02040503050406030204" pitchFamily="18" charset="0"/>
              </a:rPr>
              <a:t>: “By </a:t>
            </a:r>
            <a:r>
              <a:rPr lang="en-US" altLang="en-US" sz="3200" dirty="0">
                <a:solidFill>
                  <a:srgbClr val="C00000"/>
                </a:solidFill>
                <a:latin typeface="Cambria" panose="02040503050406030204" pitchFamily="18" charset="0"/>
              </a:rPr>
              <a:t>phonemic content</a:t>
            </a:r>
            <a:r>
              <a:rPr lang="en-US" altLang="en-US" sz="3200" dirty="0">
                <a:latin typeface="Cambria" panose="02040503050406030204" pitchFamily="18" charset="0"/>
              </a:rPr>
              <a:t> we understand all phonologically distinctive properties of a phoneme…” (Trubetzkoy 1969: 66).</a:t>
            </a:r>
          </a:p>
        </p:txBody>
      </p:sp>
      <p:sp>
        <p:nvSpPr>
          <p:cNvPr id="453635" name="Text Box 3">
            <a:extLst>
              <a:ext uri="{FF2B5EF4-FFF2-40B4-BE49-F238E27FC236}">
                <a16:creationId xmlns:a16="http://schemas.microsoft.com/office/drawing/2014/main" id="{BEB6783C-36B6-CB4E-A735-75B5B0EA9F76}"/>
              </a:ext>
            </a:extLst>
          </p:cNvPr>
          <p:cNvSpPr txBox="1">
            <a:spLocks noChangeArrowheads="1"/>
          </p:cNvSpPr>
          <p:nvPr/>
        </p:nvSpPr>
        <p:spPr bwMode="auto">
          <a:xfrm>
            <a:off x="1166400" y="1440000"/>
            <a:ext cx="76835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5613">
              <a:defRPr sz="2400">
                <a:solidFill>
                  <a:schemeClr val="tx1"/>
                </a:solidFill>
                <a:latin typeface="Times" pitchFamily="2" charset="0"/>
              </a:defRPr>
            </a:lvl1pPr>
            <a:lvl2pPr marL="569913" algn="l" defTabSz="455613">
              <a:defRPr sz="2400">
                <a:solidFill>
                  <a:schemeClr val="tx1"/>
                </a:solidFill>
                <a:latin typeface="Times" pitchFamily="2" charset="0"/>
              </a:defRPr>
            </a:lvl2pPr>
            <a:lvl3pPr algn="l" defTabSz="455613">
              <a:defRPr sz="2400">
                <a:solidFill>
                  <a:schemeClr val="tx1"/>
                </a:solidFill>
                <a:latin typeface="Times" pitchFamily="2" charset="0"/>
              </a:defRPr>
            </a:lvl3pPr>
            <a:lvl4pPr algn="l" defTabSz="455613">
              <a:defRPr sz="2400">
                <a:solidFill>
                  <a:schemeClr val="tx1"/>
                </a:solidFill>
                <a:latin typeface="Times" pitchFamily="2" charset="0"/>
              </a:defRPr>
            </a:lvl4pPr>
            <a:lvl5pPr algn="l" defTabSz="455613">
              <a:defRPr sz="2400">
                <a:solidFill>
                  <a:schemeClr val="tx1"/>
                </a:solidFill>
                <a:latin typeface="Times" pitchFamily="2" charset="0"/>
              </a:defRPr>
            </a:lvl5pPr>
            <a:lvl6pPr defTabSz="455613" eaLnBrk="0" fontAlgn="base" hangingPunct="0">
              <a:spcBef>
                <a:spcPct val="0"/>
              </a:spcBef>
              <a:spcAft>
                <a:spcPct val="0"/>
              </a:spcAft>
              <a:defRPr sz="2400">
                <a:solidFill>
                  <a:schemeClr val="tx1"/>
                </a:solidFill>
                <a:latin typeface="Times" pitchFamily="2" charset="0"/>
              </a:defRPr>
            </a:lvl6pPr>
            <a:lvl7pPr defTabSz="455613" eaLnBrk="0" fontAlgn="base" hangingPunct="0">
              <a:spcBef>
                <a:spcPct val="0"/>
              </a:spcBef>
              <a:spcAft>
                <a:spcPct val="0"/>
              </a:spcAft>
              <a:defRPr sz="2400">
                <a:solidFill>
                  <a:schemeClr val="tx1"/>
                </a:solidFill>
                <a:latin typeface="Times" pitchFamily="2" charset="0"/>
              </a:defRPr>
            </a:lvl7pPr>
            <a:lvl8pPr defTabSz="455613" eaLnBrk="0" fontAlgn="base" hangingPunct="0">
              <a:spcBef>
                <a:spcPct val="0"/>
              </a:spcBef>
              <a:spcAft>
                <a:spcPct val="0"/>
              </a:spcAft>
              <a:defRPr sz="2400">
                <a:solidFill>
                  <a:schemeClr val="tx1"/>
                </a:solidFill>
                <a:latin typeface="Times" pitchFamily="2" charset="0"/>
              </a:defRPr>
            </a:lvl8pPr>
            <a:lvl9pPr defTabSz="45561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0" dirty="0">
                <a:solidFill>
                  <a:srgbClr val="C00000"/>
                </a:solidFill>
                <a:latin typeface="Calibri" panose="020F0502020204030204" pitchFamily="34" charset="0"/>
              </a:rPr>
              <a:t>Phonemic content</a:t>
            </a:r>
          </a:p>
        </p:txBody>
      </p:sp>
      <p:sp>
        <p:nvSpPr>
          <p:cNvPr id="7" name="Text Box 4">
            <a:extLst>
              <a:ext uri="{FF2B5EF4-FFF2-40B4-BE49-F238E27FC236}">
                <a16:creationId xmlns:a16="http://schemas.microsoft.com/office/drawing/2014/main" id="{728328DE-340A-574C-9638-A9B7E09B0193}"/>
              </a:ext>
            </a:extLst>
          </p:cNvPr>
          <p:cNvSpPr txBox="1">
            <a:spLocks noChangeArrowheads="1"/>
          </p:cNvSpPr>
          <p:nvPr/>
        </p:nvSpPr>
        <p:spPr bwMode="auto">
          <a:xfrm>
            <a:off x="1414794" y="4798978"/>
            <a:ext cx="13428000" cy="1200329"/>
          </a:xfrm>
          <a:prstGeom prst="rect">
            <a:avLst/>
          </a:prstGeom>
          <a:noFill/>
          <a:ln w="19050">
            <a:solidFill>
              <a:srgbClr val="FF0000"/>
            </a:solidFill>
          </a:ln>
          <a:effectLst/>
        </p:spPr>
        <p:txBody>
          <a:bodyPr>
            <a:noAutofit/>
          </a:bodyPr>
          <a:lstStyle/>
          <a:p>
            <a:r>
              <a:rPr lang="en-US" altLang="en-US" sz="3200" dirty="0">
                <a:latin typeface="Cambria" panose="02040503050406030204" pitchFamily="18" charset="0"/>
              </a:rPr>
              <a:t>“Each phoneme has a definable phonemic content only because the system of distinctive oppositions shows </a:t>
            </a:r>
            <a:r>
              <a:rPr lang="en-US" altLang="en-US" sz="3200" dirty="0">
                <a:solidFill>
                  <a:srgbClr val="C00000"/>
                </a:solidFill>
                <a:latin typeface="Cambria" panose="02040503050406030204" pitchFamily="18" charset="0"/>
              </a:rPr>
              <a:t>a definite order or structure</a:t>
            </a:r>
            <a:r>
              <a:rPr lang="en-US" altLang="en-US" sz="3200" dirty="0">
                <a:latin typeface="Cambria" panose="02040503050406030204" pitchFamily="18" charset="0"/>
              </a:rPr>
              <a:t>.” (1969: 67–8)</a:t>
            </a:r>
          </a:p>
        </p:txBody>
      </p:sp>
      <p:sp>
        <p:nvSpPr>
          <p:cNvPr id="8" name="Text Box 4">
            <a:extLst>
              <a:ext uri="{FF2B5EF4-FFF2-40B4-BE49-F238E27FC236}">
                <a16:creationId xmlns:a16="http://schemas.microsoft.com/office/drawing/2014/main" id="{AFF68964-47D9-0247-9F49-6C5211BFB542}"/>
              </a:ext>
            </a:extLst>
          </p:cNvPr>
          <p:cNvSpPr txBox="1">
            <a:spLocks noChangeArrowheads="1"/>
          </p:cNvSpPr>
          <p:nvPr/>
        </p:nvSpPr>
        <p:spPr bwMode="auto">
          <a:xfrm>
            <a:off x="1414794" y="6540023"/>
            <a:ext cx="13428000" cy="1200329"/>
          </a:xfrm>
          <a:prstGeom prst="rect">
            <a:avLst/>
          </a:prstGeom>
          <a:noFill/>
          <a:ln w="19050">
            <a:solidFill>
              <a:srgbClr val="FF0000"/>
            </a:solidFill>
          </a:ln>
          <a:effectLst/>
        </p:spPr>
        <p:txBody>
          <a:bodyPr>
            <a:noAutofit/>
          </a:bodyPr>
          <a:lstStyle/>
          <a:p>
            <a:r>
              <a:rPr lang="en-US" altLang="en-US" sz="3200" dirty="0">
                <a:latin typeface="Cambria" panose="02040503050406030204" pitchFamily="18" charset="0"/>
              </a:rPr>
              <a:t>“the content of a phoneme depends on </a:t>
            </a:r>
            <a:r>
              <a:rPr lang="en-US" altLang="en-US" sz="3200" dirty="0">
                <a:solidFill>
                  <a:srgbClr val="C00000"/>
                </a:solidFill>
                <a:latin typeface="Cambria" panose="02040503050406030204" pitchFamily="18" charset="0"/>
              </a:rPr>
              <a:t>what position this phoneme takes in the given phonemic system</a:t>
            </a:r>
            <a:r>
              <a:rPr lang="en-US" altLang="en-US" sz="3200" dirty="0">
                <a:latin typeface="Cambria" panose="02040503050406030204" pitchFamily="18" charset="0"/>
              </a:rPr>
              <a:t> …” (1969: 67)</a:t>
            </a:r>
          </a:p>
        </p:txBody>
      </p:sp>
      <p:sp>
        <p:nvSpPr>
          <p:cNvPr id="10" name="Slide Number Placeholder 8">
            <a:extLst>
              <a:ext uri="{FF2B5EF4-FFF2-40B4-BE49-F238E27FC236}">
                <a16:creationId xmlns:a16="http://schemas.microsoft.com/office/drawing/2014/main" id="{CC6D1326-B98A-0E42-82DD-E4752A7516E3}"/>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19</a:t>
            </a:fld>
            <a:endParaRPr lang="en-US" sz="1600" dirty="0"/>
          </a:p>
        </p:txBody>
      </p:sp>
    </p:spTree>
    <p:extLst>
      <p:ext uri="{BB962C8B-B14F-4D97-AF65-F5344CB8AC3E}">
        <p14:creationId xmlns:p14="http://schemas.microsoft.com/office/powerpoint/2010/main" val="158385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0" name="Text Box 5"/>
          <p:cNvSpPr txBox="1">
            <a:spLocks noChangeArrowheads="1"/>
          </p:cNvSpPr>
          <p:nvPr/>
        </p:nvSpPr>
        <p:spPr bwMode="auto">
          <a:xfrm>
            <a:off x="6120845" y="5179615"/>
            <a:ext cx="2347117" cy="584775"/>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solidFill>
                  <a:srgbClr val="C00000"/>
                </a:solidFill>
                <a:latin typeface="Optima"/>
                <a:cs typeface="Optima"/>
              </a:rPr>
              <a:t>Introduction</a:t>
            </a:r>
          </a:p>
        </p:txBody>
      </p:sp>
      <p:sp>
        <p:nvSpPr>
          <p:cNvPr id="15" name="Text Box 5"/>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B2E4EF98-A168-8F4B-A1E4-A7D2BCB6416C}"/>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sp>
        <p:nvSpPr>
          <p:cNvPr id="22" name="Rounded Rectangle 21">
            <a:extLst>
              <a:ext uri="{FF2B5EF4-FFF2-40B4-BE49-F238E27FC236}">
                <a16:creationId xmlns:a16="http://schemas.microsoft.com/office/drawing/2014/main" id="{41E83C3E-9548-8747-BD69-3B8840A01BA3}"/>
              </a:ext>
            </a:extLst>
          </p:cNvPr>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600"/>
              </a:spcAft>
            </a:pPr>
            <a:endParaRPr lang="en-US" sz="1400" dirty="0">
              <a:solidFill>
                <a:srgbClr val="800000"/>
              </a:solidFill>
              <a:latin typeface="Calibri" panose="020F0502020204030204" pitchFamily="34" charset="0"/>
              <a:cs typeface="Calibri" panose="020F0502020204030204" pitchFamily="34" charset="0"/>
            </a:endParaRPr>
          </a:p>
          <a:p>
            <a:pPr algn="l">
              <a:spcBef>
                <a:spcPts val="0"/>
              </a:spcBef>
              <a:spcAft>
                <a:spcPts val="600"/>
              </a:spcAft>
            </a:pPr>
            <a:r>
              <a:rPr lang="en-US" sz="1400" b="1" u="sng" dirty="0">
                <a:solidFill>
                  <a:srgbClr val="C00000"/>
                </a:solidFill>
                <a:latin typeface="Calibri" panose="020F0502020204030204" pitchFamily="34" charset="0"/>
                <a:cs typeface="Calibri" panose="020F0502020204030204" pitchFamily="34" charset="0"/>
              </a:rPr>
              <a:t>Introduction</a:t>
            </a:r>
          </a:p>
          <a:p>
            <a:pPr algn="l">
              <a:spcBef>
                <a:spcPts val="0"/>
              </a:spcBef>
              <a:spcAft>
                <a:spcPts val="600"/>
              </a:spcAft>
            </a:pPr>
            <a:endParaRPr lang="en-US" sz="1400" dirty="0">
              <a:latin typeface="Calibri" panose="020F0502020204030204" pitchFamily="34" charset="0"/>
              <a:cs typeface="Calibri" panose="020F0502020204030204" pitchFamily="34" charset="0"/>
            </a:endParaRPr>
          </a:p>
          <a:p>
            <a:pPr algn="l">
              <a:spcBef>
                <a:spcPts val="0"/>
              </a:spcBef>
              <a:spcAft>
                <a:spcPts val="0"/>
              </a:spcAft>
            </a:pPr>
            <a:r>
              <a:rPr lang="en-US" sz="1400" dirty="0">
                <a:latin typeface="Calibri" panose="020F0502020204030204" pitchFamily="34" charset="0"/>
                <a:cs typeface="Calibri" panose="020F0502020204030204" pitchFamily="34" charset="0"/>
              </a:rPr>
              <a:t>Part I: </a:t>
            </a:r>
          </a:p>
          <a:p>
            <a:pPr algn="l">
              <a:spcBef>
                <a:spcPts val="0"/>
              </a:spcBef>
              <a:spcAft>
                <a:spcPts val="600"/>
              </a:spcAft>
            </a:pPr>
            <a:r>
              <a:rPr lang="en-US" sz="1400" dirty="0">
                <a:latin typeface="Calibri" panose="020F0502020204030204" pitchFamily="34" charset="0"/>
                <a:cs typeface="Calibri" panose="020F0502020204030204" pitchFamily="34" charset="0"/>
              </a:rPr>
              <a:t>Historical Antecedents</a:t>
            </a:r>
          </a:p>
          <a:p>
            <a:pPr algn="l">
              <a:spcBef>
                <a:spcPts val="0"/>
              </a:spcBef>
              <a:spcAft>
                <a:spcPts val="600"/>
              </a:spcAft>
            </a:pPr>
            <a:endParaRPr lang="en-US" sz="1400" dirty="0">
              <a:latin typeface="Calibri" panose="020F0502020204030204" pitchFamily="34" charset="0"/>
              <a:cs typeface="Calibri" panose="020F0502020204030204" pitchFamily="34" charset="0"/>
            </a:endParaRPr>
          </a:p>
          <a:p>
            <a:pPr algn="l">
              <a:spcBef>
                <a:spcPts val="0"/>
              </a:spcBef>
              <a:spcAft>
                <a:spcPts val="0"/>
              </a:spcAft>
            </a:pPr>
            <a:r>
              <a:rPr lang="en-US" sz="1400" dirty="0">
                <a:latin typeface="Calibri" panose="020F0502020204030204" pitchFamily="34" charset="0"/>
                <a:cs typeface="Calibri" panose="020F0502020204030204" pitchFamily="34" charset="0"/>
              </a:rPr>
              <a:t>Part II:</a:t>
            </a:r>
          </a:p>
          <a:p>
            <a:pPr algn="l">
              <a:spcBef>
                <a:spcPts val="0"/>
              </a:spcBef>
              <a:spcAft>
                <a:spcPts val="600"/>
              </a:spcAft>
            </a:pPr>
            <a:r>
              <a:rPr lang="en-US" sz="1400" dirty="0">
                <a:latin typeface="Calibri" panose="020F0502020204030204" pitchFamily="34" charset="0"/>
                <a:cs typeface="Calibri" panose="020F0502020204030204" pitchFamily="34" charset="0"/>
              </a:rPr>
              <a:t>A Theory of Contrast</a:t>
            </a:r>
          </a:p>
          <a:p>
            <a:pPr algn="l">
              <a:spcBef>
                <a:spcPts val="0"/>
              </a:spcBef>
              <a:spcAft>
                <a:spcPts val="600"/>
              </a:spcAft>
            </a:pPr>
            <a:endParaRPr lang="en-US" sz="1400" dirty="0">
              <a:latin typeface="Calibri" panose="020F0502020204030204" pitchFamily="34" charset="0"/>
              <a:cs typeface="Calibri" panose="020F0502020204030204" pitchFamily="34" charset="0"/>
            </a:endParaRPr>
          </a:p>
          <a:p>
            <a:pPr algn="l">
              <a:spcBef>
                <a:spcPts val="0"/>
              </a:spcBef>
              <a:spcAft>
                <a:spcPts val="600"/>
              </a:spcAft>
            </a:pPr>
            <a:r>
              <a:rPr lang="en-US" sz="1400" dirty="0">
                <a:latin typeface="Calibri" panose="020F0502020204030204" pitchFamily="34" charset="0"/>
                <a:cs typeface="Calibri" panose="020F0502020204030204" pitchFamily="34" charset="0"/>
              </a:rPr>
              <a:t>Conclusion</a:t>
            </a:r>
          </a:p>
        </p:txBody>
      </p:sp>
      <p:cxnSp>
        <p:nvCxnSpPr>
          <p:cNvPr id="21" name="Straight Connector 20">
            <a:extLst>
              <a:ext uri="{FF2B5EF4-FFF2-40B4-BE49-F238E27FC236}">
                <a16:creationId xmlns:a16="http://schemas.microsoft.com/office/drawing/2014/main" id="{51BB3A7A-ED36-C840-A7BB-37D0C5B4A4B9}"/>
              </a:ext>
            </a:extLst>
          </p:cNvPr>
          <p:cNvCxnSpPr>
            <a:cxnSpLocks/>
          </p:cNvCxnSpPr>
          <p:nvPr/>
        </p:nvCxnSpPr>
        <p:spPr bwMode="auto">
          <a:xfrm>
            <a:off x="9928994" y="4211960"/>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3" name="Slide Number Placeholder 8">
            <a:extLst>
              <a:ext uri="{FF2B5EF4-FFF2-40B4-BE49-F238E27FC236}">
                <a16:creationId xmlns:a16="http://schemas.microsoft.com/office/drawing/2014/main" id="{AE982E08-F45E-8743-8809-F49E1DA9A951}"/>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a:t>
            </a:fld>
            <a:endParaRPr lang="en-US" sz="1600" dirty="0"/>
          </a:p>
        </p:txBody>
      </p:sp>
      <p:pic>
        <p:nvPicPr>
          <p:cNvPr id="24" name="Picture 23">
            <a:extLst>
              <a:ext uri="{FF2B5EF4-FFF2-40B4-BE49-F238E27FC236}">
                <a16:creationId xmlns:a16="http://schemas.microsoft.com/office/drawing/2014/main" id="{F5E4F4EE-ED9B-E64F-85D4-C71F98BEF7B1}"/>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3728472306"/>
      </p:ext>
    </p:extLst>
  </p:cSld>
  <p:clrMapOvr>
    <a:masterClrMapping/>
  </p:clrMapOvr>
  <p:transition>
    <p:diamond/>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2291" name="Text Box 3">
            <a:extLst>
              <a:ext uri="{FF2B5EF4-FFF2-40B4-BE49-F238E27FC236}">
                <a16:creationId xmlns:a16="http://schemas.microsoft.com/office/drawing/2014/main" id="{C3E0807B-17DF-B64D-9916-D88EF5E6DFE6}"/>
              </a:ext>
            </a:extLst>
          </p:cNvPr>
          <p:cNvSpPr txBox="1">
            <a:spLocks noChangeArrowheads="1"/>
          </p:cNvSpPr>
          <p:nvPr/>
        </p:nvSpPr>
        <p:spPr bwMode="auto">
          <a:xfrm>
            <a:off x="1166400" y="1440000"/>
            <a:ext cx="10202754"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55613">
              <a:defRPr sz="2400">
                <a:solidFill>
                  <a:schemeClr val="tx1"/>
                </a:solidFill>
                <a:latin typeface="Times" pitchFamily="2" charset="0"/>
              </a:defRPr>
            </a:lvl1pPr>
            <a:lvl2pPr marL="569913" algn="l" defTabSz="455613">
              <a:defRPr sz="2400">
                <a:solidFill>
                  <a:schemeClr val="tx1"/>
                </a:solidFill>
                <a:latin typeface="Times" pitchFamily="2" charset="0"/>
              </a:defRPr>
            </a:lvl2pPr>
            <a:lvl3pPr algn="l" defTabSz="455613">
              <a:defRPr sz="2400">
                <a:solidFill>
                  <a:schemeClr val="tx1"/>
                </a:solidFill>
                <a:latin typeface="Times" pitchFamily="2" charset="0"/>
              </a:defRPr>
            </a:lvl3pPr>
            <a:lvl4pPr algn="l" defTabSz="455613">
              <a:defRPr sz="2400">
                <a:solidFill>
                  <a:schemeClr val="tx1"/>
                </a:solidFill>
                <a:latin typeface="Times" pitchFamily="2" charset="0"/>
              </a:defRPr>
            </a:lvl4pPr>
            <a:lvl5pPr algn="l" defTabSz="455613">
              <a:defRPr sz="2400">
                <a:solidFill>
                  <a:schemeClr val="tx1"/>
                </a:solidFill>
                <a:latin typeface="Times" pitchFamily="2" charset="0"/>
              </a:defRPr>
            </a:lvl5pPr>
            <a:lvl6pPr defTabSz="455613" eaLnBrk="0" fontAlgn="base" hangingPunct="0">
              <a:spcBef>
                <a:spcPct val="0"/>
              </a:spcBef>
              <a:spcAft>
                <a:spcPct val="0"/>
              </a:spcAft>
              <a:defRPr sz="2400">
                <a:solidFill>
                  <a:schemeClr val="tx1"/>
                </a:solidFill>
                <a:latin typeface="Times" pitchFamily="2" charset="0"/>
              </a:defRPr>
            </a:lvl6pPr>
            <a:lvl7pPr defTabSz="455613" eaLnBrk="0" fontAlgn="base" hangingPunct="0">
              <a:spcBef>
                <a:spcPct val="0"/>
              </a:spcBef>
              <a:spcAft>
                <a:spcPct val="0"/>
              </a:spcAft>
              <a:defRPr sz="2400">
                <a:solidFill>
                  <a:schemeClr val="tx1"/>
                </a:solidFill>
                <a:latin typeface="Times" pitchFamily="2" charset="0"/>
              </a:defRPr>
            </a:lvl7pPr>
            <a:lvl8pPr defTabSz="455613" eaLnBrk="0" fontAlgn="base" hangingPunct="0">
              <a:spcBef>
                <a:spcPct val="0"/>
              </a:spcBef>
              <a:spcAft>
                <a:spcPct val="0"/>
              </a:spcAft>
              <a:defRPr sz="2400">
                <a:solidFill>
                  <a:schemeClr val="tx1"/>
                </a:solidFill>
                <a:latin typeface="Times" pitchFamily="2" charset="0"/>
              </a:defRPr>
            </a:lvl8pPr>
            <a:lvl9pPr defTabSz="45561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0" dirty="0">
                <a:solidFill>
                  <a:srgbClr val="C00000"/>
                </a:solidFill>
                <a:latin typeface="Calibri" panose="020F0502020204030204" pitchFamily="34" charset="0"/>
              </a:rPr>
              <a:t>Phonemic content and structure of the system</a:t>
            </a:r>
          </a:p>
        </p:txBody>
      </p:sp>
      <p:sp>
        <p:nvSpPr>
          <p:cNvPr id="9" name="Text Box 4">
            <a:extLst>
              <a:ext uri="{FF2B5EF4-FFF2-40B4-BE49-F238E27FC236}">
                <a16:creationId xmlns:a16="http://schemas.microsoft.com/office/drawing/2014/main" id="{697F9025-DE9C-3C46-AC22-44DFDCCD839C}"/>
              </a:ext>
            </a:extLst>
          </p:cNvPr>
          <p:cNvSpPr txBox="1">
            <a:spLocks noChangeArrowheads="1"/>
          </p:cNvSpPr>
          <p:nvPr/>
        </p:nvSpPr>
        <p:spPr bwMode="auto">
          <a:xfrm>
            <a:off x="1486794" y="2509870"/>
            <a:ext cx="13284000" cy="1569660"/>
          </a:xfrm>
          <a:prstGeom prst="rect">
            <a:avLst/>
          </a:prstGeom>
          <a:noFill/>
          <a:ln w="19050">
            <a:solidFill>
              <a:srgbClr val="FF0000"/>
            </a:solidFill>
          </a:ln>
          <a:effectLst/>
        </p:spPr>
        <p:txBody>
          <a:bodyPr>
            <a:spAutoFit/>
          </a:bodyPr>
          <a:lstStyle/>
          <a:p>
            <a:r>
              <a:rPr lang="en-US" altLang="en-US" sz="3200" i="1" dirty="0">
                <a:latin typeface="Cambria" panose="02040503050406030204" pitchFamily="18" charset="0"/>
              </a:rPr>
              <a:t>“the system of distinctive oppositions shows </a:t>
            </a:r>
            <a:r>
              <a:rPr lang="en-US" altLang="en-US" sz="3200" i="1" dirty="0">
                <a:solidFill>
                  <a:srgbClr val="C00000"/>
                </a:solidFill>
                <a:latin typeface="Cambria" panose="02040503050406030204" pitchFamily="18" charset="0"/>
              </a:rPr>
              <a:t>a definite order or structure </a:t>
            </a:r>
            <a:r>
              <a:rPr lang="en-US" altLang="en-US" sz="3200" i="1" dirty="0">
                <a:latin typeface="Cambria" panose="02040503050406030204" pitchFamily="18" charset="0"/>
              </a:rPr>
              <a:t>… the content of a phoneme depends on </a:t>
            </a:r>
            <a:r>
              <a:rPr lang="en-US" altLang="en-US" sz="3200" i="1" dirty="0">
                <a:solidFill>
                  <a:srgbClr val="C00000"/>
                </a:solidFill>
                <a:latin typeface="Cambria" panose="02040503050406030204" pitchFamily="18" charset="0"/>
              </a:rPr>
              <a:t>what position this phoneme takes in the given  phonemic system</a:t>
            </a:r>
            <a:r>
              <a:rPr lang="en-US" altLang="en-US" sz="3200" i="1" dirty="0">
                <a:latin typeface="Cambria" panose="02040503050406030204" pitchFamily="18" charset="0"/>
              </a:rPr>
              <a:t> …” </a:t>
            </a:r>
          </a:p>
        </p:txBody>
      </p:sp>
      <p:sp>
        <p:nvSpPr>
          <p:cNvPr id="11" name="Text Box 2">
            <a:extLst>
              <a:ext uri="{FF2B5EF4-FFF2-40B4-BE49-F238E27FC236}">
                <a16:creationId xmlns:a16="http://schemas.microsoft.com/office/drawing/2014/main" id="{84C4003A-02FC-9748-8700-E9FEBA3AAEEE}"/>
              </a:ext>
            </a:extLst>
          </p:cNvPr>
          <p:cNvSpPr txBox="1">
            <a:spLocks noChangeArrowheads="1"/>
          </p:cNvSpPr>
          <p:nvPr/>
        </p:nvSpPr>
        <p:spPr bwMode="auto">
          <a:xfrm>
            <a:off x="1166400" y="4803498"/>
            <a:ext cx="14220000" cy="1569660"/>
          </a:xfrm>
          <a:prstGeom prst="rect">
            <a:avLst/>
          </a:prstGeom>
          <a:noFill/>
          <a:ln>
            <a:noFill/>
          </a:ln>
          <a:effectLst/>
        </p:spPr>
        <p:txBody>
          <a:bodyPr>
            <a:spAutoFit/>
          </a:bodyPr>
          <a:lstStyle/>
          <a:p>
            <a:pPr algn="l"/>
            <a:r>
              <a:rPr lang="en-US" altLang="en-US" sz="3200" dirty="0">
                <a:latin typeface="Cambria" panose="02040503050406030204" pitchFamily="18" charset="0"/>
              </a:rPr>
              <a:t>These remarks suggest that the phonemic content of a phoneme, that is, the set of its contrastive properties, ought to </a:t>
            </a:r>
            <a:r>
              <a:rPr lang="en-US" altLang="en-US" sz="3200" dirty="0">
                <a:solidFill>
                  <a:srgbClr val="C00000"/>
                </a:solidFill>
                <a:latin typeface="Cambria" panose="02040503050406030204" pitchFamily="18" charset="0"/>
              </a:rPr>
              <a:t>derive</a:t>
            </a:r>
            <a:r>
              <a:rPr lang="en-US" altLang="en-US" sz="3200" dirty="0">
                <a:latin typeface="Cambria" panose="02040503050406030204" pitchFamily="18" charset="0"/>
              </a:rPr>
              <a:t> from its position in the system of distinctive oppositions.</a:t>
            </a:r>
          </a:p>
        </p:txBody>
      </p:sp>
      <p:sp>
        <p:nvSpPr>
          <p:cNvPr id="12" name="Text Box 4">
            <a:extLst>
              <a:ext uri="{FF2B5EF4-FFF2-40B4-BE49-F238E27FC236}">
                <a16:creationId xmlns:a16="http://schemas.microsoft.com/office/drawing/2014/main" id="{EAE64844-0285-2F47-B96A-9628E998D377}"/>
              </a:ext>
            </a:extLst>
          </p:cNvPr>
          <p:cNvSpPr txBox="1">
            <a:spLocks noChangeArrowheads="1"/>
          </p:cNvSpPr>
          <p:nvPr/>
        </p:nvSpPr>
        <p:spPr bwMode="auto">
          <a:xfrm>
            <a:off x="1166400" y="6735142"/>
            <a:ext cx="14400000" cy="1077218"/>
          </a:xfrm>
          <a:prstGeom prst="rect">
            <a:avLst/>
          </a:prstGeom>
          <a:noFill/>
          <a:ln>
            <a:noFill/>
          </a:ln>
          <a:effectLst/>
        </p:spPr>
        <p:txBody>
          <a:bodyPr>
            <a:spAutoFit/>
          </a:bodyPr>
          <a:lstStyle/>
          <a:p>
            <a:pPr algn="l"/>
            <a:r>
              <a:rPr lang="en-US" altLang="en-US" sz="3200" dirty="0">
                <a:latin typeface="Cambria" panose="02040503050406030204" pitchFamily="18" charset="0"/>
              </a:rPr>
              <a:t>Therefore, we need a way to determine a phoneme’s position in the system of oppositions </a:t>
            </a:r>
            <a:r>
              <a:rPr lang="en-US" altLang="en-US" sz="3200" dirty="0">
                <a:solidFill>
                  <a:srgbClr val="C00000"/>
                </a:solidFill>
                <a:latin typeface="Cambria" panose="02040503050406030204" pitchFamily="18" charset="0"/>
              </a:rPr>
              <a:t>before</a:t>
            </a:r>
            <a:r>
              <a:rPr lang="en-US" altLang="en-US" sz="3200" dirty="0">
                <a:latin typeface="Cambria" panose="02040503050406030204" pitchFamily="18" charset="0"/>
              </a:rPr>
              <a:t> we have determined its distinctive properties.</a:t>
            </a:r>
          </a:p>
        </p:txBody>
      </p:sp>
      <p:sp>
        <p:nvSpPr>
          <p:cNvPr id="13" name="Line 28">
            <a:extLst>
              <a:ext uri="{FF2B5EF4-FFF2-40B4-BE49-F238E27FC236}">
                <a16:creationId xmlns:a16="http://schemas.microsoft.com/office/drawing/2014/main" id="{CA178A7C-2B6D-4A42-82E1-C5E4839F28AC}"/>
              </a:ext>
            </a:extLst>
          </p:cNvPr>
          <p:cNvSpPr>
            <a:spLocks noChangeShapeType="1"/>
          </p:cNvSpPr>
          <p:nvPr/>
        </p:nvSpPr>
        <p:spPr bwMode="auto">
          <a:xfrm>
            <a:off x="1166399" y="4441514"/>
            <a:ext cx="14400000" cy="0"/>
          </a:xfrm>
          <a:prstGeom prst="line">
            <a:avLst/>
          </a:prstGeom>
          <a:noFill/>
          <a:ln w="25400">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0" name="Slide Number Placeholder 8">
            <a:extLst>
              <a:ext uri="{FF2B5EF4-FFF2-40B4-BE49-F238E27FC236}">
                <a16:creationId xmlns:a16="http://schemas.microsoft.com/office/drawing/2014/main" id="{18BABE67-88E1-914D-921A-F6E55C435153}"/>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20</a:t>
            </a:fld>
            <a:endParaRPr lang="en-US" sz="1600" dirty="0"/>
          </a:p>
        </p:txBody>
      </p:sp>
    </p:spTree>
    <p:extLst>
      <p:ext uri="{BB962C8B-B14F-4D97-AF65-F5344CB8AC3E}">
        <p14:creationId xmlns:p14="http://schemas.microsoft.com/office/powerpoint/2010/main" val="258149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2291" name="Text Box 3">
            <a:extLst>
              <a:ext uri="{FF2B5EF4-FFF2-40B4-BE49-F238E27FC236}">
                <a16:creationId xmlns:a16="http://schemas.microsoft.com/office/drawing/2014/main" id="{C3E0807B-17DF-B64D-9916-D88EF5E6DFE6}"/>
              </a:ext>
            </a:extLst>
          </p:cNvPr>
          <p:cNvSpPr txBox="1">
            <a:spLocks noChangeArrowheads="1"/>
          </p:cNvSpPr>
          <p:nvPr/>
        </p:nvSpPr>
        <p:spPr bwMode="auto">
          <a:xfrm>
            <a:off x="1166400" y="1440000"/>
            <a:ext cx="10202754"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55613">
              <a:defRPr sz="2400">
                <a:solidFill>
                  <a:schemeClr val="tx1"/>
                </a:solidFill>
                <a:latin typeface="Times" pitchFamily="2" charset="0"/>
              </a:defRPr>
            </a:lvl1pPr>
            <a:lvl2pPr marL="569913" algn="l" defTabSz="455613">
              <a:defRPr sz="2400">
                <a:solidFill>
                  <a:schemeClr val="tx1"/>
                </a:solidFill>
                <a:latin typeface="Times" pitchFamily="2" charset="0"/>
              </a:defRPr>
            </a:lvl2pPr>
            <a:lvl3pPr algn="l" defTabSz="455613">
              <a:defRPr sz="2400">
                <a:solidFill>
                  <a:schemeClr val="tx1"/>
                </a:solidFill>
                <a:latin typeface="Times" pitchFamily="2" charset="0"/>
              </a:defRPr>
            </a:lvl3pPr>
            <a:lvl4pPr algn="l" defTabSz="455613">
              <a:defRPr sz="2400">
                <a:solidFill>
                  <a:schemeClr val="tx1"/>
                </a:solidFill>
                <a:latin typeface="Times" pitchFamily="2" charset="0"/>
              </a:defRPr>
            </a:lvl4pPr>
            <a:lvl5pPr algn="l" defTabSz="455613">
              <a:defRPr sz="2400">
                <a:solidFill>
                  <a:schemeClr val="tx1"/>
                </a:solidFill>
                <a:latin typeface="Times" pitchFamily="2" charset="0"/>
              </a:defRPr>
            </a:lvl5pPr>
            <a:lvl6pPr defTabSz="455613" eaLnBrk="0" fontAlgn="base" hangingPunct="0">
              <a:spcBef>
                <a:spcPct val="0"/>
              </a:spcBef>
              <a:spcAft>
                <a:spcPct val="0"/>
              </a:spcAft>
              <a:defRPr sz="2400">
                <a:solidFill>
                  <a:schemeClr val="tx1"/>
                </a:solidFill>
                <a:latin typeface="Times" pitchFamily="2" charset="0"/>
              </a:defRPr>
            </a:lvl6pPr>
            <a:lvl7pPr defTabSz="455613" eaLnBrk="0" fontAlgn="base" hangingPunct="0">
              <a:spcBef>
                <a:spcPct val="0"/>
              </a:spcBef>
              <a:spcAft>
                <a:spcPct val="0"/>
              </a:spcAft>
              <a:defRPr sz="2400">
                <a:solidFill>
                  <a:schemeClr val="tx1"/>
                </a:solidFill>
                <a:latin typeface="Times" pitchFamily="2" charset="0"/>
              </a:defRPr>
            </a:lvl7pPr>
            <a:lvl8pPr defTabSz="455613" eaLnBrk="0" fontAlgn="base" hangingPunct="0">
              <a:spcBef>
                <a:spcPct val="0"/>
              </a:spcBef>
              <a:spcAft>
                <a:spcPct val="0"/>
              </a:spcAft>
              <a:defRPr sz="2400">
                <a:solidFill>
                  <a:schemeClr val="tx1"/>
                </a:solidFill>
                <a:latin typeface="Times" pitchFamily="2" charset="0"/>
              </a:defRPr>
            </a:lvl8pPr>
            <a:lvl9pPr defTabSz="45561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0" dirty="0">
                <a:solidFill>
                  <a:srgbClr val="C00000"/>
                </a:solidFill>
                <a:latin typeface="Calibri" panose="020F0502020204030204" pitchFamily="34" charset="0"/>
              </a:rPr>
              <a:t>Phonemic content and structure of the system</a:t>
            </a:r>
          </a:p>
        </p:txBody>
      </p:sp>
      <p:sp>
        <p:nvSpPr>
          <p:cNvPr id="9" name="Text Box 4">
            <a:extLst>
              <a:ext uri="{FF2B5EF4-FFF2-40B4-BE49-F238E27FC236}">
                <a16:creationId xmlns:a16="http://schemas.microsoft.com/office/drawing/2014/main" id="{697F9025-DE9C-3C46-AC22-44DFDCCD839C}"/>
              </a:ext>
            </a:extLst>
          </p:cNvPr>
          <p:cNvSpPr txBox="1">
            <a:spLocks noChangeArrowheads="1"/>
          </p:cNvSpPr>
          <p:nvPr/>
        </p:nvSpPr>
        <p:spPr bwMode="auto">
          <a:xfrm>
            <a:off x="1486794" y="2509870"/>
            <a:ext cx="13284000" cy="1569660"/>
          </a:xfrm>
          <a:prstGeom prst="rect">
            <a:avLst/>
          </a:prstGeom>
          <a:noFill/>
          <a:ln w="19050">
            <a:solidFill>
              <a:srgbClr val="FF0000"/>
            </a:solidFill>
          </a:ln>
          <a:effectLst/>
        </p:spPr>
        <p:txBody>
          <a:bodyPr>
            <a:spAutoFit/>
          </a:bodyPr>
          <a:lstStyle/>
          <a:p>
            <a:r>
              <a:rPr lang="en-US" altLang="en-US" sz="3200" i="1" dirty="0">
                <a:latin typeface="Cambria" panose="02040503050406030204" pitchFamily="18" charset="0"/>
              </a:rPr>
              <a:t>“the system of distinctive oppositions shows </a:t>
            </a:r>
            <a:r>
              <a:rPr lang="en-US" altLang="en-US" sz="3200" i="1" dirty="0">
                <a:solidFill>
                  <a:srgbClr val="C00000"/>
                </a:solidFill>
                <a:latin typeface="Cambria" panose="02040503050406030204" pitchFamily="18" charset="0"/>
              </a:rPr>
              <a:t>a definite order or structure </a:t>
            </a:r>
            <a:r>
              <a:rPr lang="en-US" altLang="en-US" sz="3200" i="1" dirty="0">
                <a:latin typeface="Cambria" panose="02040503050406030204" pitchFamily="18" charset="0"/>
              </a:rPr>
              <a:t>… the content of a phoneme depends on </a:t>
            </a:r>
            <a:r>
              <a:rPr lang="en-US" altLang="en-US" sz="3200" i="1" dirty="0">
                <a:solidFill>
                  <a:srgbClr val="C00000"/>
                </a:solidFill>
                <a:latin typeface="Cambria" panose="02040503050406030204" pitchFamily="18" charset="0"/>
              </a:rPr>
              <a:t>what position this phoneme takes in the given  phonemic system</a:t>
            </a:r>
            <a:r>
              <a:rPr lang="en-US" altLang="en-US" sz="3200" i="1" dirty="0">
                <a:latin typeface="Cambria" panose="02040503050406030204" pitchFamily="18" charset="0"/>
              </a:rPr>
              <a:t> …” </a:t>
            </a:r>
          </a:p>
        </p:txBody>
      </p:sp>
      <p:sp>
        <p:nvSpPr>
          <p:cNvPr id="11" name="Text Box 2">
            <a:extLst>
              <a:ext uri="{FF2B5EF4-FFF2-40B4-BE49-F238E27FC236}">
                <a16:creationId xmlns:a16="http://schemas.microsoft.com/office/drawing/2014/main" id="{84C4003A-02FC-9748-8700-E9FEBA3AAEEE}"/>
              </a:ext>
            </a:extLst>
          </p:cNvPr>
          <p:cNvSpPr txBox="1">
            <a:spLocks noChangeArrowheads="1"/>
          </p:cNvSpPr>
          <p:nvPr/>
        </p:nvSpPr>
        <p:spPr bwMode="auto">
          <a:xfrm>
            <a:off x="1166400" y="4803498"/>
            <a:ext cx="14400000" cy="1569660"/>
          </a:xfrm>
          <a:prstGeom prst="rect">
            <a:avLst/>
          </a:prstGeom>
          <a:noFill/>
          <a:ln>
            <a:noFill/>
          </a:ln>
          <a:effectLst/>
        </p:spPr>
        <p:txBody>
          <a:bodyPr>
            <a:spAutoFit/>
          </a:bodyPr>
          <a:lstStyle/>
          <a:p>
            <a:pPr algn="l"/>
            <a:r>
              <a:rPr lang="en-US" altLang="en-US" sz="3200" dirty="0">
                <a:latin typeface="Cambria" panose="02040503050406030204" pitchFamily="18" charset="0"/>
              </a:rPr>
              <a:t>Trubetzkoy does not explicitly show us how to do this; however, a way of providing </a:t>
            </a:r>
            <a:r>
              <a:rPr lang="en-US" altLang="en-US" sz="3200" dirty="0">
                <a:solidFill>
                  <a:srgbClr val="C00000"/>
                </a:solidFill>
                <a:latin typeface="Cambria" panose="02040503050406030204" pitchFamily="18" charset="0"/>
              </a:rPr>
              <a:t>an order or structure</a:t>
            </a:r>
            <a:r>
              <a:rPr lang="en-US" altLang="en-US" sz="3200" dirty="0">
                <a:latin typeface="Cambria" panose="02040503050406030204" pitchFamily="18" charset="0"/>
              </a:rPr>
              <a:t> to the system of contrasts is via the hierarchical branching trees that became prominent later in the work of Jakobson.</a:t>
            </a:r>
          </a:p>
        </p:txBody>
      </p:sp>
      <p:sp>
        <p:nvSpPr>
          <p:cNvPr id="12" name="Text Box 4">
            <a:extLst>
              <a:ext uri="{FF2B5EF4-FFF2-40B4-BE49-F238E27FC236}">
                <a16:creationId xmlns:a16="http://schemas.microsoft.com/office/drawing/2014/main" id="{EAE64844-0285-2F47-B96A-9628E998D377}"/>
              </a:ext>
            </a:extLst>
          </p:cNvPr>
          <p:cNvSpPr txBox="1">
            <a:spLocks noChangeArrowheads="1"/>
          </p:cNvSpPr>
          <p:nvPr/>
        </p:nvSpPr>
        <p:spPr bwMode="auto">
          <a:xfrm>
            <a:off x="1166400" y="6735142"/>
            <a:ext cx="14400000" cy="1077218"/>
          </a:xfrm>
          <a:prstGeom prst="rect">
            <a:avLst/>
          </a:prstGeom>
          <a:noFill/>
          <a:ln>
            <a:noFill/>
          </a:ln>
          <a:effectLst/>
        </p:spPr>
        <p:txBody>
          <a:bodyPr>
            <a:spAutoFit/>
          </a:bodyPr>
          <a:lstStyle/>
          <a:p>
            <a:pPr algn="l"/>
            <a:r>
              <a:rPr lang="en-US" altLang="en-US" sz="3200" dirty="0">
                <a:latin typeface="Cambria" panose="02040503050406030204" pitchFamily="18" charset="0"/>
              </a:rPr>
              <a:t>Feature hierarchies are already implicit in Trubetzkoy (1939); consider his discussion of the Latin vowel system.</a:t>
            </a:r>
          </a:p>
        </p:txBody>
      </p:sp>
      <p:sp>
        <p:nvSpPr>
          <p:cNvPr id="13" name="Line 28">
            <a:extLst>
              <a:ext uri="{FF2B5EF4-FFF2-40B4-BE49-F238E27FC236}">
                <a16:creationId xmlns:a16="http://schemas.microsoft.com/office/drawing/2014/main" id="{CA178A7C-2B6D-4A42-82E1-C5E4839F28AC}"/>
              </a:ext>
            </a:extLst>
          </p:cNvPr>
          <p:cNvSpPr>
            <a:spLocks noChangeShapeType="1"/>
          </p:cNvSpPr>
          <p:nvPr/>
        </p:nvSpPr>
        <p:spPr bwMode="auto">
          <a:xfrm>
            <a:off x="1166399" y="4441514"/>
            <a:ext cx="14400000" cy="0"/>
          </a:xfrm>
          <a:prstGeom prst="line">
            <a:avLst/>
          </a:prstGeom>
          <a:noFill/>
          <a:ln w="25400">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7" name="Slide Number Placeholder 8">
            <a:extLst>
              <a:ext uri="{FF2B5EF4-FFF2-40B4-BE49-F238E27FC236}">
                <a16:creationId xmlns:a16="http://schemas.microsoft.com/office/drawing/2014/main" id="{9146DBF7-9ABF-5945-8140-8A718A2E9849}"/>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21</a:t>
            </a:fld>
            <a:endParaRPr lang="en-US" sz="1600" dirty="0"/>
          </a:p>
        </p:txBody>
      </p:sp>
    </p:spTree>
    <p:extLst>
      <p:ext uri="{BB962C8B-B14F-4D97-AF65-F5344CB8AC3E}">
        <p14:creationId xmlns:p14="http://schemas.microsoft.com/office/powerpoint/2010/main" val="290067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4"/>
          <p:cNvSpPr txBox="1">
            <a:spLocks noChangeArrowheads="1"/>
          </p:cNvSpPr>
          <p:nvPr/>
        </p:nvSpPr>
        <p:spPr bwMode="auto">
          <a:xfrm>
            <a:off x="1166400" y="3817832"/>
            <a:ext cx="14400000" cy="1077218"/>
          </a:xfrm>
          <a:prstGeom prst="rect">
            <a:avLst/>
          </a:prstGeom>
          <a:noFill/>
          <a:ln w="9525">
            <a:noFill/>
            <a:miter lim="800000"/>
            <a:headEnd/>
            <a:tailEnd/>
          </a:ln>
        </p:spPr>
        <p:txBody>
          <a:bodyPr wrap="square">
            <a:prstTxWarp prst="textNoShape">
              <a:avLst/>
            </a:prstTxWarp>
            <a:spAutoFit/>
          </a:bodyPr>
          <a:lstStyle/>
          <a:p>
            <a:pPr algn="l"/>
            <a:r>
              <a:rPr lang="en-US" sz="3200" dirty="0">
                <a:latin typeface="Cambria"/>
                <a:ea typeface="Cambria"/>
                <a:cs typeface="Cambria"/>
              </a:rPr>
              <a:t>That is, the low vowel /a/ is characterized only by its height; in our terms, it is assigned only the feature [+low].</a:t>
            </a:r>
          </a:p>
        </p:txBody>
      </p:sp>
      <p:sp>
        <p:nvSpPr>
          <p:cNvPr id="38" name="Rectangle 37"/>
          <p:cNvSpPr/>
          <p:nvPr/>
        </p:nvSpPr>
        <p:spPr bwMode="auto">
          <a:xfrm>
            <a:off x="1166400" y="5501208"/>
            <a:ext cx="36576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dirty="0">
              <a:latin typeface="Cambria" panose="02040503050406030204" pitchFamily="18" charset="0"/>
            </a:endParaRPr>
          </a:p>
        </p:txBody>
      </p:sp>
      <p:grpSp>
        <p:nvGrpSpPr>
          <p:cNvPr id="2" name="Group 26"/>
          <p:cNvGrpSpPr>
            <a:grpSpLocks/>
          </p:cNvGrpSpPr>
          <p:nvPr/>
        </p:nvGrpSpPr>
        <p:grpSpPr bwMode="auto">
          <a:xfrm>
            <a:off x="1544226" y="5756204"/>
            <a:ext cx="3139839" cy="584777"/>
            <a:chOff x="782638" y="4643733"/>
            <a:chExt cx="3140507" cy="584400"/>
          </a:xfrm>
        </p:grpSpPr>
        <p:sp>
          <p:nvSpPr>
            <p:cNvPr id="63512" name="Text Box 11"/>
            <p:cNvSpPr txBox="1">
              <a:spLocks noChangeArrowheads="1"/>
            </p:cNvSpPr>
            <p:nvPr/>
          </p:nvSpPr>
          <p:spPr bwMode="auto">
            <a:xfrm>
              <a:off x="782638" y="4643735"/>
              <a:ext cx="702585" cy="584398"/>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i</a:t>
              </a:r>
              <a:r>
                <a:rPr lang="en-US" sz="3200" dirty="0">
                  <a:latin typeface="Cambria" panose="02040503050406030204" pitchFamily="18" charset="0"/>
                  <a:ea typeface="Doulos SIL" charset="-52"/>
                  <a:cs typeface="Doulos SIL" charset="-52"/>
                </a:rPr>
                <a:t>/</a:t>
              </a:r>
            </a:p>
          </p:txBody>
        </p:sp>
        <p:sp>
          <p:nvSpPr>
            <p:cNvPr id="63513" name="Text Box 12"/>
            <p:cNvSpPr txBox="1">
              <a:spLocks noChangeArrowheads="1"/>
            </p:cNvSpPr>
            <p:nvPr/>
          </p:nvSpPr>
          <p:spPr bwMode="auto">
            <a:xfrm>
              <a:off x="3108325" y="4643733"/>
              <a:ext cx="814820" cy="584398"/>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00"/>
                  </a:solidFill>
                  <a:latin typeface="Cambria" panose="02040503050406030204" pitchFamily="18" charset="0"/>
                  <a:ea typeface="Doulos SIL" charset="-52"/>
                  <a:cs typeface="Doulos SIL" charset="-52"/>
                </a:rPr>
                <a:t>/</a:t>
              </a:r>
              <a:r>
                <a:rPr lang="en-US" sz="3200" dirty="0" err="1">
                  <a:solidFill>
                    <a:srgbClr val="000000"/>
                  </a:solidFill>
                  <a:latin typeface="Cambria" panose="02040503050406030204" pitchFamily="18" charset="0"/>
                  <a:ea typeface="Doulos SIL" charset="-52"/>
                  <a:cs typeface="Doulos SIL" charset="-52"/>
                </a:rPr>
                <a:t>u</a:t>
              </a:r>
              <a:r>
                <a:rPr lang="en-US" sz="3200" dirty="0">
                  <a:solidFill>
                    <a:srgbClr val="000000"/>
                  </a:solidFill>
                  <a:latin typeface="Cambria" panose="02040503050406030204" pitchFamily="18" charset="0"/>
                  <a:ea typeface="Doulos SIL" charset="-52"/>
                  <a:cs typeface="Doulos SIL" charset="-52"/>
                </a:rPr>
                <a:t>/</a:t>
              </a:r>
            </a:p>
          </p:txBody>
        </p:sp>
      </p:grpSp>
      <p:sp>
        <p:nvSpPr>
          <p:cNvPr id="63492" name="Text Box 13"/>
          <p:cNvSpPr txBox="1">
            <a:spLocks noChangeArrowheads="1"/>
          </p:cNvSpPr>
          <p:nvPr/>
        </p:nvSpPr>
        <p:spPr bwMode="auto">
          <a:xfrm>
            <a:off x="2722152" y="7613776"/>
            <a:ext cx="788999" cy="584775"/>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a:t>
            </a:r>
          </a:p>
        </p:txBody>
      </p:sp>
      <p:grpSp>
        <p:nvGrpSpPr>
          <p:cNvPr id="3" name="Group 34"/>
          <p:cNvGrpSpPr>
            <a:grpSpLocks/>
          </p:cNvGrpSpPr>
          <p:nvPr/>
        </p:nvGrpSpPr>
        <p:grpSpPr bwMode="auto">
          <a:xfrm>
            <a:off x="1733138" y="6728147"/>
            <a:ext cx="2753894" cy="584777"/>
            <a:chOff x="929738" y="5329533"/>
            <a:chExt cx="2753638" cy="584401"/>
          </a:xfrm>
        </p:grpSpPr>
        <p:sp>
          <p:nvSpPr>
            <p:cNvPr id="63510" name="Text Box 22"/>
            <p:cNvSpPr txBox="1">
              <a:spLocks noChangeArrowheads="1"/>
            </p:cNvSpPr>
            <p:nvPr/>
          </p:nvSpPr>
          <p:spPr bwMode="auto">
            <a:xfrm>
              <a:off x="2876820" y="5329533"/>
              <a:ext cx="80655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o</a:t>
              </a:r>
              <a:r>
                <a:rPr lang="en-US" sz="3200" dirty="0">
                  <a:latin typeface="Cambria" panose="02040503050406030204" pitchFamily="18" charset="0"/>
                  <a:ea typeface="Doulos SIL" charset="-52"/>
                  <a:cs typeface="Doulos SIL" charset="-52"/>
                </a:rPr>
                <a:t>/</a:t>
              </a:r>
            </a:p>
          </p:txBody>
        </p:sp>
        <p:sp>
          <p:nvSpPr>
            <p:cNvPr id="63511" name="Text Box 22"/>
            <p:cNvSpPr txBox="1">
              <a:spLocks noChangeArrowheads="1"/>
            </p:cNvSpPr>
            <p:nvPr/>
          </p:nvSpPr>
          <p:spPr bwMode="auto">
            <a:xfrm>
              <a:off x="929738" y="5329535"/>
              <a:ext cx="78892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e</a:t>
              </a:r>
              <a:r>
                <a:rPr lang="en-US" sz="3200" dirty="0">
                  <a:latin typeface="Cambria" panose="02040503050406030204" pitchFamily="18" charset="0"/>
                  <a:ea typeface="Doulos SIL" charset="-52"/>
                  <a:cs typeface="Doulos SIL" charset="-52"/>
                </a:rPr>
                <a:t>/</a:t>
              </a:r>
            </a:p>
          </p:txBody>
        </p:sp>
      </p:grpSp>
      <p:sp>
        <p:nvSpPr>
          <p:cNvPr id="63495" name="Text Box 2"/>
          <p:cNvSpPr txBox="1">
            <a:spLocks noChangeArrowheads="1"/>
          </p:cNvSpPr>
          <p:nvPr/>
        </p:nvSpPr>
        <p:spPr bwMode="auto">
          <a:xfrm>
            <a:off x="1166400" y="1440000"/>
            <a:ext cx="841375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The vowel system of Latin</a:t>
            </a:r>
          </a:p>
        </p:txBody>
      </p:sp>
      <p:cxnSp>
        <p:nvCxnSpPr>
          <p:cNvPr id="63501" name="Straight Connector 56"/>
          <p:cNvCxnSpPr>
            <a:cxnSpLocks noChangeShapeType="1"/>
          </p:cNvCxnSpPr>
          <p:nvPr/>
        </p:nvCxnSpPr>
        <p:spPr bwMode="auto">
          <a:xfrm>
            <a:off x="1166400" y="7463350"/>
            <a:ext cx="3657600" cy="0"/>
          </a:xfrm>
          <a:prstGeom prst="line">
            <a:avLst/>
          </a:prstGeom>
          <a:noFill/>
          <a:ln w="38100" cmpd="dbl">
            <a:solidFill>
              <a:srgbClr val="FF0000"/>
            </a:solidFill>
            <a:round/>
            <a:headEnd/>
            <a:tailEnd/>
          </a:ln>
        </p:spPr>
      </p:cxnSp>
      <p:sp>
        <p:nvSpPr>
          <p:cNvPr id="46" name="Text Box 99"/>
          <p:cNvSpPr txBox="1">
            <a:spLocks noChangeArrowheads="1"/>
          </p:cNvSpPr>
          <p:nvPr/>
        </p:nvSpPr>
        <p:spPr bwMode="auto">
          <a:xfrm>
            <a:off x="9255021" y="6785175"/>
            <a:ext cx="65" cy="307777"/>
          </a:xfrm>
          <a:prstGeom prst="rect">
            <a:avLst/>
          </a:prstGeom>
          <a:solidFill>
            <a:schemeClr val="hlink"/>
          </a:solidFill>
          <a:ln w="9525">
            <a:noFill/>
            <a:miter lim="800000"/>
            <a:headEnd/>
            <a:tailEnd/>
          </a:ln>
        </p:spPr>
        <p:txBody>
          <a:bodyPr wrap="none" lIns="0" tIns="0" rIns="0" bIns="0">
            <a:prstTxWarp prst="textNoShape">
              <a:avLst/>
            </a:prstTxWarp>
            <a:spAutoFit/>
          </a:bodyPr>
          <a:lstStyle/>
          <a:p>
            <a:endParaRPr lang="en-US" sz="2000" dirty="0">
              <a:latin typeface="Cambria" panose="02040503050406030204" pitchFamily="18" charset="0"/>
            </a:endParaRPr>
          </a:p>
        </p:txBody>
      </p:sp>
      <p:sp>
        <p:nvSpPr>
          <p:cNvPr id="70" name="Line 28"/>
          <p:cNvSpPr>
            <a:spLocks noChangeShapeType="1"/>
          </p:cNvSpPr>
          <p:nvPr/>
        </p:nvSpPr>
        <p:spPr bwMode="auto">
          <a:xfrm>
            <a:off x="1217626" y="4945193"/>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63505" name="Text Box 28"/>
          <p:cNvSpPr txBox="1">
            <a:spLocks noChangeArrowheads="1"/>
          </p:cNvSpPr>
          <p:nvPr/>
        </p:nvSpPr>
        <p:spPr bwMode="auto">
          <a:xfrm>
            <a:off x="1432050" y="7613776"/>
            <a:ext cx="1245854"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[+low]</a:t>
            </a:r>
          </a:p>
        </p:txBody>
      </p:sp>
      <p:sp>
        <p:nvSpPr>
          <p:cNvPr id="63503" name="Text Box 26"/>
          <p:cNvSpPr txBox="1">
            <a:spLocks noChangeArrowheads="1"/>
          </p:cNvSpPr>
          <p:nvPr/>
        </p:nvSpPr>
        <p:spPr bwMode="auto">
          <a:xfrm>
            <a:off x="2363942" y="6156176"/>
            <a:ext cx="1245854"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[–low]</a:t>
            </a:r>
          </a:p>
        </p:txBody>
      </p:sp>
      <p:sp>
        <p:nvSpPr>
          <p:cNvPr id="60" name="Text Box 4"/>
          <p:cNvSpPr txBox="1">
            <a:spLocks noChangeArrowheads="1"/>
          </p:cNvSpPr>
          <p:nvPr/>
        </p:nvSpPr>
        <p:spPr bwMode="auto">
          <a:xfrm>
            <a:off x="1166400" y="2198029"/>
            <a:ext cx="14400000" cy="1569660"/>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Trubetzkoy observes that in Latin, as in many five-vowel systems, the low vowel does not participate in tonality contrasts; ‘tonality’ refers to backness or lip rounding, that is, properties that affect the second formant (F2). </a:t>
            </a:r>
            <a:endParaRPr lang="en-US" sz="3200" dirty="0">
              <a:latin typeface="Cambria"/>
              <a:ea typeface="Times" charset="0"/>
              <a:cs typeface="Times" charset="0"/>
            </a:endParaRPr>
          </a:p>
        </p:txBody>
      </p:sp>
      <p:sp>
        <p:nvSpPr>
          <p:cNvPr id="27" name="Text Box 28"/>
          <p:cNvSpPr txBox="1">
            <a:spLocks noChangeArrowheads="1"/>
          </p:cNvSpPr>
          <p:nvPr/>
        </p:nvSpPr>
        <p:spPr bwMode="auto">
          <a:xfrm>
            <a:off x="2451622" y="4995337"/>
            <a:ext cx="1087156" cy="584775"/>
          </a:xfrm>
          <a:prstGeom prst="rect">
            <a:avLst/>
          </a:prstGeom>
          <a:noFill/>
          <a:ln w="9525">
            <a:noFill/>
            <a:miter lim="800000"/>
            <a:headEnd/>
            <a:tailEnd/>
          </a:ln>
        </p:spPr>
        <p:txBody>
          <a:bodyPr wrap="none">
            <a:prstTxWarp prst="textNoShape">
              <a:avLst/>
            </a:prstTxWarp>
            <a:spAutoFit/>
          </a:bodyPr>
          <a:lstStyle/>
          <a:p>
            <a:pPr marL="4763" indent="-4763">
              <a:spcBef>
                <a:spcPct val="50000"/>
              </a:spcBef>
            </a:pPr>
            <a:r>
              <a:rPr lang="en-US" sz="3200" dirty="0">
                <a:solidFill>
                  <a:srgbClr val="C00000"/>
                </a:solidFill>
                <a:latin typeface="Cambria"/>
                <a:ea typeface="Times" charset="0"/>
                <a:cs typeface="Times" charset="0"/>
              </a:rPr>
              <a:t>Latin</a:t>
            </a:r>
          </a:p>
        </p:txBody>
      </p:sp>
      <p:sp>
        <p:nvSpPr>
          <p:cNvPr id="21" name="Text Box 4">
            <a:extLst>
              <a:ext uri="{FF2B5EF4-FFF2-40B4-BE49-F238E27FC236}">
                <a16:creationId xmlns:a16="http://schemas.microsoft.com/office/drawing/2014/main" id="{B8AA3616-157E-B74A-A395-077E96BCD0E2}"/>
              </a:ext>
            </a:extLst>
          </p:cNvPr>
          <p:cNvSpPr txBox="1">
            <a:spLocks noChangeArrowheads="1"/>
          </p:cNvSpPr>
          <p:nvPr/>
        </p:nvSpPr>
        <p:spPr bwMode="auto">
          <a:xfrm>
            <a:off x="5104458" y="5695244"/>
            <a:ext cx="10476000" cy="831600"/>
          </a:xfrm>
          <a:prstGeom prst="rect">
            <a:avLst/>
          </a:prstGeom>
          <a:noFill/>
          <a:ln w="9525">
            <a:noFill/>
            <a:miter lim="800000"/>
            <a:headEnd/>
            <a:tailEnd/>
          </a:ln>
        </p:spPr>
        <p:txBody>
          <a:bodyPr wrap="square">
            <a:prstTxWarp prst="textNoShape">
              <a:avLst/>
            </a:prstTxWarp>
            <a:noAutofit/>
          </a:bodyPr>
          <a:lstStyle/>
          <a:p>
            <a:pPr algn="l"/>
            <a:r>
              <a:rPr lang="en-US" sz="3200" dirty="0">
                <a:latin typeface="Cambria"/>
                <a:ea typeface="Cambria"/>
                <a:cs typeface="Cambria"/>
              </a:rPr>
              <a:t>But how can we prevent /a/ from receiving other features?</a:t>
            </a:r>
          </a:p>
        </p:txBody>
      </p:sp>
      <p:sp>
        <p:nvSpPr>
          <p:cNvPr id="22" name="Text Box 4">
            <a:extLst>
              <a:ext uri="{FF2B5EF4-FFF2-40B4-BE49-F238E27FC236}">
                <a16:creationId xmlns:a16="http://schemas.microsoft.com/office/drawing/2014/main" id="{4620BC6F-3E6D-FC4B-A347-028F11130D7D}"/>
              </a:ext>
            </a:extLst>
          </p:cNvPr>
          <p:cNvSpPr txBox="1">
            <a:spLocks noChangeArrowheads="1"/>
          </p:cNvSpPr>
          <p:nvPr/>
        </p:nvSpPr>
        <p:spPr bwMode="auto">
          <a:xfrm>
            <a:off x="5104458" y="6732240"/>
            <a:ext cx="10476000" cy="1200329"/>
          </a:xfrm>
          <a:prstGeom prst="rect">
            <a:avLst/>
          </a:prstGeom>
          <a:noFill/>
          <a:ln w="9525">
            <a:noFill/>
            <a:miter lim="800000"/>
            <a:headEnd/>
            <a:tailEnd/>
          </a:ln>
        </p:spPr>
        <p:txBody>
          <a:bodyPr wrap="square">
            <a:prstTxWarp prst="textNoShape">
              <a:avLst/>
            </a:prstTxWarp>
            <a:noAutofit/>
          </a:bodyPr>
          <a:lstStyle/>
          <a:p>
            <a:pPr algn="l"/>
            <a:r>
              <a:rPr lang="en-US" sz="3200" dirty="0">
                <a:latin typeface="Cambria"/>
                <a:ea typeface="Cambria"/>
                <a:cs typeface="Cambria"/>
              </a:rPr>
              <a:t>We can if we assign contrastive features in an </a:t>
            </a:r>
            <a:r>
              <a:rPr lang="en-US" sz="3200" dirty="0">
                <a:solidFill>
                  <a:srgbClr val="C00000"/>
                </a:solidFill>
                <a:latin typeface="Cambria"/>
                <a:ea typeface="Cambria"/>
                <a:cs typeface="Cambria"/>
              </a:rPr>
              <a:t>order</a:t>
            </a:r>
            <a:r>
              <a:rPr lang="en-US" sz="3200" dirty="0">
                <a:latin typeface="Cambria"/>
                <a:ea typeface="Cambria"/>
                <a:cs typeface="Cambria"/>
              </a:rPr>
              <a:t>, in a </a:t>
            </a:r>
            <a:r>
              <a:rPr lang="en-US" sz="3200" dirty="0">
                <a:solidFill>
                  <a:srgbClr val="C00000"/>
                </a:solidFill>
                <a:latin typeface="Cambria"/>
                <a:ea typeface="Cambria"/>
                <a:cs typeface="Cambria"/>
              </a:rPr>
              <a:t>feature hierarchy</a:t>
            </a:r>
            <a:r>
              <a:rPr lang="en-US" sz="3200" dirty="0">
                <a:latin typeface="Cambria"/>
                <a:ea typeface="Cambria"/>
                <a:cs typeface="Cambria"/>
              </a:rPr>
              <a:t>.</a:t>
            </a:r>
          </a:p>
        </p:txBody>
      </p:sp>
      <p:sp>
        <p:nvSpPr>
          <p:cNvPr id="28" name="Slide Number Placeholder 8">
            <a:extLst>
              <a:ext uri="{FF2B5EF4-FFF2-40B4-BE49-F238E27FC236}">
                <a16:creationId xmlns:a16="http://schemas.microsoft.com/office/drawing/2014/main" id="{B04AF9C4-522F-7541-856E-F3906BE0EC20}"/>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22</a:t>
            </a:fld>
            <a:endParaRPr lang="en-US" sz="1600" dirty="0"/>
          </a:p>
        </p:txBody>
      </p:sp>
    </p:spTree>
    <p:extLst>
      <p:ext uri="{BB962C8B-B14F-4D97-AF65-F5344CB8AC3E}">
        <p14:creationId xmlns:p14="http://schemas.microsoft.com/office/powerpoint/2010/main" val="3161022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up)">
                                      <p:cBhvr>
                                        <p:cTn id="7" dur="500"/>
                                        <p:tgtEl>
                                          <p:spTgt spid="63"/>
                                        </p:tgtEl>
                                      </p:cBhvr>
                                    </p:animEffect>
                                  </p:childTnLst>
                                </p:cTn>
                              </p:par>
                              <p:par>
                                <p:cTn id="8" presetID="22" presetClass="entr" presetSubtype="8" fill="hold" nodeType="withEffect">
                                  <p:stCondLst>
                                    <p:cond delay="0"/>
                                  </p:stCondLst>
                                  <p:childTnLst>
                                    <p:set>
                                      <p:cBhvr>
                                        <p:cTn id="9" dur="1" fill="hold">
                                          <p:stCondLst>
                                            <p:cond delay="0"/>
                                          </p:stCondLst>
                                        </p:cTn>
                                        <p:tgtEl>
                                          <p:spTgt spid="63501"/>
                                        </p:tgtEl>
                                        <p:attrNameLst>
                                          <p:attrName>style.visibility</p:attrName>
                                        </p:attrNameLst>
                                      </p:cBhvr>
                                      <p:to>
                                        <p:strVal val="visible"/>
                                      </p:to>
                                    </p:set>
                                    <p:animEffect transition="in" filter="wipe(left)">
                                      <p:cBhvr>
                                        <p:cTn id="10" dur="2000"/>
                                        <p:tgtEl>
                                          <p:spTgt spid="6350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3505"/>
                                        </p:tgtEl>
                                        <p:attrNameLst>
                                          <p:attrName>style.visibility</p:attrName>
                                        </p:attrNameLst>
                                      </p:cBhvr>
                                      <p:to>
                                        <p:strVal val="visible"/>
                                      </p:to>
                                    </p:set>
                                    <p:animEffect transition="in" filter="wipe(left)">
                                      <p:cBhvr>
                                        <p:cTn id="13" dur="500"/>
                                        <p:tgtEl>
                                          <p:spTgt spid="6350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3503"/>
                                        </p:tgtEl>
                                        <p:attrNameLst>
                                          <p:attrName>style.visibility</p:attrName>
                                        </p:attrNameLst>
                                      </p:cBhvr>
                                      <p:to>
                                        <p:strVal val="visible"/>
                                      </p:to>
                                    </p:set>
                                    <p:animEffect transition="in" filter="wipe(left)">
                                      <p:cBhvr>
                                        <p:cTn id="16" dur="500"/>
                                        <p:tgtEl>
                                          <p:spTgt spid="6350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505" grpId="0"/>
      <p:bldP spid="63503"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a:extLst>
              <a:ext uri="{FF2B5EF4-FFF2-40B4-BE49-F238E27FC236}">
                <a16:creationId xmlns:a16="http://schemas.microsoft.com/office/drawing/2014/main" id="{FADE6266-37CF-3C41-9012-F8FBDA06C5E6}"/>
              </a:ext>
            </a:extLst>
          </p:cNvPr>
          <p:cNvSpPr>
            <a:spLocks noChangeArrowheads="1"/>
          </p:cNvSpPr>
          <p:nvPr/>
        </p:nvSpPr>
        <p:spPr bwMode="auto">
          <a:xfrm>
            <a:off x="7840762" y="5501208"/>
            <a:ext cx="4680000" cy="2743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63497" name="Text Box 4"/>
          <p:cNvSpPr txBox="1">
            <a:spLocks noChangeArrowheads="1"/>
          </p:cNvSpPr>
          <p:nvPr/>
        </p:nvSpPr>
        <p:spPr bwMode="auto">
          <a:xfrm>
            <a:off x="1166400" y="2362177"/>
            <a:ext cx="14400000" cy="1569660"/>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In order to exclude /a/ from receiving tonality features, it is necessary to order [±low] at the top of the feature hierarchy: this has the effect of separating /a/ from the other vowels.</a:t>
            </a:r>
          </a:p>
        </p:txBody>
      </p:sp>
      <p:sp>
        <p:nvSpPr>
          <p:cNvPr id="65544" name="Text Box 7"/>
          <p:cNvSpPr txBox="1">
            <a:spLocks noChangeArrowheads="1"/>
          </p:cNvSpPr>
          <p:nvPr/>
        </p:nvSpPr>
        <p:spPr bwMode="auto">
          <a:xfrm>
            <a:off x="1166400" y="4146128"/>
            <a:ext cx="14400000" cy="584775"/>
          </a:xfrm>
          <a:prstGeom prst="rect">
            <a:avLst/>
          </a:prstGeom>
          <a:noFill/>
          <a:ln w="9525">
            <a:noFill/>
            <a:miter lim="800000"/>
            <a:headEnd/>
            <a:tailEnd/>
          </a:ln>
        </p:spPr>
        <p:txBody>
          <a:bodyPr>
            <a:prstTxWarp prst="textNoShape">
              <a:avLst/>
            </a:prstTxWarp>
            <a:spAutoFit/>
          </a:bodyPr>
          <a:lstStyle/>
          <a:p>
            <a:pPr marL="4763" indent="-4763" algn="l">
              <a:spcBef>
                <a:spcPct val="50000"/>
              </a:spcBef>
            </a:pPr>
            <a:r>
              <a:rPr lang="en-US" sz="3200" dirty="0">
                <a:latin typeface="Cambria"/>
                <a:ea typeface="Cambria"/>
                <a:cs typeface="Cambria"/>
              </a:rPr>
              <a:t>Since /a/ is already uniquely distinguished, it will receive no further features.</a:t>
            </a:r>
            <a:endParaRPr lang="en-US" sz="3200" dirty="0">
              <a:latin typeface="Cambria"/>
              <a:ea typeface="Times" charset="0"/>
              <a:cs typeface="Times" charset="0"/>
            </a:endParaRPr>
          </a:p>
        </p:txBody>
      </p:sp>
      <p:sp>
        <p:nvSpPr>
          <p:cNvPr id="46" name="Text Box 99"/>
          <p:cNvSpPr txBox="1">
            <a:spLocks noChangeArrowheads="1"/>
          </p:cNvSpPr>
          <p:nvPr/>
        </p:nvSpPr>
        <p:spPr bwMode="auto">
          <a:xfrm>
            <a:off x="9255021" y="6785175"/>
            <a:ext cx="65" cy="307777"/>
          </a:xfrm>
          <a:prstGeom prst="rect">
            <a:avLst/>
          </a:prstGeom>
          <a:solidFill>
            <a:schemeClr val="hlink"/>
          </a:solidFill>
          <a:ln w="9525">
            <a:noFill/>
            <a:miter lim="800000"/>
            <a:headEnd/>
            <a:tailEnd/>
          </a:ln>
        </p:spPr>
        <p:txBody>
          <a:bodyPr wrap="none" lIns="0" tIns="0" rIns="0" bIns="0">
            <a:prstTxWarp prst="textNoShape">
              <a:avLst/>
            </a:prstTxWarp>
            <a:spAutoFit/>
          </a:bodyPr>
          <a:lstStyle/>
          <a:p>
            <a:endParaRPr lang="en-US" sz="2000" dirty="0">
              <a:latin typeface="Cambria" panose="02040503050406030204" pitchFamily="18" charset="0"/>
            </a:endParaRPr>
          </a:p>
        </p:txBody>
      </p:sp>
      <p:grpSp>
        <p:nvGrpSpPr>
          <p:cNvPr id="3" name="Group 57"/>
          <p:cNvGrpSpPr>
            <a:grpSpLocks/>
          </p:cNvGrpSpPr>
          <p:nvPr/>
        </p:nvGrpSpPr>
        <p:grpSpPr bwMode="auto">
          <a:xfrm>
            <a:off x="8416827" y="5546103"/>
            <a:ext cx="2011678" cy="365760"/>
            <a:chOff x="1488" y="816"/>
            <a:chExt cx="2880" cy="461"/>
          </a:xfrm>
        </p:grpSpPr>
        <p:sp>
          <p:nvSpPr>
            <p:cNvPr id="42" name="Line 58"/>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43" name="Line 59"/>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sp>
        <p:nvSpPr>
          <p:cNvPr id="44" name="Text Box 69"/>
          <p:cNvSpPr txBox="1">
            <a:spLocks noChangeArrowheads="1"/>
          </p:cNvSpPr>
          <p:nvPr/>
        </p:nvSpPr>
        <p:spPr bwMode="auto">
          <a:xfrm>
            <a:off x="8165415" y="6280720"/>
            <a:ext cx="467436"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/a/</a:t>
            </a:r>
          </a:p>
        </p:txBody>
      </p:sp>
      <p:sp>
        <p:nvSpPr>
          <p:cNvPr id="53" name="Text Box 6"/>
          <p:cNvSpPr txBox="1">
            <a:spLocks noChangeArrowheads="1"/>
          </p:cNvSpPr>
          <p:nvPr/>
        </p:nvSpPr>
        <p:spPr bwMode="auto">
          <a:xfrm>
            <a:off x="8040473" y="5927105"/>
            <a:ext cx="724878"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[+low]</a:t>
            </a:r>
          </a:p>
        </p:txBody>
      </p:sp>
      <p:sp>
        <p:nvSpPr>
          <p:cNvPr id="54" name="Text Box 6"/>
          <p:cNvSpPr txBox="1">
            <a:spLocks noChangeArrowheads="1"/>
          </p:cNvSpPr>
          <p:nvPr/>
        </p:nvSpPr>
        <p:spPr bwMode="auto">
          <a:xfrm>
            <a:off x="10107359" y="5927105"/>
            <a:ext cx="71045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[–low]</a:t>
            </a:r>
          </a:p>
        </p:txBody>
      </p:sp>
      <p:sp>
        <p:nvSpPr>
          <p:cNvPr id="31" name="Text Box 2">
            <a:extLst>
              <a:ext uri="{FF2B5EF4-FFF2-40B4-BE49-F238E27FC236}">
                <a16:creationId xmlns:a16="http://schemas.microsoft.com/office/drawing/2014/main" id="{108AD83C-9C91-5846-9119-1632CE9BFB43}"/>
              </a:ext>
            </a:extLst>
          </p:cNvPr>
          <p:cNvSpPr txBox="1">
            <a:spLocks noChangeArrowheads="1"/>
          </p:cNvSpPr>
          <p:nvPr/>
        </p:nvSpPr>
        <p:spPr bwMode="auto">
          <a:xfrm>
            <a:off x="1166400" y="1440000"/>
            <a:ext cx="841375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The vowel system of Latin</a:t>
            </a:r>
          </a:p>
        </p:txBody>
      </p:sp>
      <p:sp>
        <p:nvSpPr>
          <p:cNvPr id="32" name="Rectangle 31">
            <a:extLst>
              <a:ext uri="{FF2B5EF4-FFF2-40B4-BE49-F238E27FC236}">
                <a16:creationId xmlns:a16="http://schemas.microsoft.com/office/drawing/2014/main" id="{C425BB13-8051-A14D-B69E-2A54DC09EBC2}"/>
              </a:ext>
            </a:extLst>
          </p:cNvPr>
          <p:cNvSpPr/>
          <p:nvPr/>
        </p:nvSpPr>
        <p:spPr bwMode="auto">
          <a:xfrm>
            <a:off x="1166400" y="5501208"/>
            <a:ext cx="36576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dirty="0">
              <a:latin typeface="Cambria" panose="02040503050406030204" pitchFamily="18" charset="0"/>
            </a:endParaRPr>
          </a:p>
        </p:txBody>
      </p:sp>
      <p:grpSp>
        <p:nvGrpSpPr>
          <p:cNvPr id="33" name="Group 26">
            <a:extLst>
              <a:ext uri="{FF2B5EF4-FFF2-40B4-BE49-F238E27FC236}">
                <a16:creationId xmlns:a16="http://schemas.microsoft.com/office/drawing/2014/main" id="{B16C6E7F-C77A-094C-8DE7-22C8A7FDC008}"/>
              </a:ext>
            </a:extLst>
          </p:cNvPr>
          <p:cNvGrpSpPr>
            <a:grpSpLocks/>
          </p:cNvGrpSpPr>
          <p:nvPr/>
        </p:nvGrpSpPr>
        <p:grpSpPr bwMode="auto">
          <a:xfrm>
            <a:off x="1544226" y="5756204"/>
            <a:ext cx="3139839" cy="584777"/>
            <a:chOff x="782638" y="4643733"/>
            <a:chExt cx="3140507" cy="584400"/>
          </a:xfrm>
        </p:grpSpPr>
        <p:sp>
          <p:nvSpPr>
            <p:cNvPr id="34" name="Text Box 11">
              <a:extLst>
                <a:ext uri="{FF2B5EF4-FFF2-40B4-BE49-F238E27FC236}">
                  <a16:creationId xmlns:a16="http://schemas.microsoft.com/office/drawing/2014/main" id="{534DB1BD-A76F-9441-A2C7-DA172CA38A16}"/>
                </a:ext>
              </a:extLst>
            </p:cNvPr>
            <p:cNvSpPr txBox="1">
              <a:spLocks noChangeArrowheads="1"/>
            </p:cNvSpPr>
            <p:nvPr/>
          </p:nvSpPr>
          <p:spPr bwMode="auto">
            <a:xfrm>
              <a:off x="782638" y="4643735"/>
              <a:ext cx="702585" cy="584398"/>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i</a:t>
              </a:r>
              <a:r>
                <a:rPr lang="en-US" sz="3200" dirty="0">
                  <a:latin typeface="Cambria" panose="02040503050406030204" pitchFamily="18" charset="0"/>
                  <a:ea typeface="Doulos SIL" charset="-52"/>
                  <a:cs typeface="Doulos SIL" charset="-52"/>
                </a:rPr>
                <a:t>/</a:t>
              </a:r>
            </a:p>
          </p:txBody>
        </p:sp>
        <p:sp>
          <p:nvSpPr>
            <p:cNvPr id="35" name="Text Box 12">
              <a:extLst>
                <a:ext uri="{FF2B5EF4-FFF2-40B4-BE49-F238E27FC236}">
                  <a16:creationId xmlns:a16="http://schemas.microsoft.com/office/drawing/2014/main" id="{1DFA9757-56BD-F34D-ADD8-CBA504DA17C7}"/>
                </a:ext>
              </a:extLst>
            </p:cNvPr>
            <p:cNvSpPr txBox="1">
              <a:spLocks noChangeArrowheads="1"/>
            </p:cNvSpPr>
            <p:nvPr/>
          </p:nvSpPr>
          <p:spPr bwMode="auto">
            <a:xfrm>
              <a:off x="3108325" y="4643733"/>
              <a:ext cx="814820" cy="584398"/>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00"/>
                  </a:solidFill>
                  <a:latin typeface="Cambria" panose="02040503050406030204" pitchFamily="18" charset="0"/>
                  <a:ea typeface="Doulos SIL" charset="-52"/>
                  <a:cs typeface="Doulos SIL" charset="-52"/>
                </a:rPr>
                <a:t>/</a:t>
              </a:r>
              <a:r>
                <a:rPr lang="en-US" sz="3200" dirty="0" err="1">
                  <a:solidFill>
                    <a:srgbClr val="000000"/>
                  </a:solidFill>
                  <a:latin typeface="Cambria" panose="02040503050406030204" pitchFamily="18" charset="0"/>
                  <a:ea typeface="Doulos SIL" charset="-52"/>
                  <a:cs typeface="Doulos SIL" charset="-52"/>
                </a:rPr>
                <a:t>u</a:t>
              </a:r>
              <a:r>
                <a:rPr lang="en-US" sz="3200" dirty="0">
                  <a:solidFill>
                    <a:srgbClr val="000000"/>
                  </a:solidFill>
                  <a:latin typeface="Cambria" panose="02040503050406030204" pitchFamily="18" charset="0"/>
                  <a:ea typeface="Doulos SIL" charset="-52"/>
                  <a:cs typeface="Doulos SIL" charset="-52"/>
                </a:rPr>
                <a:t>/</a:t>
              </a:r>
            </a:p>
          </p:txBody>
        </p:sp>
      </p:grpSp>
      <p:sp>
        <p:nvSpPr>
          <p:cNvPr id="36" name="Text Box 13">
            <a:extLst>
              <a:ext uri="{FF2B5EF4-FFF2-40B4-BE49-F238E27FC236}">
                <a16:creationId xmlns:a16="http://schemas.microsoft.com/office/drawing/2014/main" id="{2D4542FE-1BA5-BB4E-B4E5-6C110CA87F65}"/>
              </a:ext>
            </a:extLst>
          </p:cNvPr>
          <p:cNvSpPr txBox="1">
            <a:spLocks noChangeArrowheads="1"/>
          </p:cNvSpPr>
          <p:nvPr/>
        </p:nvSpPr>
        <p:spPr bwMode="auto">
          <a:xfrm>
            <a:off x="2722152" y="7613776"/>
            <a:ext cx="788999" cy="584775"/>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a:t>
            </a:r>
          </a:p>
        </p:txBody>
      </p:sp>
      <p:grpSp>
        <p:nvGrpSpPr>
          <p:cNvPr id="37" name="Group 34">
            <a:extLst>
              <a:ext uri="{FF2B5EF4-FFF2-40B4-BE49-F238E27FC236}">
                <a16:creationId xmlns:a16="http://schemas.microsoft.com/office/drawing/2014/main" id="{839EBD1B-3A73-6A4F-813C-8D56037FEB4B}"/>
              </a:ext>
            </a:extLst>
          </p:cNvPr>
          <p:cNvGrpSpPr>
            <a:grpSpLocks/>
          </p:cNvGrpSpPr>
          <p:nvPr/>
        </p:nvGrpSpPr>
        <p:grpSpPr bwMode="auto">
          <a:xfrm>
            <a:off x="1733138" y="6728147"/>
            <a:ext cx="2753894" cy="584777"/>
            <a:chOff x="929738" y="5329533"/>
            <a:chExt cx="2753638" cy="584401"/>
          </a:xfrm>
        </p:grpSpPr>
        <p:sp>
          <p:nvSpPr>
            <p:cNvPr id="39" name="Text Box 22">
              <a:extLst>
                <a:ext uri="{FF2B5EF4-FFF2-40B4-BE49-F238E27FC236}">
                  <a16:creationId xmlns:a16="http://schemas.microsoft.com/office/drawing/2014/main" id="{0B17F0A9-443A-9B43-AB5A-2A78C9DCF72C}"/>
                </a:ext>
              </a:extLst>
            </p:cNvPr>
            <p:cNvSpPr txBox="1">
              <a:spLocks noChangeArrowheads="1"/>
            </p:cNvSpPr>
            <p:nvPr/>
          </p:nvSpPr>
          <p:spPr bwMode="auto">
            <a:xfrm>
              <a:off x="2876820" y="5329533"/>
              <a:ext cx="80655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o</a:t>
              </a:r>
              <a:r>
                <a:rPr lang="en-US" sz="3200" dirty="0">
                  <a:latin typeface="Cambria" panose="02040503050406030204" pitchFamily="18" charset="0"/>
                  <a:ea typeface="Doulos SIL" charset="-52"/>
                  <a:cs typeface="Doulos SIL" charset="-52"/>
                </a:rPr>
                <a:t>/</a:t>
              </a:r>
            </a:p>
          </p:txBody>
        </p:sp>
        <p:sp>
          <p:nvSpPr>
            <p:cNvPr id="40" name="Text Box 22">
              <a:extLst>
                <a:ext uri="{FF2B5EF4-FFF2-40B4-BE49-F238E27FC236}">
                  <a16:creationId xmlns:a16="http://schemas.microsoft.com/office/drawing/2014/main" id="{4EDBC7C1-A6F8-5E4B-8751-A318F80D905D}"/>
                </a:ext>
              </a:extLst>
            </p:cNvPr>
            <p:cNvSpPr txBox="1">
              <a:spLocks noChangeArrowheads="1"/>
            </p:cNvSpPr>
            <p:nvPr/>
          </p:nvSpPr>
          <p:spPr bwMode="auto">
            <a:xfrm>
              <a:off x="929738" y="5329535"/>
              <a:ext cx="78892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e</a:t>
              </a:r>
              <a:r>
                <a:rPr lang="en-US" sz="3200" dirty="0">
                  <a:latin typeface="Cambria" panose="02040503050406030204" pitchFamily="18" charset="0"/>
                  <a:ea typeface="Doulos SIL" charset="-52"/>
                  <a:cs typeface="Doulos SIL" charset="-52"/>
                </a:rPr>
                <a:t>/</a:t>
              </a:r>
            </a:p>
          </p:txBody>
        </p:sp>
      </p:grpSp>
      <p:cxnSp>
        <p:nvCxnSpPr>
          <p:cNvPr id="41" name="Straight Connector 56">
            <a:extLst>
              <a:ext uri="{FF2B5EF4-FFF2-40B4-BE49-F238E27FC236}">
                <a16:creationId xmlns:a16="http://schemas.microsoft.com/office/drawing/2014/main" id="{52695CE1-6A16-DB47-91EE-A25FBA66FC30}"/>
              </a:ext>
            </a:extLst>
          </p:cNvPr>
          <p:cNvCxnSpPr>
            <a:cxnSpLocks noChangeShapeType="1"/>
          </p:cNvCxnSpPr>
          <p:nvPr/>
        </p:nvCxnSpPr>
        <p:spPr bwMode="auto">
          <a:xfrm>
            <a:off x="1166400" y="7463350"/>
            <a:ext cx="3657600" cy="0"/>
          </a:xfrm>
          <a:prstGeom prst="line">
            <a:avLst/>
          </a:prstGeom>
          <a:noFill/>
          <a:ln w="38100" cmpd="dbl">
            <a:solidFill>
              <a:srgbClr val="FF0000"/>
            </a:solidFill>
            <a:round/>
            <a:headEnd/>
            <a:tailEnd/>
          </a:ln>
        </p:spPr>
      </p:cxnSp>
      <p:sp>
        <p:nvSpPr>
          <p:cNvPr id="45" name="Text Box 28">
            <a:extLst>
              <a:ext uri="{FF2B5EF4-FFF2-40B4-BE49-F238E27FC236}">
                <a16:creationId xmlns:a16="http://schemas.microsoft.com/office/drawing/2014/main" id="{09B45939-12CF-7C42-92CA-4F4F103D0C2F}"/>
              </a:ext>
            </a:extLst>
          </p:cNvPr>
          <p:cNvSpPr txBox="1">
            <a:spLocks noChangeArrowheads="1"/>
          </p:cNvSpPr>
          <p:nvPr/>
        </p:nvSpPr>
        <p:spPr bwMode="auto">
          <a:xfrm>
            <a:off x="1432050" y="7613776"/>
            <a:ext cx="1245854"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[+low]</a:t>
            </a:r>
          </a:p>
        </p:txBody>
      </p:sp>
      <p:sp>
        <p:nvSpPr>
          <p:cNvPr id="47" name="Text Box 26">
            <a:extLst>
              <a:ext uri="{FF2B5EF4-FFF2-40B4-BE49-F238E27FC236}">
                <a16:creationId xmlns:a16="http://schemas.microsoft.com/office/drawing/2014/main" id="{BB117985-283F-2B46-BF2F-37B00CD02A89}"/>
              </a:ext>
            </a:extLst>
          </p:cNvPr>
          <p:cNvSpPr txBox="1">
            <a:spLocks noChangeArrowheads="1"/>
          </p:cNvSpPr>
          <p:nvPr/>
        </p:nvSpPr>
        <p:spPr bwMode="auto">
          <a:xfrm>
            <a:off x="2363942" y="6156176"/>
            <a:ext cx="1245854"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[–low]</a:t>
            </a:r>
          </a:p>
        </p:txBody>
      </p:sp>
      <p:sp>
        <p:nvSpPr>
          <p:cNvPr id="48" name="Text Box 28">
            <a:extLst>
              <a:ext uri="{FF2B5EF4-FFF2-40B4-BE49-F238E27FC236}">
                <a16:creationId xmlns:a16="http://schemas.microsoft.com/office/drawing/2014/main" id="{15C73C3F-3A64-C343-8FBD-612DCFFDBBA8}"/>
              </a:ext>
            </a:extLst>
          </p:cNvPr>
          <p:cNvSpPr txBox="1">
            <a:spLocks noChangeArrowheads="1"/>
          </p:cNvSpPr>
          <p:nvPr/>
        </p:nvSpPr>
        <p:spPr bwMode="auto">
          <a:xfrm>
            <a:off x="2451622" y="4995337"/>
            <a:ext cx="1087156" cy="584775"/>
          </a:xfrm>
          <a:prstGeom prst="rect">
            <a:avLst/>
          </a:prstGeom>
          <a:noFill/>
          <a:ln w="9525">
            <a:noFill/>
            <a:miter lim="800000"/>
            <a:headEnd/>
            <a:tailEnd/>
          </a:ln>
        </p:spPr>
        <p:txBody>
          <a:bodyPr wrap="none">
            <a:prstTxWarp prst="textNoShape">
              <a:avLst/>
            </a:prstTxWarp>
            <a:spAutoFit/>
          </a:bodyPr>
          <a:lstStyle/>
          <a:p>
            <a:pPr marL="4763" indent="-4763">
              <a:spcBef>
                <a:spcPct val="50000"/>
              </a:spcBef>
            </a:pPr>
            <a:r>
              <a:rPr lang="en-US" sz="3200" dirty="0">
                <a:solidFill>
                  <a:srgbClr val="C00000"/>
                </a:solidFill>
                <a:latin typeface="Cambria"/>
                <a:ea typeface="Times" charset="0"/>
                <a:cs typeface="Times" charset="0"/>
              </a:rPr>
              <a:t>Latin</a:t>
            </a:r>
          </a:p>
        </p:txBody>
      </p:sp>
      <p:sp>
        <p:nvSpPr>
          <p:cNvPr id="49" name="Line 28">
            <a:extLst>
              <a:ext uri="{FF2B5EF4-FFF2-40B4-BE49-F238E27FC236}">
                <a16:creationId xmlns:a16="http://schemas.microsoft.com/office/drawing/2014/main" id="{86B334D2-B82F-AF4F-BF56-64A50F7BCE26}"/>
              </a:ext>
            </a:extLst>
          </p:cNvPr>
          <p:cNvSpPr>
            <a:spLocks noChangeShapeType="1"/>
          </p:cNvSpPr>
          <p:nvPr/>
        </p:nvSpPr>
        <p:spPr bwMode="auto">
          <a:xfrm>
            <a:off x="1166400" y="4945193"/>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51" name="Text Box 28">
            <a:extLst>
              <a:ext uri="{FF2B5EF4-FFF2-40B4-BE49-F238E27FC236}">
                <a16:creationId xmlns:a16="http://schemas.microsoft.com/office/drawing/2014/main" id="{98E43760-3D48-FB42-9C5A-C86DECA2231B}"/>
              </a:ext>
            </a:extLst>
          </p:cNvPr>
          <p:cNvSpPr txBox="1">
            <a:spLocks noChangeArrowheads="1"/>
          </p:cNvSpPr>
          <p:nvPr/>
        </p:nvSpPr>
        <p:spPr bwMode="auto">
          <a:xfrm>
            <a:off x="7840762" y="4995337"/>
            <a:ext cx="4825167" cy="584775"/>
          </a:xfrm>
          <a:prstGeom prst="rect">
            <a:avLst/>
          </a:prstGeom>
          <a:noFill/>
          <a:ln w="9525">
            <a:noFill/>
            <a:miter lim="800000"/>
            <a:headEnd/>
            <a:tailEnd/>
          </a:ln>
        </p:spPr>
        <p:txBody>
          <a:bodyPr wrap="none">
            <a:prstTxWarp prst="textNoShape">
              <a:avLst/>
            </a:prstTxWarp>
            <a:spAutoFit/>
          </a:bodyPr>
          <a:lstStyle/>
          <a:p>
            <a:pPr marL="4763" indent="-4763" algn="l">
              <a:spcBef>
                <a:spcPct val="50000"/>
              </a:spcBef>
            </a:pPr>
            <a:r>
              <a:rPr lang="en-US" sz="3200" dirty="0">
                <a:solidFill>
                  <a:srgbClr val="C00000"/>
                </a:solidFill>
                <a:latin typeface="Cambria"/>
                <a:ea typeface="Times" charset="0"/>
                <a:cs typeface="Times" charset="0"/>
              </a:rPr>
              <a:t>Top of the hierarchy: [low]</a:t>
            </a:r>
          </a:p>
        </p:txBody>
      </p:sp>
      <p:sp>
        <p:nvSpPr>
          <p:cNvPr id="52" name="Slide Number Placeholder 8">
            <a:extLst>
              <a:ext uri="{FF2B5EF4-FFF2-40B4-BE49-F238E27FC236}">
                <a16:creationId xmlns:a16="http://schemas.microsoft.com/office/drawing/2014/main" id="{6A585CB5-CE7C-C247-8795-761A2B2143FA}"/>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23</a:t>
            </a:fld>
            <a:endParaRPr lang="en-US" sz="1600" dirty="0"/>
          </a:p>
        </p:txBody>
      </p:sp>
    </p:spTree>
    <p:extLst>
      <p:ext uri="{BB962C8B-B14F-4D97-AF65-F5344CB8AC3E}">
        <p14:creationId xmlns:p14="http://schemas.microsoft.com/office/powerpoint/2010/main" val="2632045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544"/>
                                        </p:tgtEl>
                                        <p:attrNameLst>
                                          <p:attrName>style.visibility</p:attrName>
                                        </p:attrNameLst>
                                      </p:cBhvr>
                                      <p:to>
                                        <p:strVal val="visible"/>
                                      </p:to>
                                    </p:set>
                                    <p:animEffect transition="in" filter="wipe(up)">
                                      <p:cBhvr>
                                        <p:cTn id="7"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Text Box 4"/>
          <p:cNvSpPr txBox="1">
            <a:spLocks noChangeArrowheads="1"/>
          </p:cNvSpPr>
          <p:nvPr/>
        </p:nvSpPr>
        <p:spPr bwMode="auto">
          <a:xfrm>
            <a:off x="1166400" y="2526324"/>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What the other two (or, more unusually, three) features are depends on the evidence from the language. </a:t>
            </a:r>
          </a:p>
        </p:txBody>
      </p:sp>
      <p:sp>
        <p:nvSpPr>
          <p:cNvPr id="65544" name="Text Box 7"/>
          <p:cNvSpPr txBox="1">
            <a:spLocks noChangeArrowheads="1"/>
          </p:cNvSpPr>
          <p:nvPr/>
        </p:nvSpPr>
        <p:spPr bwMode="auto">
          <a:xfrm>
            <a:off x="1166400" y="3981980"/>
            <a:ext cx="14400000" cy="584775"/>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Common five-vowel systems use the features [±back] or [±round] and [±high].</a:t>
            </a:r>
            <a:endParaRPr lang="en-US" sz="3200" dirty="0">
              <a:latin typeface="Cambria"/>
              <a:ea typeface="Times" charset="0"/>
              <a:cs typeface="Times" charset="0"/>
            </a:endParaRPr>
          </a:p>
        </p:txBody>
      </p:sp>
      <p:sp>
        <p:nvSpPr>
          <p:cNvPr id="63499" name="Slide Number Placeholder 3"/>
          <p:cNvSpPr txBox="1">
            <a:spLocks/>
          </p:cNvSpPr>
          <p:nvPr/>
        </p:nvSpPr>
        <p:spPr bwMode="auto">
          <a:xfrm>
            <a:off x="10109994" y="7391400"/>
            <a:ext cx="1905000" cy="457200"/>
          </a:xfrm>
          <a:prstGeom prst="rect">
            <a:avLst/>
          </a:prstGeom>
          <a:noFill/>
          <a:ln w="9525">
            <a:noFill/>
            <a:miter lim="800000"/>
            <a:headEnd/>
            <a:tailEnd/>
          </a:ln>
        </p:spPr>
        <p:txBody>
          <a:bodyPr>
            <a:prstTxWarp prst="textNoShape">
              <a:avLst/>
            </a:prstTxWarp>
          </a:bodyPr>
          <a:lstStyle/>
          <a:p>
            <a:pPr algn="r"/>
            <a:fld id="{79CEFCD9-E23C-4C45-A7C2-66BA63D5D8F6}" type="slidenum">
              <a:rPr lang="en-US" sz="1400">
                <a:latin typeface="Cambria" panose="02040503050406030204" pitchFamily="18" charset="0"/>
              </a:rPr>
              <a:pPr algn="r"/>
              <a:t>24</a:t>
            </a:fld>
            <a:endParaRPr lang="en-US" sz="1400" dirty="0">
              <a:latin typeface="Cambria" panose="02040503050406030204" pitchFamily="18" charset="0"/>
            </a:endParaRPr>
          </a:p>
        </p:txBody>
      </p:sp>
      <p:sp>
        <p:nvSpPr>
          <p:cNvPr id="27" name="Rectangle 2"/>
          <p:cNvSpPr>
            <a:spLocks noChangeArrowheads="1"/>
          </p:cNvSpPr>
          <p:nvPr/>
        </p:nvSpPr>
        <p:spPr bwMode="auto">
          <a:xfrm>
            <a:off x="7840762" y="5501208"/>
            <a:ext cx="4680000" cy="2743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46" name="Text Box 99"/>
          <p:cNvSpPr txBox="1">
            <a:spLocks noChangeArrowheads="1"/>
          </p:cNvSpPr>
          <p:nvPr/>
        </p:nvSpPr>
        <p:spPr bwMode="auto">
          <a:xfrm>
            <a:off x="9255021" y="6785175"/>
            <a:ext cx="65" cy="307777"/>
          </a:xfrm>
          <a:prstGeom prst="rect">
            <a:avLst/>
          </a:prstGeom>
          <a:solidFill>
            <a:schemeClr val="hlink"/>
          </a:solidFill>
          <a:ln w="9525">
            <a:noFill/>
            <a:miter lim="800000"/>
            <a:headEnd/>
            <a:tailEnd/>
          </a:ln>
        </p:spPr>
        <p:txBody>
          <a:bodyPr wrap="none" lIns="0" tIns="0" rIns="0" bIns="0">
            <a:prstTxWarp prst="textNoShape">
              <a:avLst/>
            </a:prstTxWarp>
            <a:spAutoFit/>
          </a:bodyPr>
          <a:lstStyle/>
          <a:p>
            <a:endParaRPr lang="en-US" sz="2000" dirty="0">
              <a:latin typeface="Cambria" panose="02040503050406030204" pitchFamily="18" charset="0"/>
            </a:endParaRPr>
          </a:p>
        </p:txBody>
      </p:sp>
      <p:grpSp>
        <p:nvGrpSpPr>
          <p:cNvPr id="3" name="Group 57"/>
          <p:cNvGrpSpPr>
            <a:grpSpLocks/>
          </p:cNvGrpSpPr>
          <p:nvPr/>
        </p:nvGrpSpPr>
        <p:grpSpPr bwMode="auto">
          <a:xfrm>
            <a:off x="8416827" y="5546103"/>
            <a:ext cx="2011678" cy="365760"/>
            <a:chOff x="1488" y="816"/>
            <a:chExt cx="2880" cy="461"/>
          </a:xfrm>
        </p:grpSpPr>
        <p:sp>
          <p:nvSpPr>
            <p:cNvPr id="42" name="Line 58"/>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43" name="Line 59"/>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sp>
        <p:nvSpPr>
          <p:cNvPr id="44" name="Text Box 69"/>
          <p:cNvSpPr txBox="1">
            <a:spLocks noChangeArrowheads="1"/>
          </p:cNvSpPr>
          <p:nvPr/>
        </p:nvSpPr>
        <p:spPr bwMode="auto">
          <a:xfrm>
            <a:off x="8165415" y="6280720"/>
            <a:ext cx="467436"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/a/</a:t>
            </a:r>
          </a:p>
        </p:txBody>
      </p:sp>
      <p:sp>
        <p:nvSpPr>
          <p:cNvPr id="53" name="Text Box 6"/>
          <p:cNvSpPr txBox="1">
            <a:spLocks noChangeArrowheads="1"/>
          </p:cNvSpPr>
          <p:nvPr/>
        </p:nvSpPr>
        <p:spPr bwMode="auto">
          <a:xfrm>
            <a:off x="8040473" y="5927105"/>
            <a:ext cx="724878"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[+low]</a:t>
            </a:r>
          </a:p>
        </p:txBody>
      </p:sp>
      <p:sp>
        <p:nvSpPr>
          <p:cNvPr id="54" name="Text Box 6"/>
          <p:cNvSpPr txBox="1">
            <a:spLocks noChangeArrowheads="1"/>
          </p:cNvSpPr>
          <p:nvPr/>
        </p:nvSpPr>
        <p:spPr bwMode="auto">
          <a:xfrm>
            <a:off x="10107359" y="5927105"/>
            <a:ext cx="71045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[–low]</a:t>
            </a:r>
          </a:p>
        </p:txBody>
      </p:sp>
      <p:sp>
        <p:nvSpPr>
          <p:cNvPr id="69" name="Text Box 28"/>
          <p:cNvSpPr txBox="1">
            <a:spLocks noChangeArrowheads="1"/>
          </p:cNvSpPr>
          <p:nvPr/>
        </p:nvSpPr>
        <p:spPr bwMode="auto">
          <a:xfrm>
            <a:off x="7840762" y="4995337"/>
            <a:ext cx="4825167" cy="584775"/>
          </a:xfrm>
          <a:prstGeom prst="rect">
            <a:avLst/>
          </a:prstGeom>
          <a:noFill/>
          <a:ln w="9525">
            <a:noFill/>
            <a:miter lim="800000"/>
            <a:headEnd/>
            <a:tailEnd/>
          </a:ln>
        </p:spPr>
        <p:txBody>
          <a:bodyPr wrap="none">
            <a:prstTxWarp prst="textNoShape">
              <a:avLst/>
            </a:prstTxWarp>
            <a:spAutoFit/>
          </a:bodyPr>
          <a:lstStyle/>
          <a:p>
            <a:pPr marL="4763" indent="-4763" algn="l">
              <a:spcBef>
                <a:spcPct val="50000"/>
              </a:spcBef>
            </a:pPr>
            <a:r>
              <a:rPr lang="en-US" sz="3200" dirty="0">
                <a:solidFill>
                  <a:srgbClr val="C00000"/>
                </a:solidFill>
                <a:latin typeface="Cambria"/>
                <a:ea typeface="Times" charset="0"/>
                <a:cs typeface="Times" charset="0"/>
              </a:rPr>
              <a:t>Top of the hierarchy: [low]</a:t>
            </a:r>
          </a:p>
        </p:txBody>
      </p:sp>
      <p:sp>
        <p:nvSpPr>
          <p:cNvPr id="31" name="Text Box 2">
            <a:extLst>
              <a:ext uri="{FF2B5EF4-FFF2-40B4-BE49-F238E27FC236}">
                <a16:creationId xmlns:a16="http://schemas.microsoft.com/office/drawing/2014/main" id="{108AD83C-9C91-5846-9119-1632CE9BFB43}"/>
              </a:ext>
            </a:extLst>
          </p:cNvPr>
          <p:cNvSpPr txBox="1">
            <a:spLocks noChangeArrowheads="1"/>
          </p:cNvSpPr>
          <p:nvPr/>
        </p:nvSpPr>
        <p:spPr bwMode="auto">
          <a:xfrm>
            <a:off x="1166400" y="1440000"/>
            <a:ext cx="841375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The vowel system of Latin</a:t>
            </a:r>
          </a:p>
        </p:txBody>
      </p:sp>
      <p:sp>
        <p:nvSpPr>
          <p:cNvPr id="49" name="Line 28">
            <a:extLst>
              <a:ext uri="{FF2B5EF4-FFF2-40B4-BE49-F238E27FC236}">
                <a16:creationId xmlns:a16="http://schemas.microsoft.com/office/drawing/2014/main" id="{86B334D2-B82F-AF4F-BF56-64A50F7BCE26}"/>
              </a:ext>
            </a:extLst>
          </p:cNvPr>
          <p:cNvSpPr>
            <a:spLocks noChangeShapeType="1"/>
          </p:cNvSpPr>
          <p:nvPr/>
        </p:nvSpPr>
        <p:spPr bwMode="auto">
          <a:xfrm>
            <a:off x="1166400" y="4945193"/>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nvGrpSpPr>
          <p:cNvPr id="38" name="Group 37">
            <a:extLst>
              <a:ext uri="{FF2B5EF4-FFF2-40B4-BE49-F238E27FC236}">
                <a16:creationId xmlns:a16="http://schemas.microsoft.com/office/drawing/2014/main" id="{B7F343DA-92F3-4F40-A414-F0D57CF11D30}"/>
              </a:ext>
            </a:extLst>
          </p:cNvPr>
          <p:cNvGrpSpPr/>
          <p:nvPr/>
        </p:nvGrpSpPr>
        <p:grpSpPr>
          <a:xfrm>
            <a:off x="8443399" y="7121690"/>
            <a:ext cx="1878434" cy="690667"/>
            <a:chOff x="4886605" y="5612024"/>
            <a:chExt cx="1878434" cy="690667"/>
          </a:xfrm>
        </p:grpSpPr>
        <p:grpSp>
          <p:nvGrpSpPr>
            <p:cNvPr id="50" name="Group 57">
              <a:extLst>
                <a:ext uri="{FF2B5EF4-FFF2-40B4-BE49-F238E27FC236}">
                  <a16:creationId xmlns:a16="http://schemas.microsoft.com/office/drawing/2014/main" id="{8DDD24F7-6060-FE4C-8CB3-417583D20C6C}"/>
                </a:ext>
              </a:extLst>
            </p:cNvPr>
            <p:cNvGrpSpPr>
              <a:grpSpLocks/>
            </p:cNvGrpSpPr>
            <p:nvPr/>
          </p:nvGrpSpPr>
          <p:grpSpPr bwMode="auto">
            <a:xfrm>
              <a:off x="5292200" y="5612024"/>
              <a:ext cx="1080000" cy="324000"/>
              <a:chOff x="1488" y="816"/>
              <a:chExt cx="2880" cy="461"/>
            </a:xfrm>
          </p:grpSpPr>
          <p:sp>
            <p:nvSpPr>
              <p:cNvPr id="55" name="Line 58">
                <a:extLst>
                  <a:ext uri="{FF2B5EF4-FFF2-40B4-BE49-F238E27FC236}">
                    <a16:creationId xmlns:a16="http://schemas.microsoft.com/office/drawing/2014/main" id="{811E71B1-FAE9-154E-8503-3897B655E406}"/>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56" name="Line 59">
                <a:extLst>
                  <a:ext uri="{FF2B5EF4-FFF2-40B4-BE49-F238E27FC236}">
                    <a16:creationId xmlns:a16="http://schemas.microsoft.com/office/drawing/2014/main" id="{2B6ACE21-A2F3-3947-844B-2AF0088D8897}"/>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sp>
          <p:nvSpPr>
            <p:cNvPr id="51" name="Text Box 6">
              <a:extLst>
                <a:ext uri="{FF2B5EF4-FFF2-40B4-BE49-F238E27FC236}">
                  <a16:creationId xmlns:a16="http://schemas.microsoft.com/office/drawing/2014/main" id="{B1D6B552-63C4-3948-8715-9AAC4AFF4DE3}"/>
                </a:ext>
              </a:extLst>
            </p:cNvPr>
            <p:cNvSpPr txBox="1">
              <a:spLocks noChangeArrowheads="1"/>
            </p:cNvSpPr>
            <p:nvPr/>
          </p:nvSpPr>
          <p:spPr bwMode="auto">
            <a:xfrm>
              <a:off x="4886605" y="5994914"/>
              <a:ext cx="785343"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[–high]</a:t>
              </a:r>
            </a:p>
          </p:txBody>
        </p:sp>
        <p:sp>
          <p:nvSpPr>
            <p:cNvPr id="52" name="Text Box 6">
              <a:extLst>
                <a:ext uri="{FF2B5EF4-FFF2-40B4-BE49-F238E27FC236}">
                  <a16:creationId xmlns:a16="http://schemas.microsoft.com/office/drawing/2014/main" id="{ACF1A83A-6779-5449-A72D-C2FE31C21946}"/>
                </a:ext>
              </a:extLst>
            </p:cNvPr>
            <p:cNvSpPr txBox="1">
              <a:spLocks noChangeArrowheads="1"/>
            </p:cNvSpPr>
            <p:nvPr/>
          </p:nvSpPr>
          <p:spPr bwMode="auto">
            <a:xfrm>
              <a:off x="5965268" y="5994000"/>
              <a:ext cx="79977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[+high]</a:t>
              </a:r>
            </a:p>
          </p:txBody>
        </p:sp>
      </p:grpSp>
      <p:grpSp>
        <p:nvGrpSpPr>
          <p:cNvPr id="57" name="Group 56">
            <a:extLst>
              <a:ext uri="{FF2B5EF4-FFF2-40B4-BE49-F238E27FC236}">
                <a16:creationId xmlns:a16="http://schemas.microsoft.com/office/drawing/2014/main" id="{4EB58133-7F55-5540-8F09-02D417942661}"/>
              </a:ext>
            </a:extLst>
          </p:cNvPr>
          <p:cNvGrpSpPr/>
          <p:nvPr/>
        </p:nvGrpSpPr>
        <p:grpSpPr>
          <a:xfrm>
            <a:off x="10531632" y="7121693"/>
            <a:ext cx="1878434" cy="690667"/>
            <a:chOff x="6974837" y="5612026"/>
            <a:chExt cx="1878434" cy="690667"/>
          </a:xfrm>
        </p:grpSpPr>
        <p:grpSp>
          <p:nvGrpSpPr>
            <p:cNvPr id="58" name="Group 57">
              <a:extLst>
                <a:ext uri="{FF2B5EF4-FFF2-40B4-BE49-F238E27FC236}">
                  <a16:creationId xmlns:a16="http://schemas.microsoft.com/office/drawing/2014/main" id="{8F8A17E5-A5F6-BE4C-9836-37F074892302}"/>
                </a:ext>
              </a:extLst>
            </p:cNvPr>
            <p:cNvGrpSpPr>
              <a:grpSpLocks/>
            </p:cNvGrpSpPr>
            <p:nvPr/>
          </p:nvGrpSpPr>
          <p:grpSpPr bwMode="auto">
            <a:xfrm>
              <a:off x="7380432" y="5612026"/>
              <a:ext cx="1080000" cy="324000"/>
              <a:chOff x="1488" y="816"/>
              <a:chExt cx="2880" cy="461"/>
            </a:xfrm>
          </p:grpSpPr>
          <p:sp>
            <p:nvSpPr>
              <p:cNvPr id="61" name="Line 58">
                <a:extLst>
                  <a:ext uri="{FF2B5EF4-FFF2-40B4-BE49-F238E27FC236}">
                    <a16:creationId xmlns:a16="http://schemas.microsoft.com/office/drawing/2014/main" id="{97F58675-69D2-8744-8570-624E1C111EC7}"/>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62" name="Line 59">
                <a:extLst>
                  <a:ext uri="{FF2B5EF4-FFF2-40B4-BE49-F238E27FC236}">
                    <a16:creationId xmlns:a16="http://schemas.microsoft.com/office/drawing/2014/main" id="{434D148A-1C31-3649-970E-DFED57728EC4}"/>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sp>
          <p:nvSpPr>
            <p:cNvPr id="59" name="Text Box 6">
              <a:extLst>
                <a:ext uri="{FF2B5EF4-FFF2-40B4-BE49-F238E27FC236}">
                  <a16:creationId xmlns:a16="http://schemas.microsoft.com/office/drawing/2014/main" id="{432F6D28-8A80-3940-B633-1F26D1A80A97}"/>
                </a:ext>
              </a:extLst>
            </p:cNvPr>
            <p:cNvSpPr txBox="1">
              <a:spLocks noChangeArrowheads="1"/>
            </p:cNvSpPr>
            <p:nvPr/>
          </p:nvSpPr>
          <p:spPr bwMode="auto">
            <a:xfrm>
              <a:off x="6974837" y="5994000"/>
              <a:ext cx="785343"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[–high]</a:t>
              </a:r>
            </a:p>
          </p:txBody>
        </p:sp>
        <p:sp>
          <p:nvSpPr>
            <p:cNvPr id="60" name="Text Box 6">
              <a:extLst>
                <a:ext uri="{FF2B5EF4-FFF2-40B4-BE49-F238E27FC236}">
                  <a16:creationId xmlns:a16="http://schemas.microsoft.com/office/drawing/2014/main" id="{34C8B3DE-BF84-074C-AE62-21806B4DEAA0}"/>
                </a:ext>
              </a:extLst>
            </p:cNvPr>
            <p:cNvSpPr txBox="1">
              <a:spLocks noChangeArrowheads="1"/>
            </p:cNvSpPr>
            <p:nvPr/>
          </p:nvSpPr>
          <p:spPr bwMode="auto">
            <a:xfrm>
              <a:off x="8053500" y="5994916"/>
              <a:ext cx="79977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[+high]</a:t>
              </a:r>
            </a:p>
          </p:txBody>
        </p:sp>
      </p:grpSp>
      <p:grpSp>
        <p:nvGrpSpPr>
          <p:cNvPr id="2" name="Group 1">
            <a:extLst>
              <a:ext uri="{FF2B5EF4-FFF2-40B4-BE49-F238E27FC236}">
                <a16:creationId xmlns:a16="http://schemas.microsoft.com/office/drawing/2014/main" id="{D2C31004-DE4D-A84B-B704-6DA7909A858D}"/>
              </a:ext>
            </a:extLst>
          </p:cNvPr>
          <p:cNvGrpSpPr/>
          <p:nvPr/>
        </p:nvGrpSpPr>
        <p:grpSpPr>
          <a:xfrm>
            <a:off x="8589385" y="6264224"/>
            <a:ext cx="3710551" cy="756048"/>
            <a:chOff x="8589385" y="6264224"/>
            <a:chExt cx="3710551" cy="756048"/>
          </a:xfrm>
        </p:grpSpPr>
        <p:sp>
          <p:nvSpPr>
            <p:cNvPr id="29" name="Text Box 6">
              <a:extLst>
                <a:ext uri="{FF2B5EF4-FFF2-40B4-BE49-F238E27FC236}">
                  <a16:creationId xmlns:a16="http://schemas.microsoft.com/office/drawing/2014/main" id="{B91EF76A-3993-9E44-B6C0-58D77DAC1DEE}"/>
                </a:ext>
              </a:extLst>
            </p:cNvPr>
            <p:cNvSpPr txBox="1">
              <a:spLocks noChangeArrowheads="1"/>
            </p:cNvSpPr>
            <p:nvPr/>
          </p:nvSpPr>
          <p:spPr bwMode="auto">
            <a:xfrm>
              <a:off x="8589385" y="6712494"/>
              <a:ext cx="1612044"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[–back/round]</a:t>
              </a:r>
            </a:p>
          </p:txBody>
        </p:sp>
        <p:sp>
          <p:nvSpPr>
            <p:cNvPr id="30" name="Text Box 6">
              <a:extLst>
                <a:ext uri="{FF2B5EF4-FFF2-40B4-BE49-F238E27FC236}">
                  <a16:creationId xmlns:a16="http://schemas.microsoft.com/office/drawing/2014/main" id="{022F3FC2-1D9B-5541-966F-FE9FDDD5F5BA}"/>
                </a:ext>
              </a:extLst>
            </p:cNvPr>
            <p:cNvSpPr txBox="1">
              <a:spLocks noChangeArrowheads="1"/>
            </p:cNvSpPr>
            <p:nvPr/>
          </p:nvSpPr>
          <p:spPr bwMode="auto">
            <a:xfrm>
              <a:off x="10673464" y="6712495"/>
              <a:ext cx="1626472"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[+back/round]</a:t>
              </a:r>
            </a:p>
          </p:txBody>
        </p:sp>
        <p:grpSp>
          <p:nvGrpSpPr>
            <p:cNvPr id="63" name="Group 57">
              <a:extLst>
                <a:ext uri="{FF2B5EF4-FFF2-40B4-BE49-F238E27FC236}">
                  <a16:creationId xmlns:a16="http://schemas.microsoft.com/office/drawing/2014/main" id="{5974440E-0E17-1546-B530-EE5D0F6C9E12}"/>
                </a:ext>
              </a:extLst>
            </p:cNvPr>
            <p:cNvGrpSpPr>
              <a:grpSpLocks/>
            </p:cNvGrpSpPr>
            <p:nvPr/>
          </p:nvGrpSpPr>
          <p:grpSpPr bwMode="auto">
            <a:xfrm>
              <a:off x="9496946" y="6264224"/>
              <a:ext cx="1944000" cy="324000"/>
              <a:chOff x="1488" y="816"/>
              <a:chExt cx="2880" cy="461"/>
            </a:xfrm>
          </p:grpSpPr>
          <p:sp>
            <p:nvSpPr>
              <p:cNvPr id="64" name="Line 58">
                <a:extLst>
                  <a:ext uri="{FF2B5EF4-FFF2-40B4-BE49-F238E27FC236}">
                    <a16:creationId xmlns:a16="http://schemas.microsoft.com/office/drawing/2014/main" id="{C710B4F9-4189-E046-9924-6FAB9832C93E}"/>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65" name="Line 59">
                <a:extLst>
                  <a:ext uri="{FF2B5EF4-FFF2-40B4-BE49-F238E27FC236}">
                    <a16:creationId xmlns:a16="http://schemas.microsoft.com/office/drawing/2014/main" id="{223507EF-C7DB-0446-9C2F-CE0E7EAF83EF}"/>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grpSp>
      <p:sp>
        <p:nvSpPr>
          <p:cNvPr id="66" name="Text Box 69">
            <a:extLst>
              <a:ext uri="{FF2B5EF4-FFF2-40B4-BE49-F238E27FC236}">
                <a16:creationId xmlns:a16="http://schemas.microsoft.com/office/drawing/2014/main" id="{96C7A5DE-53DF-B84D-B4D9-2E74EFDD0C65}"/>
              </a:ext>
            </a:extLst>
          </p:cNvPr>
          <p:cNvSpPr txBox="1">
            <a:spLocks noChangeArrowheads="1"/>
          </p:cNvSpPr>
          <p:nvPr/>
        </p:nvSpPr>
        <p:spPr bwMode="auto">
          <a:xfrm>
            <a:off x="8597463" y="7864623"/>
            <a:ext cx="467436"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/e/</a:t>
            </a:r>
          </a:p>
        </p:txBody>
      </p:sp>
      <p:sp>
        <p:nvSpPr>
          <p:cNvPr id="67" name="Text Box 69">
            <a:extLst>
              <a:ext uri="{FF2B5EF4-FFF2-40B4-BE49-F238E27FC236}">
                <a16:creationId xmlns:a16="http://schemas.microsoft.com/office/drawing/2014/main" id="{58042D46-F8CF-D749-A79B-5773F5C07B13}"/>
              </a:ext>
            </a:extLst>
          </p:cNvPr>
          <p:cNvSpPr txBox="1">
            <a:spLocks noChangeArrowheads="1"/>
          </p:cNvSpPr>
          <p:nvPr/>
        </p:nvSpPr>
        <p:spPr bwMode="auto">
          <a:xfrm>
            <a:off x="9732085" y="7864623"/>
            <a:ext cx="412934"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a:t>
            </a:r>
            <a:r>
              <a:rPr lang="en-US" sz="2000" dirty="0" err="1">
                <a:latin typeface="Cambria" panose="02040503050406030204" pitchFamily="18" charset="0"/>
                <a:ea typeface="Doulos SIL" charset="-52"/>
                <a:cs typeface="Doulos SIL" charset="-52"/>
              </a:rPr>
              <a:t>i</a:t>
            </a:r>
            <a:r>
              <a:rPr lang="en-US" sz="2000" dirty="0">
                <a:latin typeface="Cambria" panose="02040503050406030204" pitchFamily="18" charset="0"/>
                <a:ea typeface="Doulos SIL" charset="-52"/>
                <a:cs typeface="Doulos SIL" charset="-52"/>
              </a:rPr>
              <a:t>/</a:t>
            </a:r>
          </a:p>
        </p:txBody>
      </p:sp>
      <p:sp>
        <p:nvSpPr>
          <p:cNvPr id="68" name="Text Box 69">
            <a:extLst>
              <a:ext uri="{FF2B5EF4-FFF2-40B4-BE49-F238E27FC236}">
                <a16:creationId xmlns:a16="http://schemas.microsoft.com/office/drawing/2014/main" id="{CB604185-F720-D943-8F02-F81F168664F0}"/>
              </a:ext>
            </a:extLst>
          </p:cNvPr>
          <p:cNvSpPr txBox="1">
            <a:spLocks noChangeArrowheads="1"/>
          </p:cNvSpPr>
          <p:nvPr/>
        </p:nvSpPr>
        <p:spPr bwMode="auto">
          <a:xfrm>
            <a:off x="10685696" y="7864623"/>
            <a:ext cx="478657"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/o/</a:t>
            </a:r>
          </a:p>
        </p:txBody>
      </p:sp>
      <p:sp>
        <p:nvSpPr>
          <p:cNvPr id="70" name="Text Box 69">
            <a:extLst>
              <a:ext uri="{FF2B5EF4-FFF2-40B4-BE49-F238E27FC236}">
                <a16:creationId xmlns:a16="http://schemas.microsoft.com/office/drawing/2014/main" id="{43E3ACFC-C31B-4C40-88C9-32C40774AA0C}"/>
              </a:ext>
            </a:extLst>
          </p:cNvPr>
          <p:cNvSpPr txBox="1">
            <a:spLocks noChangeArrowheads="1"/>
          </p:cNvSpPr>
          <p:nvPr/>
        </p:nvSpPr>
        <p:spPr bwMode="auto">
          <a:xfrm>
            <a:off x="11801203" y="7864623"/>
            <a:ext cx="483466"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/u/</a:t>
            </a:r>
          </a:p>
        </p:txBody>
      </p:sp>
      <p:sp>
        <p:nvSpPr>
          <p:cNvPr id="71" name="Slide Number Placeholder 8">
            <a:extLst>
              <a:ext uri="{FF2B5EF4-FFF2-40B4-BE49-F238E27FC236}">
                <a16:creationId xmlns:a16="http://schemas.microsoft.com/office/drawing/2014/main" id="{55C104A0-85E8-9844-8C31-8C777987E1BA}"/>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24</a:t>
            </a:fld>
            <a:endParaRPr lang="en-US" sz="1600" dirty="0"/>
          </a:p>
        </p:txBody>
      </p:sp>
    </p:spTree>
    <p:extLst>
      <p:ext uri="{BB962C8B-B14F-4D97-AF65-F5344CB8AC3E}">
        <p14:creationId xmlns:p14="http://schemas.microsoft.com/office/powerpoint/2010/main" val="73902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544"/>
                                        </p:tgtEl>
                                        <p:attrNameLst>
                                          <p:attrName>style.visibility</p:attrName>
                                        </p:attrNameLst>
                                      </p:cBhvr>
                                      <p:to>
                                        <p:strVal val="visible"/>
                                      </p:to>
                                    </p:set>
                                    <p:animEffect transition="in" filter="wipe(up)">
                                      <p:cBhvr>
                                        <p:cTn id="7" dur="500"/>
                                        <p:tgtEl>
                                          <p:spTgt spid="6554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up)">
                                      <p:cBhvr>
                                        <p:cTn id="15" dur="1000"/>
                                        <p:tgtEl>
                                          <p:spTgt spid="57"/>
                                        </p:tgtEl>
                                      </p:cBhvr>
                                    </p:animEffect>
                                  </p:childTnLst>
                                </p:cTn>
                              </p:par>
                              <p:par>
                                <p:cTn id="16" presetID="22" presetClass="entr" presetSubtype="1"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up)">
                                      <p:cBhvr>
                                        <p:cTn id="1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1166400" y="2627900"/>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panose="02040503050406030204" pitchFamily="18" charset="0"/>
              </a:rPr>
              <a:t>The notion of a feature hierarchy is only </a:t>
            </a:r>
            <a:r>
              <a:rPr lang="en-US" sz="3200" dirty="0">
                <a:solidFill>
                  <a:srgbClr val="C00000"/>
                </a:solidFill>
                <a:latin typeface="Cambria" panose="02040503050406030204" pitchFamily="18" charset="0"/>
              </a:rPr>
              <a:t>implicit</a:t>
            </a:r>
            <a:r>
              <a:rPr lang="en-US" sz="3200" dirty="0">
                <a:latin typeface="Cambria" panose="02040503050406030204" pitchFamily="18" charset="0"/>
              </a:rPr>
              <a:t> in Trubetzkoy’s discussion of the Latin vowel system. </a:t>
            </a:r>
          </a:p>
        </p:txBody>
      </p:sp>
      <p:sp>
        <p:nvSpPr>
          <p:cNvPr id="10" name="Text Box 4"/>
          <p:cNvSpPr txBox="1">
            <a:spLocks noChangeArrowheads="1"/>
          </p:cNvSpPr>
          <p:nvPr/>
        </p:nvSpPr>
        <p:spPr bwMode="auto">
          <a:xfrm>
            <a:off x="1166400" y="4185132"/>
            <a:ext cx="14400000" cy="584775"/>
          </a:xfrm>
          <a:prstGeom prst="rect">
            <a:avLst/>
          </a:prstGeom>
          <a:noFill/>
          <a:ln w="9525">
            <a:noFill/>
            <a:miter lim="800000"/>
            <a:headEnd/>
            <a:tailEnd/>
          </a:ln>
        </p:spPr>
        <p:txBody>
          <a:bodyPr>
            <a:prstTxWarp prst="textNoShape">
              <a:avLst/>
            </a:prstTxWarp>
            <a:spAutoFit/>
          </a:bodyPr>
          <a:lstStyle/>
          <a:p>
            <a:pPr algn="l"/>
            <a:r>
              <a:rPr lang="en-US" sz="3200" dirty="0">
                <a:latin typeface="Cambria" panose="02040503050406030204" pitchFamily="18" charset="0"/>
              </a:rPr>
              <a:t>Invoking a feature hierarchy is a way to make sense of his analysis.</a:t>
            </a:r>
          </a:p>
        </p:txBody>
      </p:sp>
      <p:sp>
        <p:nvSpPr>
          <p:cNvPr id="34" name="Text Box 4">
            <a:extLst>
              <a:ext uri="{FF2B5EF4-FFF2-40B4-BE49-F238E27FC236}">
                <a16:creationId xmlns:a16="http://schemas.microsoft.com/office/drawing/2014/main" id="{1EAEB49F-1C9C-334E-AF2F-DD5907B0A360}"/>
              </a:ext>
            </a:extLst>
          </p:cNvPr>
          <p:cNvSpPr txBox="1">
            <a:spLocks noChangeArrowheads="1"/>
          </p:cNvSpPr>
          <p:nvPr/>
        </p:nvSpPr>
        <p:spPr bwMode="auto">
          <a:xfrm>
            <a:off x="1166400" y="5249920"/>
            <a:ext cx="14400000" cy="584775"/>
          </a:xfrm>
          <a:prstGeom prst="rect">
            <a:avLst/>
          </a:prstGeom>
          <a:noFill/>
          <a:ln w="9525">
            <a:noFill/>
            <a:miter lim="800000"/>
            <a:headEnd/>
            <a:tailEnd/>
          </a:ln>
        </p:spPr>
        <p:txBody>
          <a:bodyPr>
            <a:prstTxWarp prst="textNoShape">
              <a:avLst/>
            </a:prstTxWarp>
            <a:spAutoFit/>
          </a:bodyPr>
          <a:lstStyle/>
          <a:p>
            <a:pPr algn="l"/>
            <a:r>
              <a:rPr lang="en-US" sz="3200" dirty="0">
                <a:latin typeface="Cambria" panose="02040503050406030204" pitchFamily="18" charset="0"/>
              </a:rPr>
              <a:t>In the case of Polabian, however, Trubetzkoy </a:t>
            </a:r>
            <a:r>
              <a:rPr lang="en-US" sz="3200" dirty="0">
                <a:solidFill>
                  <a:srgbClr val="C00000"/>
                </a:solidFill>
                <a:latin typeface="Cambria" panose="02040503050406030204" pitchFamily="18" charset="0"/>
              </a:rPr>
              <a:t>explicitly</a:t>
            </a:r>
            <a:r>
              <a:rPr lang="en-US" sz="3200" dirty="0">
                <a:latin typeface="Cambria" panose="02040503050406030204" pitchFamily="18" charset="0"/>
              </a:rPr>
              <a:t> refers to a hierarchy.</a:t>
            </a:r>
          </a:p>
        </p:txBody>
      </p:sp>
      <p:sp>
        <p:nvSpPr>
          <p:cNvPr id="41" name="Text Box 3">
            <a:extLst>
              <a:ext uri="{FF2B5EF4-FFF2-40B4-BE49-F238E27FC236}">
                <a16:creationId xmlns:a16="http://schemas.microsoft.com/office/drawing/2014/main" id="{FC2F7A89-E491-3D44-AB00-51ED9F5D04FA}"/>
              </a:ext>
            </a:extLst>
          </p:cNvPr>
          <p:cNvSpPr txBox="1">
            <a:spLocks noChangeArrowheads="1"/>
          </p:cNvSpPr>
          <p:nvPr/>
        </p:nvSpPr>
        <p:spPr bwMode="auto">
          <a:xfrm>
            <a:off x="1166400" y="1440000"/>
            <a:ext cx="86400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5613">
              <a:defRPr sz="2400">
                <a:solidFill>
                  <a:schemeClr val="tx1"/>
                </a:solidFill>
                <a:latin typeface="Times" pitchFamily="2" charset="0"/>
              </a:defRPr>
            </a:lvl1pPr>
            <a:lvl2pPr marL="569913" algn="l" defTabSz="455613">
              <a:defRPr sz="2400">
                <a:solidFill>
                  <a:schemeClr val="tx1"/>
                </a:solidFill>
                <a:latin typeface="Times" pitchFamily="2" charset="0"/>
              </a:defRPr>
            </a:lvl2pPr>
            <a:lvl3pPr algn="l" defTabSz="455613">
              <a:defRPr sz="2400">
                <a:solidFill>
                  <a:schemeClr val="tx1"/>
                </a:solidFill>
                <a:latin typeface="Times" pitchFamily="2" charset="0"/>
              </a:defRPr>
            </a:lvl3pPr>
            <a:lvl4pPr algn="l" defTabSz="455613">
              <a:defRPr sz="2400">
                <a:solidFill>
                  <a:schemeClr val="tx1"/>
                </a:solidFill>
                <a:latin typeface="Times" pitchFamily="2" charset="0"/>
              </a:defRPr>
            </a:lvl4pPr>
            <a:lvl5pPr algn="l" defTabSz="455613">
              <a:defRPr sz="2400">
                <a:solidFill>
                  <a:schemeClr val="tx1"/>
                </a:solidFill>
                <a:latin typeface="Times" pitchFamily="2" charset="0"/>
              </a:defRPr>
            </a:lvl5pPr>
            <a:lvl6pPr defTabSz="455613" eaLnBrk="0" fontAlgn="base" hangingPunct="0">
              <a:spcBef>
                <a:spcPct val="0"/>
              </a:spcBef>
              <a:spcAft>
                <a:spcPct val="0"/>
              </a:spcAft>
              <a:defRPr sz="2400">
                <a:solidFill>
                  <a:schemeClr val="tx1"/>
                </a:solidFill>
                <a:latin typeface="Times" pitchFamily="2" charset="0"/>
              </a:defRPr>
            </a:lvl6pPr>
            <a:lvl7pPr defTabSz="455613" eaLnBrk="0" fontAlgn="base" hangingPunct="0">
              <a:spcBef>
                <a:spcPct val="0"/>
              </a:spcBef>
              <a:spcAft>
                <a:spcPct val="0"/>
              </a:spcAft>
              <a:defRPr sz="2400">
                <a:solidFill>
                  <a:schemeClr val="tx1"/>
                </a:solidFill>
                <a:latin typeface="Times" pitchFamily="2" charset="0"/>
              </a:defRPr>
            </a:lvl7pPr>
            <a:lvl8pPr defTabSz="455613" eaLnBrk="0" fontAlgn="base" hangingPunct="0">
              <a:spcBef>
                <a:spcPct val="0"/>
              </a:spcBef>
              <a:spcAft>
                <a:spcPct val="0"/>
              </a:spcAft>
              <a:defRPr sz="2400">
                <a:solidFill>
                  <a:schemeClr val="tx1"/>
                </a:solidFill>
                <a:latin typeface="Times" pitchFamily="2" charset="0"/>
              </a:defRPr>
            </a:lvl8pPr>
            <a:lvl9pPr defTabSz="45561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0" dirty="0">
                <a:solidFill>
                  <a:srgbClr val="C00000"/>
                </a:solidFill>
                <a:latin typeface="Calibri" panose="020F0502020204030204" pitchFamily="34" charset="0"/>
              </a:rPr>
              <a:t>Polabian: “A certain hierarchy”</a:t>
            </a:r>
          </a:p>
        </p:txBody>
      </p:sp>
      <p:sp>
        <p:nvSpPr>
          <p:cNvPr id="40" name="Text Box 4">
            <a:extLst>
              <a:ext uri="{FF2B5EF4-FFF2-40B4-BE49-F238E27FC236}">
                <a16:creationId xmlns:a16="http://schemas.microsoft.com/office/drawing/2014/main" id="{9185772A-2789-5448-BB89-8364B73DEF69}"/>
              </a:ext>
            </a:extLst>
          </p:cNvPr>
          <p:cNvSpPr txBox="1">
            <a:spLocks noChangeArrowheads="1"/>
          </p:cNvSpPr>
          <p:nvPr/>
        </p:nvSpPr>
        <p:spPr bwMode="auto">
          <a:xfrm>
            <a:off x="1166400" y="6314708"/>
            <a:ext cx="14400000" cy="1569660"/>
          </a:xfrm>
          <a:prstGeom prst="rect">
            <a:avLst/>
          </a:prstGeom>
          <a:noFill/>
          <a:ln w="9525">
            <a:noFill/>
            <a:miter lim="800000"/>
            <a:headEnd/>
            <a:tailEnd/>
          </a:ln>
        </p:spPr>
        <p:txBody>
          <a:bodyPr>
            <a:prstTxWarp prst="textNoShape">
              <a:avLst/>
            </a:prstTxWarp>
            <a:spAutoFit/>
          </a:bodyPr>
          <a:lstStyle/>
          <a:p>
            <a:pPr algn="l"/>
            <a:r>
              <a:rPr lang="en-US" sz="3200" dirty="0">
                <a:latin typeface="Cambria" panose="02040503050406030204" pitchFamily="18" charset="0"/>
              </a:rPr>
              <a:t>He </a:t>
            </a:r>
            <a:r>
              <a:rPr lang="en-US" sz="3200" dirty="0">
                <a:latin typeface="Cambria" panose="02040503050406030204" pitchFamily="18" charset="0"/>
                <a:ea typeface="Times" pitchFamily="-101" charset="0"/>
                <a:cs typeface="Times" pitchFamily="-101" charset="0"/>
              </a:rPr>
              <a:t>observes </a:t>
            </a:r>
            <a:r>
              <a:rPr lang="en-US" sz="3200" dirty="0">
                <a:latin typeface="Cambria" panose="02040503050406030204" pitchFamily="18" charset="0"/>
              </a:rPr>
              <a:t>(1969: 102–3; 2019: 156) </a:t>
            </a:r>
            <a:r>
              <a:rPr lang="en-US" sz="3200" dirty="0">
                <a:latin typeface="Cambria" panose="02040503050406030204" pitchFamily="18" charset="0"/>
                <a:ea typeface="Times" pitchFamily="-101" charset="0"/>
                <a:cs typeface="Times" pitchFamily="-101" charset="0"/>
              </a:rPr>
              <a:t>that “</a:t>
            </a:r>
            <a:r>
              <a:rPr lang="en-US" sz="3200" dirty="0">
                <a:solidFill>
                  <a:srgbClr val="C00000"/>
                </a:solidFill>
                <a:latin typeface="Cambria" panose="02040503050406030204" pitchFamily="18" charset="0"/>
                <a:ea typeface="Times" pitchFamily="-101" charset="0"/>
                <a:cs typeface="Times" pitchFamily="-101" charset="0"/>
              </a:rPr>
              <a:t>a certain hierarchy existed</a:t>
            </a:r>
            <a:r>
              <a:rPr lang="en-US" sz="3200" dirty="0">
                <a:latin typeface="Cambria" panose="02040503050406030204" pitchFamily="18" charset="0"/>
                <a:ea typeface="Times" pitchFamily="-101" charset="0"/>
                <a:cs typeface="Times" pitchFamily="-101" charset="0"/>
              </a:rPr>
              <a:t>” in the vowel system of Polabian, whereby the contrast between front and back vowels is higher than the contrast between rounded and unrounded vowels.</a:t>
            </a:r>
            <a:endParaRPr lang="en-US" sz="3200" dirty="0">
              <a:latin typeface="Cambria" panose="02040503050406030204" pitchFamily="18" charset="0"/>
            </a:endParaRPr>
          </a:p>
        </p:txBody>
      </p:sp>
      <p:sp>
        <p:nvSpPr>
          <p:cNvPr id="11" name="Slide Number Placeholder 8">
            <a:extLst>
              <a:ext uri="{FF2B5EF4-FFF2-40B4-BE49-F238E27FC236}">
                <a16:creationId xmlns:a16="http://schemas.microsoft.com/office/drawing/2014/main" id="{6B716D5E-B6F2-444E-A886-DA6BDA400F1C}"/>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25</a:t>
            </a:fld>
            <a:endParaRPr lang="en-US" sz="1600" dirty="0"/>
          </a:p>
        </p:txBody>
      </p:sp>
    </p:spTree>
    <p:custDataLst>
      <p:tags r:id="rId1"/>
    </p:custDataLst>
    <p:extLst>
      <p:ext uri="{BB962C8B-B14F-4D97-AF65-F5344CB8AC3E}">
        <p14:creationId xmlns:p14="http://schemas.microsoft.com/office/powerpoint/2010/main" val="264913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4"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5314" name="Text Box 2">
            <a:extLst>
              <a:ext uri="{FF2B5EF4-FFF2-40B4-BE49-F238E27FC236}">
                <a16:creationId xmlns:a16="http://schemas.microsoft.com/office/drawing/2014/main" id="{99B0FDB4-7194-B74F-B519-8B072622137F}"/>
              </a:ext>
            </a:extLst>
          </p:cNvPr>
          <p:cNvSpPr txBox="1">
            <a:spLocks noChangeArrowheads="1"/>
          </p:cNvSpPr>
          <p:nvPr/>
        </p:nvSpPr>
        <p:spPr bwMode="auto">
          <a:xfrm>
            <a:off x="1166400" y="2702539"/>
            <a:ext cx="14400000" cy="1077218"/>
          </a:xfrm>
          <a:prstGeom prst="rect">
            <a:avLst/>
          </a:prstGeom>
          <a:noFill/>
          <a:ln>
            <a:noFill/>
          </a:ln>
          <a:effectLst/>
        </p:spPr>
        <p:txBody>
          <a:bodyPr>
            <a:spAutoFit/>
          </a:bodyPr>
          <a:lstStyle/>
          <a:p>
            <a:pPr algn="l"/>
            <a:r>
              <a:rPr lang="en-US" altLang="en-US" sz="3200" dirty="0">
                <a:latin typeface="Cambria" panose="02040503050406030204" pitchFamily="18" charset="0"/>
              </a:rPr>
              <a:t>Another important insight is contained in a 1936 article addressed to psychologists and philosophers (Trubetzkoy 2001 [1936]: 20): </a:t>
            </a:r>
          </a:p>
        </p:txBody>
      </p:sp>
      <p:sp>
        <p:nvSpPr>
          <p:cNvPr id="525315" name="Text Box 3">
            <a:extLst>
              <a:ext uri="{FF2B5EF4-FFF2-40B4-BE49-F238E27FC236}">
                <a16:creationId xmlns:a16="http://schemas.microsoft.com/office/drawing/2014/main" id="{8EFCB22B-7650-874F-A951-C4BC52D5E9CE}"/>
              </a:ext>
            </a:extLst>
          </p:cNvPr>
          <p:cNvSpPr txBox="1">
            <a:spLocks noChangeArrowheads="1"/>
          </p:cNvSpPr>
          <p:nvPr/>
        </p:nvSpPr>
        <p:spPr bwMode="auto">
          <a:xfrm>
            <a:off x="1166400" y="1440000"/>
            <a:ext cx="86868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5613">
              <a:defRPr sz="2400">
                <a:solidFill>
                  <a:schemeClr val="tx1"/>
                </a:solidFill>
                <a:latin typeface="Times" pitchFamily="2" charset="0"/>
              </a:defRPr>
            </a:lvl1pPr>
            <a:lvl2pPr marL="569913" algn="l" defTabSz="455613">
              <a:defRPr sz="2400">
                <a:solidFill>
                  <a:schemeClr val="tx1"/>
                </a:solidFill>
                <a:latin typeface="Times" pitchFamily="2" charset="0"/>
              </a:defRPr>
            </a:lvl2pPr>
            <a:lvl3pPr algn="l" defTabSz="455613">
              <a:defRPr sz="2400">
                <a:solidFill>
                  <a:schemeClr val="tx1"/>
                </a:solidFill>
                <a:latin typeface="Times" pitchFamily="2" charset="0"/>
              </a:defRPr>
            </a:lvl3pPr>
            <a:lvl4pPr algn="l" defTabSz="455613">
              <a:defRPr sz="2400">
                <a:solidFill>
                  <a:schemeClr val="tx1"/>
                </a:solidFill>
                <a:latin typeface="Times" pitchFamily="2" charset="0"/>
              </a:defRPr>
            </a:lvl4pPr>
            <a:lvl5pPr algn="l" defTabSz="455613">
              <a:defRPr sz="2400">
                <a:solidFill>
                  <a:schemeClr val="tx1"/>
                </a:solidFill>
                <a:latin typeface="Times" pitchFamily="2" charset="0"/>
              </a:defRPr>
            </a:lvl5pPr>
            <a:lvl6pPr defTabSz="455613" eaLnBrk="0" fontAlgn="base" hangingPunct="0">
              <a:spcBef>
                <a:spcPct val="0"/>
              </a:spcBef>
              <a:spcAft>
                <a:spcPct val="0"/>
              </a:spcAft>
              <a:defRPr sz="2400">
                <a:solidFill>
                  <a:schemeClr val="tx1"/>
                </a:solidFill>
                <a:latin typeface="Times" pitchFamily="2" charset="0"/>
              </a:defRPr>
            </a:lvl6pPr>
            <a:lvl7pPr defTabSz="455613" eaLnBrk="0" fontAlgn="base" hangingPunct="0">
              <a:spcBef>
                <a:spcPct val="0"/>
              </a:spcBef>
              <a:spcAft>
                <a:spcPct val="0"/>
              </a:spcAft>
              <a:defRPr sz="2400">
                <a:solidFill>
                  <a:schemeClr val="tx1"/>
                </a:solidFill>
                <a:latin typeface="Times" pitchFamily="2" charset="0"/>
              </a:defRPr>
            </a:lvl7pPr>
            <a:lvl8pPr defTabSz="455613" eaLnBrk="0" fontAlgn="base" hangingPunct="0">
              <a:spcBef>
                <a:spcPct val="0"/>
              </a:spcBef>
              <a:spcAft>
                <a:spcPct val="0"/>
              </a:spcAft>
              <a:defRPr sz="2400">
                <a:solidFill>
                  <a:schemeClr val="tx1"/>
                </a:solidFill>
                <a:latin typeface="Times" pitchFamily="2" charset="0"/>
              </a:defRPr>
            </a:lvl8pPr>
            <a:lvl9pPr defTabSz="45561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0" dirty="0">
                <a:solidFill>
                  <a:srgbClr val="C00000"/>
                </a:solidFill>
                <a:latin typeface="Calibri" panose="020F0502020204030204" pitchFamily="34" charset="0"/>
              </a:rPr>
              <a:t>Contrast depends on point of view</a:t>
            </a:r>
          </a:p>
        </p:txBody>
      </p:sp>
      <p:sp>
        <p:nvSpPr>
          <p:cNvPr id="9" name="Text Box 6">
            <a:extLst>
              <a:ext uri="{FF2B5EF4-FFF2-40B4-BE49-F238E27FC236}">
                <a16:creationId xmlns:a16="http://schemas.microsoft.com/office/drawing/2014/main" id="{53F7F470-5DCE-9641-81F6-344226D58202}"/>
              </a:ext>
            </a:extLst>
          </p:cNvPr>
          <p:cNvSpPr txBox="1">
            <a:spLocks noChangeArrowheads="1"/>
          </p:cNvSpPr>
          <p:nvPr/>
        </p:nvSpPr>
        <p:spPr bwMode="auto">
          <a:xfrm>
            <a:off x="1166400" y="6458724"/>
            <a:ext cx="14400000" cy="1569660"/>
          </a:xfrm>
          <a:prstGeom prst="rect">
            <a:avLst/>
          </a:prstGeom>
          <a:noFill/>
          <a:ln>
            <a:noFill/>
          </a:ln>
          <a:effectLst/>
        </p:spPr>
        <p:txBody>
          <a:bodyPr>
            <a:spAutoFit/>
          </a:bodyPr>
          <a:lstStyle/>
          <a:p>
            <a:pPr algn="l"/>
            <a:r>
              <a:rPr lang="en-US" altLang="en-US" sz="3200" dirty="0">
                <a:latin typeface="Cambria" panose="02040503050406030204" pitchFamily="18" charset="0"/>
              </a:rPr>
              <a:t>What does this mean? To say that the correct classification depends on one’s point of view means that phonological contrasts can </a:t>
            </a:r>
            <a:r>
              <a:rPr lang="en-US" altLang="en-US" sz="3200" dirty="0">
                <a:solidFill>
                  <a:srgbClr val="C00000"/>
                </a:solidFill>
                <a:latin typeface="Cambria" panose="02040503050406030204" pitchFamily="18" charset="0"/>
              </a:rPr>
              <a:t>vary</a:t>
            </a:r>
            <a:r>
              <a:rPr lang="en-US" altLang="en-US" sz="3200" dirty="0">
                <a:latin typeface="Cambria" panose="02040503050406030204" pitchFamily="18" charset="0"/>
              </a:rPr>
              <a:t> from language to language, and cannot be determined simply by inspecting an inventory.  </a:t>
            </a:r>
          </a:p>
        </p:txBody>
      </p:sp>
      <p:sp>
        <p:nvSpPr>
          <p:cNvPr id="7" name="Text Box 4">
            <a:extLst>
              <a:ext uri="{FF2B5EF4-FFF2-40B4-BE49-F238E27FC236}">
                <a16:creationId xmlns:a16="http://schemas.microsoft.com/office/drawing/2014/main" id="{D1DF8B89-12FE-634F-9C84-46772CE5C23F}"/>
              </a:ext>
            </a:extLst>
          </p:cNvPr>
          <p:cNvSpPr txBox="1">
            <a:spLocks noChangeArrowheads="1"/>
          </p:cNvSpPr>
          <p:nvPr/>
        </p:nvSpPr>
        <p:spPr bwMode="auto">
          <a:xfrm>
            <a:off x="2656794" y="4334410"/>
            <a:ext cx="10944000" cy="1569660"/>
          </a:xfrm>
          <a:prstGeom prst="rect">
            <a:avLst/>
          </a:prstGeom>
          <a:noFill/>
          <a:ln w="19050">
            <a:solidFill>
              <a:srgbClr val="FF0000"/>
            </a:solidFill>
          </a:ln>
          <a:effectLst/>
        </p:spPr>
        <p:txBody>
          <a:bodyPr wrap="square">
            <a:spAutoFit/>
          </a:bodyPr>
          <a:lstStyle/>
          <a:p>
            <a:r>
              <a:rPr lang="en-US" altLang="en-US" sz="3200" dirty="0">
                <a:latin typeface="Cambria" panose="02040503050406030204" pitchFamily="18" charset="0"/>
              </a:rPr>
              <a:t>The correct classification of an opposition “</a:t>
            </a:r>
            <a:r>
              <a:rPr lang="en-US" altLang="en-US" sz="3200" dirty="0">
                <a:solidFill>
                  <a:srgbClr val="C00000"/>
                </a:solidFill>
                <a:latin typeface="Cambria" panose="02040503050406030204" pitchFamily="18" charset="0"/>
              </a:rPr>
              <a:t>depends on one’s point of view</a:t>
            </a:r>
            <a:r>
              <a:rPr lang="en-US" altLang="en-US" sz="3200" dirty="0">
                <a:latin typeface="Cambria" panose="02040503050406030204" pitchFamily="18" charset="0"/>
              </a:rPr>
              <a:t>”; but “</a:t>
            </a:r>
            <a:r>
              <a:rPr lang="en-US" altLang="en-US" sz="3200" dirty="0">
                <a:solidFill>
                  <a:srgbClr val="C00000"/>
                </a:solidFill>
                <a:latin typeface="Cambria" panose="02040503050406030204" pitchFamily="18" charset="0"/>
              </a:rPr>
              <a:t>it is neither subjective nor arbitrary, for the point of view is implied by the system</a:t>
            </a:r>
            <a:r>
              <a:rPr lang="en-US" altLang="en-US" sz="3200" dirty="0">
                <a:latin typeface="Cambria" panose="02040503050406030204" pitchFamily="18" charset="0"/>
              </a:rPr>
              <a:t>.”</a:t>
            </a:r>
          </a:p>
        </p:txBody>
      </p:sp>
      <p:sp>
        <p:nvSpPr>
          <p:cNvPr id="10" name="Slide Number Placeholder 8">
            <a:extLst>
              <a:ext uri="{FF2B5EF4-FFF2-40B4-BE49-F238E27FC236}">
                <a16:creationId xmlns:a16="http://schemas.microsoft.com/office/drawing/2014/main" id="{16E77820-76C7-9F43-A3AD-01BE8E658C80}"/>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26</a:t>
            </a:fld>
            <a:endParaRPr lang="en-US" sz="1600" dirty="0"/>
          </a:p>
        </p:txBody>
      </p:sp>
    </p:spTree>
    <p:extLst>
      <p:ext uri="{BB962C8B-B14F-4D97-AF65-F5344CB8AC3E}">
        <p14:creationId xmlns:p14="http://schemas.microsoft.com/office/powerpoint/2010/main" val="53251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CCFF">
            <a:alpha val="25000"/>
          </a:srgbClr>
        </a:solidFill>
        <a:effectLst/>
      </p:bgPr>
    </p:bg>
    <p:spTree>
      <p:nvGrpSpPr>
        <p:cNvPr id="1" name=""/>
        <p:cNvGrpSpPr/>
        <p:nvPr/>
      </p:nvGrpSpPr>
      <p:grpSpPr>
        <a:xfrm>
          <a:off x="0" y="0"/>
          <a:ext cx="0" cy="0"/>
          <a:chOff x="0" y="0"/>
          <a:chExt cx="0" cy="0"/>
        </a:xfrm>
      </p:grpSpPr>
      <p:sp>
        <p:nvSpPr>
          <p:cNvPr id="525314" name="Text Box 2">
            <a:extLst>
              <a:ext uri="{FF2B5EF4-FFF2-40B4-BE49-F238E27FC236}">
                <a16:creationId xmlns:a16="http://schemas.microsoft.com/office/drawing/2014/main" id="{99B0FDB4-7194-B74F-B519-8B072622137F}"/>
              </a:ext>
            </a:extLst>
          </p:cNvPr>
          <p:cNvSpPr txBox="1">
            <a:spLocks noChangeArrowheads="1"/>
          </p:cNvSpPr>
          <p:nvPr/>
        </p:nvSpPr>
        <p:spPr bwMode="auto">
          <a:xfrm>
            <a:off x="1166400" y="2526324"/>
            <a:ext cx="14400000" cy="1077218"/>
          </a:xfrm>
          <a:prstGeom prst="rect">
            <a:avLst/>
          </a:prstGeom>
          <a:noFill/>
          <a:ln>
            <a:noFill/>
          </a:ln>
          <a:effectLst/>
        </p:spPr>
        <p:txBody>
          <a:bodyPr>
            <a:spAutoFit/>
          </a:bodyPr>
          <a:lstStyle/>
          <a:p>
            <a:pPr algn="l"/>
            <a:r>
              <a:rPr lang="en-US" altLang="en-US" sz="3200" dirty="0">
                <a:latin typeface="Cambria" panose="02040503050406030204" pitchFamily="18" charset="0"/>
              </a:rPr>
              <a:t>We have seen that in Latin the low vowel /a/ is set apart from the other vowels, in Trubetzkoy’s analysis.</a:t>
            </a:r>
          </a:p>
        </p:txBody>
      </p:sp>
      <p:sp>
        <p:nvSpPr>
          <p:cNvPr id="525315" name="Text Box 3">
            <a:extLst>
              <a:ext uri="{FF2B5EF4-FFF2-40B4-BE49-F238E27FC236}">
                <a16:creationId xmlns:a16="http://schemas.microsoft.com/office/drawing/2014/main" id="{8EFCB22B-7650-874F-A951-C4BC52D5E9CE}"/>
              </a:ext>
            </a:extLst>
          </p:cNvPr>
          <p:cNvSpPr txBox="1">
            <a:spLocks noChangeArrowheads="1"/>
          </p:cNvSpPr>
          <p:nvPr/>
        </p:nvSpPr>
        <p:spPr bwMode="auto">
          <a:xfrm>
            <a:off x="1166400" y="1440000"/>
            <a:ext cx="86868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5613">
              <a:defRPr sz="2400">
                <a:solidFill>
                  <a:schemeClr val="tx1"/>
                </a:solidFill>
                <a:latin typeface="Times" pitchFamily="2" charset="0"/>
              </a:defRPr>
            </a:lvl1pPr>
            <a:lvl2pPr marL="569913" algn="l" defTabSz="455613">
              <a:defRPr sz="2400">
                <a:solidFill>
                  <a:schemeClr val="tx1"/>
                </a:solidFill>
                <a:latin typeface="Times" pitchFamily="2" charset="0"/>
              </a:defRPr>
            </a:lvl2pPr>
            <a:lvl3pPr algn="l" defTabSz="455613">
              <a:defRPr sz="2400">
                <a:solidFill>
                  <a:schemeClr val="tx1"/>
                </a:solidFill>
                <a:latin typeface="Times" pitchFamily="2" charset="0"/>
              </a:defRPr>
            </a:lvl3pPr>
            <a:lvl4pPr algn="l" defTabSz="455613">
              <a:defRPr sz="2400">
                <a:solidFill>
                  <a:schemeClr val="tx1"/>
                </a:solidFill>
                <a:latin typeface="Times" pitchFamily="2" charset="0"/>
              </a:defRPr>
            </a:lvl4pPr>
            <a:lvl5pPr algn="l" defTabSz="455613">
              <a:defRPr sz="2400">
                <a:solidFill>
                  <a:schemeClr val="tx1"/>
                </a:solidFill>
                <a:latin typeface="Times" pitchFamily="2" charset="0"/>
              </a:defRPr>
            </a:lvl5pPr>
            <a:lvl6pPr defTabSz="455613" eaLnBrk="0" fontAlgn="base" hangingPunct="0">
              <a:spcBef>
                <a:spcPct val="0"/>
              </a:spcBef>
              <a:spcAft>
                <a:spcPct val="0"/>
              </a:spcAft>
              <a:defRPr sz="2400">
                <a:solidFill>
                  <a:schemeClr val="tx1"/>
                </a:solidFill>
                <a:latin typeface="Times" pitchFamily="2" charset="0"/>
              </a:defRPr>
            </a:lvl6pPr>
            <a:lvl7pPr defTabSz="455613" eaLnBrk="0" fontAlgn="base" hangingPunct="0">
              <a:spcBef>
                <a:spcPct val="0"/>
              </a:spcBef>
              <a:spcAft>
                <a:spcPct val="0"/>
              </a:spcAft>
              <a:defRPr sz="2400">
                <a:solidFill>
                  <a:schemeClr val="tx1"/>
                </a:solidFill>
                <a:latin typeface="Times" pitchFamily="2" charset="0"/>
              </a:defRPr>
            </a:lvl7pPr>
            <a:lvl8pPr defTabSz="455613" eaLnBrk="0" fontAlgn="base" hangingPunct="0">
              <a:spcBef>
                <a:spcPct val="0"/>
              </a:spcBef>
              <a:spcAft>
                <a:spcPct val="0"/>
              </a:spcAft>
              <a:defRPr sz="2400">
                <a:solidFill>
                  <a:schemeClr val="tx1"/>
                </a:solidFill>
                <a:latin typeface="Times" pitchFamily="2" charset="0"/>
              </a:defRPr>
            </a:lvl8pPr>
            <a:lvl9pPr defTabSz="45561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0" dirty="0">
                <a:solidFill>
                  <a:srgbClr val="C00000"/>
                </a:solidFill>
                <a:latin typeface="Calibri" panose="020F0502020204030204" pitchFamily="34" charset="0"/>
              </a:rPr>
              <a:t>‘Point of view’ means contrast is variable</a:t>
            </a:r>
          </a:p>
        </p:txBody>
      </p:sp>
      <p:sp>
        <p:nvSpPr>
          <p:cNvPr id="525316" name="Text Box 4">
            <a:extLst>
              <a:ext uri="{FF2B5EF4-FFF2-40B4-BE49-F238E27FC236}">
                <a16:creationId xmlns:a16="http://schemas.microsoft.com/office/drawing/2014/main" id="{9495F673-A4ED-C148-B30A-B0105B143474}"/>
              </a:ext>
            </a:extLst>
          </p:cNvPr>
          <p:cNvSpPr txBox="1">
            <a:spLocks noChangeArrowheads="1"/>
          </p:cNvSpPr>
          <p:nvPr/>
        </p:nvSpPr>
        <p:spPr bwMode="auto">
          <a:xfrm>
            <a:off x="1166400" y="3981980"/>
            <a:ext cx="14400000" cy="584775"/>
          </a:xfrm>
          <a:prstGeom prst="rect">
            <a:avLst/>
          </a:prstGeom>
          <a:noFill/>
          <a:ln>
            <a:noFill/>
          </a:ln>
          <a:effectLst/>
        </p:spPr>
        <p:txBody>
          <a:bodyPr>
            <a:spAutoFit/>
          </a:bodyPr>
          <a:lstStyle/>
          <a:p>
            <a:pPr algn="l"/>
            <a:r>
              <a:rPr lang="en-US" altLang="en-US" sz="3200" dirty="0">
                <a:latin typeface="Cambria" panose="02040503050406030204" pitchFamily="18" charset="0"/>
              </a:rPr>
              <a:t>But this is not the only way to draw the contrasts in a five-vowel system.</a:t>
            </a:r>
          </a:p>
        </p:txBody>
      </p:sp>
      <p:sp>
        <p:nvSpPr>
          <p:cNvPr id="22" name="Rectangle 21">
            <a:extLst>
              <a:ext uri="{FF2B5EF4-FFF2-40B4-BE49-F238E27FC236}">
                <a16:creationId xmlns:a16="http://schemas.microsoft.com/office/drawing/2014/main" id="{296FF536-7B57-EE48-8C43-C156AA2AD317}"/>
              </a:ext>
            </a:extLst>
          </p:cNvPr>
          <p:cNvSpPr/>
          <p:nvPr/>
        </p:nvSpPr>
        <p:spPr bwMode="auto">
          <a:xfrm>
            <a:off x="1166400" y="5501208"/>
            <a:ext cx="38520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dirty="0">
              <a:latin typeface="Cambria" panose="02040503050406030204" pitchFamily="18" charset="0"/>
            </a:endParaRPr>
          </a:p>
        </p:txBody>
      </p:sp>
      <p:grpSp>
        <p:nvGrpSpPr>
          <p:cNvPr id="24" name="Group 26">
            <a:extLst>
              <a:ext uri="{FF2B5EF4-FFF2-40B4-BE49-F238E27FC236}">
                <a16:creationId xmlns:a16="http://schemas.microsoft.com/office/drawing/2014/main" id="{E9EFBAF9-3D4E-3F4B-B29E-A68D3DD62DC0}"/>
              </a:ext>
            </a:extLst>
          </p:cNvPr>
          <p:cNvGrpSpPr>
            <a:grpSpLocks/>
          </p:cNvGrpSpPr>
          <p:nvPr/>
        </p:nvGrpSpPr>
        <p:grpSpPr bwMode="auto">
          <a:xfrm>
            <a:off x="1544226" y="5756204"/>
            <a:ext cx="3139839" cy="584777"/>
            <a:chOff x="782638" y="4643733"/>
            <a:chExt cx="3140507" cy="584400"/>
          </a:xfrm>
        </p:grpSpPr>
        <p:sp>
          <p:nvSpPr>
            <p:cNvPr id="25" name="Text Box 11">
              <a:extLst>
                <a:ext uri="{FF2B5EF4-FFF2-40B4-BE49-F238E27FC236}">
                  <a16:creationId xmlns:a16="http://schemas.microsoft.com/office/drawing/2014/main" id="{E92993D9-E8FB-9C4B-93EE-1EA2C18F53F4}"/>
                </a:ext>
              </a:extLst>
            </p:cNvPr>
            <p:cNvSpPr txBox="1">
              <a:spLocks noChangeArrowheads="1"/>
            </p:cNvSpPr>
            <p:nvPr/>
          </p:nvSpPr>
          <p:spPr bwMode="auto">
            <a:xfrm>
              <a:off x="782638" y="4643735"/>
              <a:ext cx="702585" cy="584398"/>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i</a:t>
              </a:r>
              <a:r>
                <a:rPr lang="en-US" sz="3200" dirty="0">
                  <a:latin typeface="Cambria" panose="02040503050406030204" pitchFamily="18" charset="0"/>
                  <a:ea typeface="Doulos SIL" charset="-52"/>
                  <a:cs typeface="Doulos SIL" charset="-52"/>
                </a:rPr>
                <a:t>/</a:t>
              </a:r>
            </a:p>
          </p:txBody>
        </p:sp>
        <p:sp>
          <p:nvSpPr>
            <p:cNvPr id="26" name="Text Box 12">
              <a:extLst>
                <a:ext uri="{FF2B5EF4-FFF2-40B4-BE49-F238E27FC236}">
                  <a16:creationId xmlns:a16="http://schemas.microsoft.com/office/drawing/2014/main" id="{F19A54B4-367E-DE49-8DE1-5305DF506F7A}"/>
                </a:ext>
              </a:extLst>
            </p:cNvPr>
            <p:cNvSpPr txBox="1">
              <a:spLocks noChangeArrowheads="1"/>
            </p:cNvSpPr>
            <p:nvPr/>
          </p:nvSpPr>
          <p:spPr bwMode="auto">
            <a:xfrm>
              <a:off x="3108325" y="4643733"/>
              <a:ext cx="814820" cy="584398"/>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00"/>
                  </a:solidFill>
                  <a:latin typeface="Cambria" panose="02040503050406030204" pitchFamily="18" charset="0"/>
                  <a:ea typeface="Doulos SIL" charset="-52"/>
                  <a:cs typeface="Doulos SIL" charset="-52"/>
                </a:rPr>
                <a:t>/</a:t>
              </a:r>
              <a:r>
                <a:rPr lang="en-US" sz="3200" dirty="0" err="1">
                  <a:solidFill>
                    <a:srgbClr val="000000"/>
                  </a:solidFill>
                  <a:latin typeface="Cambria" panose="02040503050406030204" pitchFamily="18" charset="0"/>
                  <a:ea typeface="Doulos SIL" charset="-52"/>
                  <a:cs typeface="Doulos SIL" charset="-52"/>
                </a:rPr>
                <a:t>u</a:t>
              </a:r>
              <a:r>
                <a:rPr lang="en-US" sz="3200" dirty="0">
                  <a:solidFill>
                    <a:srgbClr val="000000"/>
                  </a:solidFill>
                  <a:latin typeface="Cambria" panose="02040503050406030204" pitchFamily="18" charset="0"/>
                  <a:ea typeface="Doulos SIL" charset="-52"/>
                  <a:cs typeface="Doulos SIL" charset="-52"/>
                </a:rPr>
                <a:t>/</a:t>
              </a:r>
            </a:p>
          </p:txBody>
        </p:sp>
      </p:grpSp>
      <p:sp>
        <p:nvSpPr>
          <p:cNvPr id="30" name="Text Box 13">
            <a:extLst>
              <a:ext uri="{FF2B5EF4-FFF2-40B4-BE49-F238E27FC236}">
                <a16:creationId xmlns:a16="http://schemas.microsoft.com/office/drawing/2014/main" id="{71449D9B-4126-594B-BDDF-2C559476EEDF}"/>
              </a:ext>
            </a:extLst>
          </p:cNvPr>
          <p:cNvSpPr txBox="1">
            <a:spLocks noChangeArrowheads="1"/>
          </p:cNvSpPr>
          <p:nvPr/>
        </p:nvSpPr>
        <p:spPr bwMode="auto">
          <a:xfrm>
            <a:off x="2722152" y="7613776"/>
            <a:ext cx="788999" cy="584775"/>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a:t>
            </a:r>
          </a:p>
        </p:txBody>
      </p:sp>
      <p:grpSp>
        <p:nvGrpSpPr>
          <p:cNvPr id="31" name="Group 34">
            <a:extLst>
              <a:ext uri="{FF2B5EF4-FFF2-40B4-BE49-F238E27FC236}">
                <a16:creationId xmlns:a16="http://schemas.microsoft.com/office/drawing/2014/main" id="{598F75FD-5C36-D84E-BB5B-D691A1FC5E8D}"/>
              </a:ext>
            </a:extLst>
          </p:cNvPr>
          <p:cNvGrpSpPr>
            <a:grpSpLocks/>
          </p:cNvGrpSpPr>
          <p:nvPr/>
        </p:nvGrpSpPr>
        <p:grpSpPr bwMode="auto">
          <a:xfrm>
            <a:off x="1733138" y="6728147"/>
            <a:ext cx="2753894" cy="584777"/>
            <a:chOff x="929738" y="5329533"/>
            <a:chExt cx="2753638" cy="584401"/>
          </a:xfrm>
        </p:grpSpPr>
        <p:sp>
          <p:nvSpPr>
            <p:cNvPr id="41" name="Text Box 22">
              <a:extLst>
                <a:ext uri="{FF2B5EF4-FFF2-40B4-BE49-F238E27FC236}">
                  <a16:creationId xmlns:a16="http://schemas.microsoft.com/office/drawing/2014/main" id="{5F0328EA-B6C5-6C4F-98F1-FB5214012C25}"/>
                </a:ext>
              </a:extLst>
            </p:cNvPr>
            <p:cNvSpPr txBox="1">
              <a:spLocks noChangeArrowheads="1"/>
            </p:cNvSpPr>
            <p:nvPr/>
          </p:nvSpPr>
          <p:spPr bwMode="auto">
            <a:xfrm>
              <a:off x="2876820" y="5329533"/>
              <a:ext cx="80655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o</a:t>
              </a:r>
              <a:r>
                <a:rPr lang="en-US" sz="3200" dirty="0">
                  <a:latin typeface="Cambria" panose="02040503050406030204" pitchFamily="18" charset="0"/>
                  <a:ea typeface="Doulos SIL" charset="-52"/>
                  <a:cs typeface="Doulos SIL" charset="-52"/>
                </a:rPr>
                <a:t>/</a:t>
              </a:r>
            </a:p>
          </p:txBody>
        </p:sp>
        <p:sp>
          <p:nvSpPr>
            <p:cNvPr id="42" name="Text Box 22">
              <a:extLst>
                <a:ext uri="{FF2B5EF4-FFF2-40B4-BE49-F238E27FC236}">
                  <a16:creationId xmlns:a16="http://schemas.microsoft.com/office/drawing/2014/main" id="{DFD6FEC8-A65D-3140-B0CE-9B0DA49A669F}"/>
                </a:ext>
              </a:extLst>
            </p:cNvPr>
            <p:cNvSpPr txBox="1">
              <a:spLocks noChangeArrowheads="1"/>
            </p:cNvSpPr>
            <p:nvPr/>
          </p:nvSpPr>
          <p:spPr bwMode="auto">
            <a:xfrm>
              <a:off x="929738" y="5329535"/>
              <a:ext cx="78892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e</a:t>
              </a:r>
              <a:r>
                <a:rPr lang="en-US" sz="3200" dirty="0">
                  <a:latin typeface="Cambria" panose="02040503050406030204" pitchFamily="18" charset="0"/>
                  <a:ea typeface="Doulos SIL" charset="-52"/>
                  <a:cs typeface="Doulos SIL" charset="-52"/>
                </a:rPr>
                <a:t>/</a:t>
              </a:r>
            </a:p>
          </p:txBody>
        </p:sp>
      </p:grpSp>
      <p:sp>
        <p:nvSpPr>
          <p:cNvPr id="43" name="Text Box 28">
            <a:extLst>
              <a:ext uri="{FF2B5EF4-FFF2-40B4-BE49-F238E27FC236}">
                <a16:creationId xmlns:a16="http://schemas.microsoft.com/office/drawing/2014/main" id="{2E692859-8D3A-AA49-81AC-AEFBE9283897}"/>
              </a:ext>
            </a:extLst>
          </p:cNvPr>
          <p:cNvSpPr txBox="1">
            <a:spLocks noChangeArrowheads="1"/>
          </p:cNvSpPr>
          <p:nvPr/>
        </p:nvSpPr>
        <p:spPr bwMode="auto">
          <a:xfrm>
            <a:off x="1432050" y="7613776"/>
            <a:ext cx="1245854"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[+low]</a:t>
            </a:r>
          </a:p>
        </p:txBody>
      </p:sp>
      <p:sp>
        <p:nvSpPr>
          <p:cNvPr id="44" name="Text Box 26">
            <a:extLst>
              <a:ext uri="{FF2B5EF4-FFF2-40B4-BE49-F238E27FC236}">
                <a16:creationId xmlns:a16="http://schemas.microsoft.com/office/drawing/2014/main" id="{DBE5AE24-0B5A-B54D-9A7D-55CB1CBE7B5B}"/>
              </a:ext>
            </a:extLst>
          </p:cNvPr>
          <p:cNvSpPr txBox="1">
            <a:spLocks noChangeArrowheads="1"/>
          </p:cNvSpPr>
          <p:nvPr/>
        </p:nvSpPr>
        <p:spPr bwMode="auto">
          <a:xfrm>
            <a:off x="2363942" y="6156176"/>
            <a:ext cx="1245854"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[–low]</a:t>
            </a:r>
          </a:p>
        </p:txBody>
      </p:sp>
      <p:sp>
        <p:nvSpPr>
          <p:cNvPr id="45" name="Text Box 28">
            <a:extLst>
              <a:ext uri="{FF2B5EF4-FFF2-40B4-BE49-F238E27FC236}">
                <a16:creationId xmlns:a16="http://schemas.microsoft.com/office/drawing/2014/main" id="{851279F8-D02E-AF4F-A04A-40AA21813E97}"/>
              </a:ext>
            </a:extLst>
          </p:cNvPr>
          <p:cNvSpPr txBox="1">
            <a:spLocks noChangeArrowheads="1"/>
          </p:cNvSpPr>
          <p:nvPr/>
        </p:nvSpPr>
        <p:spPr bwMode="auto">
          <a:xfrm>
            <a:off x="2494822" y="4995337"/>
            <a:ext cx="1087156" cy="584775"/>
          </a:xfrm>
          <a:prstGeom prst="rect">
            <a:avLst/>
          </a:prstGeom>
          <a:noFill/>
          <a:ln w="9525">
            <a:noFill/>
            <a:miter lim="800000"/>
            <a:headEnd/>
            <a:tailEnd/>
          </a:ln>
        </p:spPr>
        <p:txBody>
          <a:bodyPr wrap="none">
            <a:prstTxWarp prst="textNoShape">
              <a:avLst/>
            </a:prstTxWarp>
            <a:spAutoFit/>
          </a:bodyPr>
          <a:lstStyle/>
          <a:p>
            <a:pPr marL="4763" indent="-4763">
              <a:spcBef>
                <a:spcPct val="50000"/>
              </a:spcBef>
            </a:pPr>
            <a:r>
              <a:rPr lang="en-US" sz="3200" dirty="0">
                <a:solidFill>
                  <a:srgbClr val="C00000"/>
                </a:solidFill>
                <a:latin typeface="Cambria"/>
                <a:ea typeface="Times" charset="0"/>
                <a:cs typeface="Times" charset="0"/>
              </a:rPr>
              <a:t>Latin</a:t>
            </a:r>
          </a:p>
        </p:txBody>
      </p:sp>
      <p:sp>
        <p:nvSpPr>
          <p:cNvPr id="46" name="Line 28">
            <a:extLst>
              <a:ext uri="{FF2B5EF4-FFF2-40B4-BE49-F238E27FC236}">
                <a16:creationId xmlns:a16="http://schemas.microsoft.com/office/drawing/2014/main" id="{F4AEC74C-41E1-6849-A6ED-5F8C11CBA5B4}"/>
              </a:ext>
            </a:extLst>
          </p:cNvPr>
          <p:cNvSpPr>
            <a:spLocks noChangeShapeType="1"/>
          </p:cNvSpPr>
          <p:nvPr/>
        </p:nvSpPr>
        <p:spPr bwMode="auto">
          <a:xfrm>
            <a:off x="1166400" y="4945193"/>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cxnSp>
        <p:nvCxnSpPr>
          <p:cNvPr id="47" name="Straight Connector 56">
            <a:extLst>
              <a:ext uri="{FF2B5EF4-FFF2-40B4-BE49-F238E27FC236}">
                <a16:creationId xmlns:a16="http://schemas.microsoft.com/office/drawing/2014/main" id="{D6B71F74-9228-E142-BA8F-1CC305BEDB8C}"/>
              </a:ext>
            </a:extLst>
          </p:cNvPr>
          <p:cNvCxnSpPr>
            <a:cxnSpLocks noChangeShapeType="1"/>
          </p:cNvCxnSpPr>
          <p:nvPr/>
        </p:nvCxnSpPr>
        <p:spPr bwMode="auto">
          <a:xfrm>
            <a:off x="1166400" y="7463350"/>
            <a:ext cx="3852000" cy="0"/>
          </a:xfrm>
          <a:prstGeom prst="line">
            <a:avLst/>
          </a:prstGeom>
          <a:noFill/>
          <a:ln w="38100" cmpd="dbl">
            <a:solidFill>
              <a:srgbClr val="FF0000"/>
            </a:solidFill>
            <a:round/>
            <a:headEnd/>
            <a:tailEnd/>
          </a:ln>
        </p:spPr>
      </p:cxnSp>
      <p:sp>
        <p:nvSpPr>
          <p:cNvPr id="48" name="Slide Number Placeholder 8">
            <a:extLst>
              <a:ext uri="{FF2B5EF4-FFF2-40B4-BE49-F238E27FC236}">
                <a16:creationId xmlns:a16="http://schemas.microsoft.com/office/drawing/2014/main" id="{C4060250-F82C-B345-9F63-39FC2F07C0E5}"/>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27</a:t>
            </a:fld>
            <a:endParaRPr lang="en-US" sz="1600" dirty="0"/>
          </a:p>
        </p:txBody>
      </p:sp>
    </p:spTree>
    <p:extLst>
      <p:ext uri="{BB962C8B-B14F-4D97-AF65-F5344CB8AC3E}">
        <p14:creationId xmlns:p14="http://schemas.microsoft.com/office/powerpoint/2010/main" val="427031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5316"/>
                                        </p:tgtEl>
                                        <p:attrNameLst>
                                          <p:attrName>style.visibility</p:attrName>
                                        </p:attrNameLst>
                                      </p:cBhvr>
                                      <p:to>
                                        <p:strVal val="visible"/>
                                      </p:to>
                                    </p:set>
                                    <p:animEffect transition="in" filter="wipe(up)">
                                      <p:cBhvr>
                                        <p:cTn id="7" dur="500"/>
                                        <p:tgtEl>
                                          <p:spTgt spid="525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CCFF">
            <a:alpha val="25000"/>
          </a:srgb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084A9E1-31EF-BB44-8302-6790B208C09D}"/>
              </a:ext>
            </a:extLst>
          </p:cNvPr>
          <p:cNvSpPr/>
          <p:nvPr/>
        </p:nvSpPr>
        <p:spPr bwMode="auto">
          <a:xfrm>
            <a:off x="1166400" y="5501208"/>
            <a:ext cx="38520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dirty="0">
              <a:latin typeface="Cambria" panose="02040503050406030204" pitchFamily="18" charset="0"/>
            </a:endParaRPr>
          </a:p>
        </p:txBody>
      </p:sp>
      <p:sp>
        <p:nvSpPr>
          <p:cNvPr id="525314" name="Text Box 2">
            <a:extLst>
              <a:ext uri="{FF2B5EF4-FFF2-40B4-BE49-F238E27FC236}">
                <a16:creationId xmlns:a16="http://schemas.microsoft.com/office/drawing/2014/main" id="{99B0FDB4-7194-B74F-B519-8B072622137F}"/>
              </a:ext>
            </a:extLst>
          </p:cNvPr>
          <p:cNvSpPr txBox="1">
            <a:spLocks noChangeArrowheads="1"/>
          </p:cNvSpPr>
          <p:nvPr/>
        </p:nvSpPr>
        <p:spPr bwMode="auto">
          <a:xfrm>
            <a:off x="1166400" y="2483326"/>
            <a:ext cx="14400000" cy="1077218"/>
          </a:xfrm>
          <a:prstGeom prst="rect">
            <a:avLst/>
          </a:prstGeom>
          <a:noFill/>
          <a:ln>
            <a:noFill/>
          </a:ln>
          <a:effectLst/>
        </p:spPr>
        <p:txBody>
          <a:bodyPr>
            <a:spAutoFit/>
          </a:bodyPr>
          <a:lstStyle/>
          <a:p>
            <a:pPr algn="l"/>
            <a:r>
              <a:rPr lang="en-US" altLang="en-US" sz="3200" dirty="0">
                <a:latin typeface="Cambria" panose="02040503050406030204" pitchFamily="18" charset="0"/>
              </a:rPr>
              <a:t>It is possible, for example, to group the low vowel /a/ with the other [–round] vowels.</a:t>
            </a:r>
          </a:p>
        </p:txBody>
      </p:sp>
      <p:sp>
        <p:nvSpPr>
          <p:cNvPr id="525316" name="Text Box 4">
            <a:extLst>
              <a:ext uri="{FF2B5EF4-FFF2-40B4-BE49-F238E27FC236}">
                <a16:creationId xmlns:a16="http://schemas.microsoft.com/office/drawing/2014/main" id="{9495F673-A4ED-C148-B30A-B0105B143474}"/>
              </a:ext>
            </a:extLst>
          </p:cNvPr>
          <p:cNvSpPr txBox="1">
            <a:spLocks noChangeArrowheads="1"/>
          </p:cNvSpPr>
          <p:nvPr/>
        </p:nvSpPr>
        <p:spPr bwMode="auto">
          <a:xfrm>
            <a:off x="1166400" y="3565764"/>
            <a:ext cx="14400000" cy="1077218"/>
          </a:xfrm>
          <a:prstGeom prst="rect">
            <a:avLst/>
          </a:prstGeom>
          <a:noFill/>
          <a:ln>
            <a:noFill/>
          </a:ln>
          <a:effectLst/>
        </p:spPr>
        <p:txBody>
          <a:bodyPr>
            <a:spAutoFit/>
          </a:bodyPr>
          <a:lstStyle/>
          <a:p>
            <a:pPr algn="l"/>
            <a:r>
              <a:rPr lang="en-US" sz="3200" dirty="0" err="1">
                <a:latin typeface="Cambria"/>
                <a:ea typeface="Cambria"/>
                <a:cs typeface="Cambria"/>
              </a:rPr>
              <a:t>Troubetzkoy</a:t>
            </a:r>
            <a:r>
              <a:rPr lang="en-US" sz="3200" dirty="0">
                <a:latin typeface="Cambria"/>
                <a:ea typeface="Cambria"/>
                <a:cs typeface="Cambria"/>
              </a:rPr>
              <a:t> proposes that Archi (East Caucasian, in Central </a:t>
            </a:r>
            <a:r>
              <a:rPr lang="en-US" sz="3200" dirty="0" err="1">
                <a:latin typeface="Cambria"/>
                <a:ea typeface="Cambria"/>
                <a:cs typeface="Cambria"/>
              </a:rPr>
              <a:t>Daghestan</a:t>
            </a:r>
            <a:r>
              <a:rPr lang="en-US" sz="3200" dirty="0">
                <a:latin typeface="Cambria"/>
                <a:ea typeface="Cambria"/>
                <a:cs typeface="Cambria"/>
              </a:rPr>
              <a:t>) has a vowel system that is divided in this manner.</a:t>
            </a:r>
            <a:endParaRPr lang="en-US" sz="3200" dirty="0">
              <a:latin typeface="Cambria"/>
              <a:ea typeface="Times" charset="0"/>
              <a:cs typeface="Times" charset="0"/>
            </a:endParaRPr>
          </a:p>
        </p:txBody>
      </p:sp>
      <p:grpSp>
        <p:nvGrpSpPr>
          <p:cNvPr id="4" name="Group 3">
            <a:extLst>
              <a:ext uri="{FF2B5EF4-FFF2-40B4-BE49-F238E27FC236}">
                <a16:creationId xmlns:a16="http://schemas.microsoft.com/office/drawing/2014/main" id="{87F4005E-7AA4-E442-A948-2637593F6787}"/>
              </a:ext>
            </a:extLst>
          </p:cNvPr>
          <p:cNvGrpSpPr/>
          <p:nvPr/>
        </p:nvGrpSpPr>
        <p:grpSpPr>
          <a:xfrm>
            <a:off x="1515433" y="5364088"/>
            <a:ext cx="3534179" cy="584775"/>
            <a:chOff x="411120" y="3975447"/>
            <a:chExt cx="3534178" cy="584775"/>
          </a:xfrm>
        </p:grpSpPr>
        <p:sp>
          <p:nvSpPr>
            <p:cNvPr id="28" name="Text Box 28">
              <a:extLst>
                <a:ext uri="{FF2B5EF4-FFF2-40B4-BE49-F238E27FC236}">
                  <a16:creationId xmlns:a16="http://schemas.microsoft.com/office/drawing/2014/main" id="{899BDB9B-D937-C54B-917F-40EB63D026E2}"/>
                </a:ext>
              </a:extLst>
            </p:cNvPr>
            <p:cNvSpPr txBox="1">
              <a:spLocks noChangeArrowheads="1"/>
            </p:cNvSpPr>
            <p:nvPr/>
          </p:nvSpPr>
          <p:spPr bwMode="auto">
            <a:xfrm>
              <a:off x="2300489" y="3975447"/>
              <a:ext cx="1644809"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[+round]</a:t>
              </a:r>
            </a:p>
          </p:txBody>
        </p:sp>
        <p:sp>
          <p:nvSpPr>
            <p:cNvPr id="29" name="Text Box 26">
              <a:extLst>
                <a:ext uri="{FF2B5EF4-FFF2-40B4-BE49-F238E27FC236}">
                  <a16:creationId xmlns:a16="http://schemas.microsoft.com/office/drawing/2014/main" id="{EBDB1298-B83A-F94C-9ABC-AA5D31377C0E}"/>
                </a:ext>
              </a:extLst>
            </p:cNvPr>
            <p:cNvSpPr txBox="1">
              <a:spLocks noChangeArrowheads="1"/>
            </p:cNvSpPr>
            <p:nvPr/>
          </p:nvSpPr>
          <p:spPr bwMode="auto">
            <a:xfrm>
              <a:off x="411120" y="3975447"/>
              <a:ext cx="1644809"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[–round]</a:t>
              </a:r>
            </a:p>
          </p:txBody>
        </p:sp>
      </p:grpSp>
      <p:cxnSp>
        <p:nvCxnSpPr>
          <p:cNvPr id="30" name="Straight Connector 56">
            <a:extLst>
              <a:ext uri="{FF2B5EF4-FFF2-40B4-BE49-F238E27FC236}">
                <a16:creationId xmlns:a16="http://schemas.microsoft.com/office/drawing/2014/main" id="{E4A5A42A-E7FE-AF47-A904-B8E5332CB2A4}"/>
              </a:ext>
            </a:extLst>
          </p:cNvPr>
          <p:cNvCxnSpPr>
            <a:cxnSpLocks noChangeShapeType="1"/>
          </p:cNvCxnSpPr>
          <p:nvPr/>
        </p:nvCxnSpPr>
        <p:spPr bwMode="auto">
          <a:xfrm>
            <a:off x="3448274" y="5501208"/>
            <a:ext cx="0" cy="2743200"/>
          </a:xfrm>
          <a:prstGeom prst="line">
            <a:avLst/>
          </a:prstGeom>
          <a:noFill/>
          <a:ln w="38100" cmpd="dbl">
            <a:solidFill>
              <a:srgbClr val="FF0000"/>
            </a:solidFill>
            <a:round/>
            <a:headEnd/>
            <a:tailEnd/>
          </a:ln>
        </p:spPr>
      </p:cxnSp>
      <p:sp>
        <p:nvSpPr>
          <p:cNvPr id="31" name="Text Box 4">
            <a:extLst>
              <a:ext uri="{FF2B5EF4-FFF2-40B4-BE49-F238E27FC236}">
                <a16:creationId xmlns:a16="http://schemas.microsoft.com/office/drawing/2014/main" id="{FCE3BDCA-FFD8-DD4B-B59C-B8213E42C891}"/>
              </a:ext>
            </a:extLst>
          </p:cNvPr>
          <p:cNvSpPr txBox="1">
            <a:spLocks noChangeArrowheads="1"/>
          </p:cNvSpPr>
          <p:nvPr/>
        </p:nvSpPr>
        <p:spPr bwMode="auto">
          <a:xfrm>
            <a:off x="5680522" y="6580421"/>
            <a:ext cx="9289032" cy="584775"/>
          </a:xfrm>
          <a:prstGeom prst="rect">
            <a:avLst/>
          </a:prstGeom>
          <a:noFill/>
          <a:ln w="9525">
            <a:noFill/>
            <a:miter lim="800000"/>
            <a:headEnd/>
            <a:tailEnd/>
          </a:ln>
        </p:spPr>
        <p:txBody>
          <a:bodyPr wrap="square">
            <a:prstTxWarp prst="textNoShape">
              <a:avLst/>
            </a:prstTxWarp>
            <a:spAutoFit/>
          </a:bodyPr>
          <a:lstStyle/>
          <a:p>
            <a:pPr algn="l"/>
            <a:r>
              <a:rPr lang="en-US" sz="3200" dirty="0">
                <a:latin typeface="Cambria"/>
                <a:ea typeface="Cambria"/>
                <a:cs typeface="Cambria"/>
              </a:rPr>
              <a:t>He says this because of the way the sounds </a:t>
            </a:r>
            <a:r>
              <a:rPr lang="en-US" sz="3200" dirty="0">
                <a:solidFill>
                  <a:srgbClr val="C00000"/>
                </a:solidFill>
                <a:latin typeface="Cambria"/>
                <a:ea typeface="Cambria"/>
                <a:cs typeface="Cambria"/>
              </a:rPr>
              <a:t>behave</a:t>
            </a:r>
            <a:r>
              <a:rPr lang="en-US" sz="3200" dirty="0">
                <a:latin typeface="Cambria"/>
                <a:ea typeface="Cambria"/>
                <a:cs typeface="Cambria"/>
              </a:rPr>
              <a:t>.</a:t>
            </a:r>
            <a:endParaRPr lang="en-US" sz="3200" dirty="0">
              <a:latin typeface="Cambria"/>
              <a:ea typeface="Times" charset="0"/>
              <a:cs typeface="Times" charset="0"/>
            </a:endParaRPr>
          </a:p>
        </p:txBody>
      </p:sp>
      <p:sp>
        <p:nvSpPr>
          <p:cNvPr id="33" name="Text Box 28">
            <a:extLst>
              <a:ext uri="{FF2B5EF4-FFF2-40B4-BE49-F238E27FC236}">
                <a16:creationId xmlns:a16="http://schemas.microsoft.com/office/drawing/2014/main" id="{D25F9C15-95A7-E14A-932F-3944A33CE1CC}"/>
              </a:ext>
            </a:extLst>
          </p:cNvPr>
          <p:cNvSpPr txBox="1">
            <a:spLocks noChangeArrowheads="1"/>
          </p:cNvSpPr>
          <p:nvPr/>
        </p:nvSpPr>
        <p:spPr bwMode="auto">
          <a:xfrm>
            <a:off x="2529393" y="4995337"/>
            <a:ext cx="1126014" cy="584775"/>
          </a:xfrm>
          <a:prstGeom prst="rect">
            <a:avLst/>
          </a:prstGeom>
          <a:noFill/>
          <a:ln w="9525">
            <a:noFill/>
            <a:miter lim="800000"/>
            <a:headEnd/>
            <a:tailEnd/>
          </a:ln>
        </p:spPr>
        <p:txBody>
          <a:bodyPr wrap="none">
            <a:prstTxWarp prst="textNoShape">
              <a:avLst/>
            </a:prstTxWarp>
            <a:spAutoFit/>
          </a:bodyPr>
          <a:lstStyle/>
          <a:p>
            <a:pPr marL="4763" indent="-4763">
              <a:spcBef>
                <a:spcPct val="50000"/>
              </a:spcBef>
            </a:pPr>
            <a:r>
              <a:rPr lang="en-US" sz="3200" dirty="0">
                <a:solidFill>
                  <a:srgbClr val="C00000"/>
                </a:solidFill>
                <a:latin typeface="Cambria"/>
                <a:ea typeface="Times" charset="0"/>
                <a:cs typeface="Times" charset="0"/>
              </a:rPr>
              <a:t>Archi</a:t>
            </a:r>
          </a:p>
        </p:txBody>
      </p:sp>
      <p:sp>
        <p:nvSpPr>
          <p:cNvPr id="23" name="Text Box 3">
            <a:extLst>
              <a:ext uri="{FF2B5EF4-FFF2-40B4-BE49-F238E27FC236}">
                <a16:creationId xmlns:a16="http://schemas.microsoft.com/office/drawing/2014/main" id="{91175085-6784-A145-B420-6DEFFA9FFB10}"/>
              </a:ext>
            </a:extLst>
          </p:cNvPr>
          <p:cNvSpPr txBox="1">
            <a:spLocks noChangeArrowheads="1"/>
          </p:cNvSpPr>
          <p:nvPr/>
        </p:nvSpPr>
        <p:spPr bwMode="auto">
          <a:xfrm>
            <a:off x="1166400" y="1440000"/>
            <a:ext cx="86868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5613">
              <a:defRPr sz="2400">
                <a:solidFill>
                  <a:schemeClr val="tx1"/>
                </a:solidFill>
                <a:latin typeface="Times" pitchFamily="2" charset="0"/>
              </a:defRPr>
            </a:lvl1pPr>
            <a:lvl2pPr marL="569913" algn="l" defTabSz="455613">
              <a:defRPr sz="2400">
                <a:solidFill>
                  <a:schemeClr val="tx1"/>
                </a:solidFill>
                <a:latin typeface="Times" pitchFamily="2" charset="0"/>
              </a:defRPr>
            </a:lvl2pPr>
            <a:lvl3pPr algn="l" defTabSz="455613">
              <a:defRPr sz="2400">
                <a:solidFill>
                  <a:schemeClr val="tx1"/>
                </a:solidFill>
                <a:latin typeface="Times" pitchFamily="2" charset="0"/>
              </a:defRPr>
            </a:lvl3pPr>
            <a:lvl4pPr algn="l" defTabSz="455613">
              <a:defRPr sz="2400">
                <a:solidFill>
                  <a:schemeClr val="tx1"/>
                </a:solidFill>
                <a:latin typeface="Times" pitchFamily="2" charset="0"/>
              </a:defRPr>
            </a:lvl4pPr>
            <a:lvl5pPr algn="l" defTabSz="455613">
              <a:defRPr sz="2400">
                <a:solidFill>
                  <a:schemeClr val="tx1"/>
                </a:solidFill>
                <a:latin typeface="Times" pitchFamily="2" charset="0"/>
              </a:defRPr>
            </a:lvl5pPr>
            <a:lvl6pPr defTabSz="455613" eaLnBrk="0" fontAlgn="base" hangingPunct="0">
              <a:spcBef>
                <a:spcPct val="0"/>
              </a:spcBef>
              <a:spcAft>
                <a:spcPct val="0"/>
              </a:spcAft>
              <a:defRPr sz="2400">
                <a:solidFill>
                  <a:schemeClr val="tx1"/>
                </a:solidFill>
                <a:latin typeface="Times" pitchFamily="2" charset="0"/>
              </a:defRPr>
            </a:lvl6pPr>
            <a:lvl7pPr defTabSz="455613" eaLnBrk="0" fontAlgn="base" hangingPunct="0">
              <a:spcBef>
                <a:spcPct val="0"/>
              </a:spcBef>
              <a:spcAft>
                <a:spcPct val="0"/>
              </a:spcAft>
              <a:defRPr sz="2400">
                <a:solidFill>
                  <a:schemeClr val="tx1"/>
                </a:solidFill>
                <a:latin typeface="Times" pitchFamily="2" charset="0"/>
              </a:defRPr>
            </a:lvl7pPr>
            <a:lvl8pPr defTabSz="455613" eaLnBrk="0" fontAlgn="base" hangingPunct="0">
              <a:spcBef>
                <a:spcPct val="0"/>
              </a:spcBef>
              <a:spcAft>
                <a:spcPct val="0"/>
              </a:spcAft>
              <a:defRPr sz="2400">
                <a:solidFill>
                  <a:schemeClr val="tx1"/>
                </a:solidFill>
                <a:latin typeface="Times" pitchFamily="2" charset="0"/>
              </a:defRPr>
            </a:lvl8pPr>
            <a:lvl9pPr defTabSz="45561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0" dirty="0">
                <a:solidFill>
                  <a:srgbClr val="C00000"/>
                </a:solidFill>
                <a:latin typeface="Calibri" panose="020F0502020204030204" pitchFamily="34" charset="0"/>
              </a:rPr>
              <a:t>‘Point of view’ means contrast is variable</a:t>
            </a:r>
          </a:p>
        </p:txBody>
      </p:sp>
      <p:grpSp>
        <p:nvGrpSpPr>
          <p:cNvPr id="25" name="Group 26">
            <a:extLst>
              <a:ext uri="{FF2B5EF4-FFF2-40B4-BE49-F238E27FC236}">
                <a16:creationId xmlns:a16="http://schemas.microsoft.com/office/drawing/2014/main" id="{43DB7D06-D71C-7542-8D4C-34A8F45B6A78}"/>
              </a:ext>
            </a:extLst>
          </p:cNvPr>
          <p:cNvGrpSpPr>
            <a:grpSpLocks/>
          </p:cNvGrpSpPr>
          <p:nvPr/>
        </p:nvGrpSpPr>
        <p:grpSpPr bwMode="auto">
          <a:xfrm>
            <a:off x="1544226" y="5756204"/>
            <a:ext cx="3139839" cy="584777"/>
            <a:chOff x="782638" y="4643733"/>
            <a:chExt cx="3140507" cy="584400"/>
          </a:xfrm>
        </p:grpSpPr>
        <p:sp>
          <p:nvSpPr>
            <p:cNvPr id="26" name="Text Box 11">
              <a:extLst>
                <a:ext uri="{FF2B5EF4-FFF2-40B4-BE49-F238E27FC236}">
                  <a16:creationId xmlns:a16="http://schemas.microsoft.com/office/drawing/2014/main" id="{480A50DF-8661-9D4F-872D-D9AECF215FB3}"/>
                </a:ext>
              </a:extLst>
            </p:cNvPr>
            <p:cNvSpPr txBox="1">
              <a:spLocks noChangeArrowheads="1"/>
            </p:cNvSpPr>
            <p:nvPr/>
          </p:nvSpPr>
          <p:spPr bwMode="auto">
            <a:xfrm>
              <a:off x="782638" y="4643735"/>
              <a:ext cx="702585" cy="584398"/>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i</a:t>
              </a:r>
              <a:r>
                <a:rPr lang="en-US" sz="3200" dirty="0">
                  <a:latin typeface="Cambria" panose="02040503050406030204" pitchFamily="18" charset="0"/>
                  <a:ea typeface="Doulos SIL" charset="-52"/>
                  <a:cs typeface="Doulos SIL" charset="-52"/>
                </a:rPr>
                <a:t>/</a:t>
              </a:r>
            </a:p>
          </p:txBody>
        </p:sp>
        <p:sp>
          <p:nvSpPr>
            <p:cNvPr id="27" name="Text Box 12">
              <a:extLst>
                <a:ext uri="{FF2B5EF4-FFF2-40B4-BE49-F238E27FC236}">
                  <a16:creationId xmlns:a16="http://schemas.microsoft.com/office/drawing/2014/main" id="{0F401B5D-07B8-9C42-8656-01BA795D1315}"/>
                </a:ext>
              </a:extLst>
            </p:cNvPr>
            <p:cNvSpPr txBox="1">
              <a:spLocks noChangeArrowheads="1"/>
            </p:cNvSpPr>
            <p:nvPr/>
          </p:nvSpPr>
          <p:spPr bwMode="auto">
            <a:xfrm>
              <a:off x="3108325" y="4643733"/>
              <a:ext cx="814820" cy="584398"/>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00"/>
                  </a:solidFill>
                  <a:latin typeface="Cambria" panose="02040503050406030204" pitchFamily="18" charset="0"/>
                  <a:ea typeface="Doulos SIL" charset="-52"/>
                  <a:cs typeface="Doulos SIL" charset="-52"/>
                </a:rPr>
                <a:t>/</a:t>
              </a:r>
              <a:r>
                <a:rPr lang="en-US" sz="3200" dirty="0" err="1">
                  <a:solidFill>
                    <a:srgbClr val="000000"/>
                  </a:solidFill>
                  <a:latin typeface="Cambria" panose="02040503050406030204" pitchFamily="18" charset="0"/>
                  <a:ea typeface="Doulos SIL" charset="-52"/>
                  <a:cs typeface="Doulos SIL" charset="-52"/>
                </a:rPr>
                <a:t>u</a:t>
              </a:r>
              <a:r>
                <a:rPr lang="en-US" sz="3200" dirty="0">
                  <a:solidFill>
                    <a:srgbClr val="000000"/>
                  </a:solidFill>
                  <a:latin typeface="Cambria" panose="02040503050406030204" pitchFamily="18" charset="0"/>
                  <a:ea typeface="Doulos SIL" charset="-52"/>
                  <a:cs typeface="Doulos SIL" charset="-52"/>
                </a:rPr>
                <a:t>/</a:t>
              </a:r>
            </a:p>
          </p:txBody>
        </p:sp>
      </p:grpSp>
      <p:sp>
        <p:nvSpPr>
          <p:cNvPr id="32" name="Text Box 13">
            <a:extLst>
              <a:ext uri="{FF2B5EF4-FFF2-40B4-BE49-F238E27FC236}">
                <a16:creationId xmlns:a16="http://schemas.microsoft.com/office/drawing/2014/main" id="{EBF622F8-5ED3-1C45-BE4B-ED87BBAAF455}"/>
              </a:ext>
            </a:extLst>
          </p:cNvPr>
          <p:cNvSpPr txBox="1">
            <a:spLocks noChangeArrowheads="1"/>
          </p:cNvSpPr>
          <p:nvPr/>
        </p:nvSpPr>
        <p:spPr bwMode="auto">
          <a:xfrm>
            <a:off x="2722152" y="7613776"/>
            <a:ext cx="788999" cy="584775"/>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a:t>
            </a:r>
          </a:p>
        </p:txBody>
      </p:sp>
      <p:grpSp>
        <p:nvGrpSpPr>
          <p:cNvPr id="42" name="Group 34">
            <a:extLst>
              <a:ext uri="{FF2B5EF4-FFF2-40B4-BE49-F238E27FC236}">
                <a16:creationId xmlns:a16="http://schemas.microsoft.com/office/drawing/2014/main" id="{5821C2BB-683E-6446-B2EA-5FB51067C169}"/>
              </a:ext>
            </a:extLst>
          </p:cNvPr>
          <p:cNvGrpSpPr>
            <a:grpSpLocks/>
          </p:cNvGrpSpPr>
          <p:nvPr/>
        </p:nvGrpSpPr>
        <p:grpSpPr bwMode="auto">
          <a:xfrm>
            <a:off x="1733138" y="6728147"/>
            <a:ext cx="2753894" cy="584777"/>
            <a:chOff x="929738" y="5329533"/>
            <a:chExt cx="2753638" cy="584401"/>
          </a:xfrm>
        </p:grpSpPr>
        <p:sp>
          <p:nvSpPr>
            <p:cNvPr id="43" name="Text Box 22">
              <a:extLst>
                <a:ext uri="{FF2B5EF4-FFF2-40B4-BE49-F238E27FC236}">
                  <a16:creationId xmlns:a16="http://schemas.microsoft.com/office/drawing/2014/main" id="{F6275080-28B3-D445-83AB-BD99200DE10E}"/>
                </a:ext>
              </a:extLst>
            </p:cNvPr>
            <p:cNvSpPr txBox="1">
              <a:spLocks noChangeArrowheads="1"/>
            </p:cNvSpPr>
            <p:nvPr/>
          </p:nvSpPr>
          <p:spPr bwMode="auto">
            <a:xfrm>
              <a:off x="2876820" y="5329533"/>
              <a:ext cx="80655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o</a:t>
              </a:r>
              <a:r>
                <a:rPr lang="en-US" sz="3200" dirty="0">
                  <a:latin typeface="Cambria" panose="02040503050406030204" pitchFamily="18" charset="0"/>
                  <a:ea typeface="Doulos SIL" charset="-52"/>
                  <a:cs typeface="Doulos SIL" charset="-52"/>
                </a:rPr>
                <a:t>/</a:t>
              </a:r>
            </a:p>
          </p:txBody>
        </p:sp>
        <p:sp>
          <p:nvSpPr>
            <p:cNvPr id="44" name="Text Box 22">
              <a:extLst>
                <a:ext uri="{FF2B5EF4-FFF2-40B4-BE49-F238E27FC236}">
                  <a16:creationId xmlns:a16="http://schemas.microsoft.com/office/drawing/2014/main" id="{57070361-5082-E84A-B1BC-149ED38B4406}"/>
                </a:ext>
              </a:extLst>
            </p:cNvPr>
            <p:cNvSpPr txBox="1">
              <a:spLocks noChangeArrowheads="1"/>
            </p:cNvSpPr>
            <p:nvPr/>
          </p:nvSpPr>
          <p:spPr bwMode="auto">
            <a:xfrm>
              <a:off x="929738" y="5329535"/>
              <a:ext cx="78892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e</a:t>
              </a:r>
              <a:r>
                <a:rPr lang="en-US" sz="3200" dirty="0">
                  <a:latin typeface="Cambria" panose="02040503050406030204" pitchFamily="18" charset="0"/>
                  <a:ea typeface="Doulos SIL" charset="-52"/>
                  <a:cs typeface="Doulos SIL" charset="-52"/>
                </a:rPr>
                <a:t>/</a:t>
              </a:r>
            </a:p>
          </p:txBody>
        </p:sp>
      </p:grpSp>
      <p:sp>
        <p:nvSpPr>
          <p:cNvPr id="46" name="Line 28">
            <a:extLst>
              <a:ext uri="{FF2B5EF4-FFF2-40B4-BE49-F238E27FC236}">
                <a16:creationId xmlns:a16="http://schemas.microsoft.com/office/drawing/2014/main" id="{35CD3E62-E350-F340-AF80-F7EA9B7F09F2}"/>
              </a:ext>
            </a:extLst>
          </p:cNvPr>
          <p:cNvSpPr>
            <a:spLocks noChangeShapeType="1"/>
          </p:cNvSpPr>
          <p:nvPr/>
        </p:nvSpPr>
        <p:spPr bwMode="auto">
          <a:xfrm>
            <a:off x="1166400" y="4945193"/>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47" name="Slide Number Placeholder 8">
            <a:extLst>
              <a:ext uri="{FF2B5EF4-FFF2-40B4-BE49-F238E27FC236}">
                <a16:creationId xmlns:a16="http://schemas.microsoft.com/office/drawing/2014/main" id="{87EDFE2C-8157-EB47-B042-6340BDC7DA80}"/>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28</a:t>
            </a:fld>
            <a:endParaRPr lang="en-US" sz="1600" dirty="0"/>
          </a:p>
        </p:txBody>
      </p:sp>
    </p:spTree>
    <p:extLst>
      <p:ext uri="{BB962C8B-B14F-4D97-AF65-F5344CB8AC3E}">
        <p14:creationId xmlns:p14="http://schemas.microsoft.com/office/powerpoint/2010/main" val="230035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25316"/>
                                        </p:tgtEl>
                                        <p:attrNameLst>
                                          <p:attrName>style.visibility</p:attrName>
                                        </p:attrNameLst>
                                      </p:cBhvr>
                                      <p:to>
                                        <p:strVal val="visible"/>
                                      </p:to>
                                    </p:set>
                                    <p:animEffect transition="in" filter="wipe(up)">
                                      <p:cBhvr>
                                        <p:cTn id="16" dur="500"/>
                                        <p:tgtEl>
                                          <p:spTgt spid="5253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p:bldP spid="31"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CCFF">
            <a:alpha val="25000"/>
          </a:srgb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084A9E1-31EF-BB44-8302-6790B208C09D}"/>
              </a:ext>
            </a:extLst>
          </p:cNvPr>
          <p:cNvSpPr/>
          <p:nvPr/>
        </p:nvSpPr>
        <p:spPr bwMode="auto">
          <a:xfrm>
            <a:off x="1166400" y="5501208"/>
            <a:ext cx="38520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dirty="0">
              <a:latin typeface="Cambria" panose="02040503050406030204" pitchFamily="18" charset="0"/>
            </a:endParaRPr>
          </a:p>
        </p:txBody>
      </p:sp>
      <p:sp>
        <p:nvSpPr>
          <p:cNvPr id="525314" name="Text Box 2">
            <a:extLst>
              <a:ext uri="{FF2B5EF4-FFF2-40B4-BE49-F238E27FC236}">
                <a16:creationId xmlns:a16="http://schemas.microsoft.com/office/drawing/2014/main" id="{99B0FDB4-7194-B74F-B519-8B072622137F}"/>
              </a:ext>
            </a:extLst>
          </p:cNvPr>
          <p:cNvSpPr txBox="1">
            <a:spLocks noChangeArrowheads="1"/>
          </p:cNvSpPr>
          <p:nvPr/>
        </p:nvSpPr>
        <p:spPr bwMode="auto">
          <a:xfrm>
            <a:off x="1166400" y="2761710"/>
            <a:ext cx="14400000" cy="1569660"/>
          </a:xfrm>
          <a:prstGeom prst="rect">
            <a:avLst/>
          </a:prstGeom>
          <a:noFill/>
          <a:ln>
            <a:noFill/>
          </a:ln>
          <a:effectLst/>
        </p:spPr>
        <p:txBody>
          <a:bodyPr>
            <a:spAutoFit/>
          </a:bodyPr>
          <a:lstStyle/>
          <a:p>
            <a:pPr algn="l"/>
            <a:r>
              <a:rPr lang="en-US" sz="3200" dirty="0">
                <a:latin typeface="Cambria"/>
                <a:ea typeface="Cambria"/>
                <a:cs typeface="Cambria"/>
              </a:rPr>
              <a:t>Trubetzkoy observes that a consonantal rounding contrast is neutralized before and after the rounded vowels /</a:t>
            </a:r>
            <a:r>
              <a:rPr lang="en-US" sz="3200" dirty="0">
                <a:latin typeface="Cambria" panose="02040503050406030204" pitchFamily="18" charset="0"/>
                <a:ea typeface="Doulos SIL" charset="-52"/>
                <a:cs typeface="Doulos SIL" charset="-52"/>
              </a:rPr>
              <a:t>u</a:t>
            </a:r>
            <a:r>
              <a:rPr lang="en-US" sz="3200" dirty="0">
                <a:latin typeface="Cambria"/>
                <a:ea typeface="Cambria"/>
                <a:cs typeface="Cambria"/>
              </a:rPr>
              <a:t>/ and /</a:t>
            </a:r>
            <a:r>
              <a:rPr lang="en-US" sz="3200" dirty="0">
                <a:latin typeface="Cambria" panose="02040503050406030204" pitchFamily="18" charset="0"/>
                <a:ea typeface="Doulos SIL" charset="-52"/>
                <a:cs typeface="Doulos SIL" charset="-52"/>
              </a:rPr>
              <a:t>o</a:t>
            </a:r>
            <a:r>
              <a:rPr lang="en-US" sz="3200" dirty="0">
                <a:latin typeface="Cambria"/>
                <a:ea typeface="Cambria"/>
                <a:cs typeface="Cambria"/>
              </a:rPr>
              <a:t>/, contrasting these vowels with unrounded /</a:t>
            </a:r>
            <a:r>
              <a:rPr lang="en-US" sz="3200" dirty="0" err="1">
                <a:latin typeface="Cambria"/>
                <a:ea typeface="Cambria"/>
                <a:cs typeface="Cambria"/>
              </a:rPr>
              <a:t>i</a:t>
            </a:r>
            <a:r>
              <a:rPr lang="en-US" sz="3200" dirty="0">
                <a:latin typeface="Cambria"/>
                <a:ea typeface="Cambria"/>
                <a:cs typeface="Cambria"/>
              </a:rPr>
              <a:t>/, /e/, and /a/.</a:t>
            </a:r>
            <a:endParaRPr lang="en-US" sz="3200" dirty="0">
              <a:latin typeface="Cambria"/>
              <a:ea typeface="Times" charset="0"/>
              <a:cs typeface="Times" charset="0"/>
            </a:endParaRPr>
          </a:p>
        </p:txBody>
      </p:sp>
      <p:grpSp>
        <p:nvGrpSpPr>
          <p:cNvPr id="4" name="Group 3">
            <a:extLst>
              <a:ext uri="{FF2B5EF4-FFF2-40B4-BE49-F238E27FC236}">
                <a16:creationId xmlns:a16="http://schemas.microsoft.com/office/drawing/2014/main" id="{87F4005E-7AA4-E442-A948-2637593F6787}"/>
              </a:ext>
            </a:extLst>
          </p:cNvPr>
          <p:cNvGrpSpPr/>
          <p:nvPr/>
        </p:nvGrpSpPr>
        <p:grpSpPr>
          <a:xfrm>
            <a:off x="1515433" y="5364088"/>
            <a:ext cx="3534179" cy="584775"/>
            <a:chOff x="411120" y="3975447"/>
            <a:chExt cx="3534178" cy="584775"/>
          </a:xfrm>
        </p:grpSpPr>
        <p:sp>
          <p:nvSpPr>
            <p:cNvPr id="28" name="Text Box 28">
              <a:extLst>
                <a:ext uri="{FF2B5EF4-FFF2-40B4-BE49-F238E27FC236}">
                  <a16:creationId xmlns:a16="http://schemas.microsoft.com/office/drawing/2014/main" id="{899BDB9B-D937-C54B-917F-40EB63D026E2}"/>
                </a:ext>
              </a:extLst>
            </p:cNvPr>
            <p:cNvSpPr txBox="1">
              <a:spLocks noChangeArrowheads="1"/>
            </p:cNvSpPr>
            <p:nvPr/>
          </p:nvSpPr>
          <p:spPr bwMode="auto">
            <a:xfrm>
              <a:off x="2300489" y="3975447"/>
              <a:ext cx="1644809"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[+round]</a:t>
              </a:r>
            </a:p>
          </p:txBody>
        </p:sp>
        <p:sp>
          <p:nvSpPr>
            <p:cNvPr id="29" name="Text Box 26">
              <a:extLst>
                <a:ext uri="{FF2B5EF4-FFF2-40B4-BE49-F238E27FC236}">
                  <a16:creationId xmlns:a16="http://schemas.microsoft.com/office/drawing/2014/main" id="{EBDB1298-B83A-F94C-9ABC-AA5D31377C0E}"/>
                </a:ext>
              </a:extLst>
            </p:cNvPr>
            <p:cNvSpPr txBox="1">
              <a:spLocks noChangeArrowheads="1"/>
            </p:cNvSpPr>
            <p:nvPr/>
          </p:nvSpPr>
          <p:spPr bwMode="auto">
            <a:xfrm>
              <a:off x="411120" y="3975447"/>
              <a:ext cx="1644809"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[–round]</a:t>
              </a:r>
            </a:p>
          </p:txBody>
        </p:sp>
      </p:grpSp>
      <p:cxnSp>
        <p:nvCxnSpPr>
          <p:cNvPr id="30" name="Straight Connector 56">
            <a:extLst>
              <a:ext uri="{FF2B5EF4-FFF2-40B4-BE49-F238E27FC236}">
                <a16:creationId xmlns:a16="http://schemas.microsoft.com/office/drawing/2014/main" id="{E4A5A42A-E7FE-AF47-A904-B8E5332CB2A4}"/>
              </a:ext>
            </a:extLst>
          </p:cNvPr>
          <p:cNvCxnSpPr>
            <a:cxnSpLocks noChangeShapeType="1"/>
          </p:cNvCxnSpPr>
          <p:nvPr/>
        </p:nvCxnSpPr>
        <p:spPr bwMode="auto">
          <a:xfrm>
            <a:off x="3448274" y="5501208"/>
            <a:ext cx="0" cy="2743200"/>
          </a:xfrm>
          <a:prstGeom prst="line">
            <a:avLst/>
          </a:prstGeom>
          <a:noFill/>
          <a:ln w="38100" cmpd="dbl">
            <a:solidFill>
              <a:srgbClr val="FF0000"/>
            </a:solidFill>
            <a:round/>
            <a:headEnd/>
            <a:tailEnd/>
          </a:ln>
        </p:spPr>
      </p:cxnSp>
      <p:sp>
        <p:nvSpPr>
          <p:cNvPr id="33" name="Text Box 28">
            <a:extLst>
              <a:ext uri="{FF2B5EF4-FFF2-40B4-BE49-F238E27FC236}">
                <a16:creationId xmlns:a16="http://schemas.microsoft.com/office/drawing/2014/main" id="{D25F9C15-95A7-E14A-932F-3944A33CE1CC}"/>
              </a:ext>
            </a:extLst>
          </p:cNvPr>
          <p:cNvSpPr txBox="1">
            <a:spLocks noChangeArrowheads="1"/>
          </p:cNvSpPr>
          <p:nvPr/>
        </p:nvSpPr>
        <p:spPr bwMode="auto">
          <a:xfrm>
            <a:off x="2529393" y="4995337"/>
            <a:ext cx="1126014" cy="584775"/>
          </a:xfrm>
          <a:prstGeom prst="rect">
            <a:avLst/>
          </a:prstGeom>
          <a:noFill/>
          <a:ln w="9525">
            <a:noFill/>
            <a:miter lim="800000"/>
            <a:headEnd/>
            <a:tailEnd/>
          </a:ln>
        </p:spPr>
        <p:txBody>
          <a:bodyPr wrap="none">
            <a:prstTxWarp prst="textNoShape">
              <a:avLst/>
            </a:prstTxWarp>
            <a:spAutoFit/>
          </a:bodyPr>
          <a:lstStyle/>
          <a:p>
            <a:pPr marL="4763" indent="-4763">
              <a:spcBef>
                <a:spcPct val="50000"/>
              </a:spcBef>
            </a:pPr>
            <a:r>
              <a:rPr lang="en-US" sz="3200" dirty="0">
                <a:solidFill>
                  <a:srgbClr val="C00000"/>
                </a:solidFill>
                <a:latin typeface="Cambria"/>
                <a:ea typeface="Times" charset="0"/>
                <a:cs typeface="Times" charset="0"/>
              </a:rPr>
              <a:t>Archi</a:t>
            </a:r>
          </a:p>
        </p:txBody>
      </p:sp>
      <p:sp>
        <p:nvSpPr>
          <p:cNvPr id="23" name="Text Box 3">
            <a:extLst>
              <a:ext uri="{FF2B5EF4-FFF2-40B4-BE49-F238E27FC236}">
                <a16:creationId xmlns:a16="http://schemas.microsoft.com/office/drawing/2014/main" id="{91175085-6784-A145-B420-6DEFFA9FFB10}"/>
              </a:ext>
            </a:extLst>
          </p:cNvPr>
          <p:cNvSpPr txBox="1">
            <a:spLocks noChangeArrowheads="1"/>
          </p:cNvSpPr>
          <p:nvPr/>
        </p:nvSpPr>
        <p:spPr bwMode="auto">
          <a:xfrm>
            <a:off x="1166400" y="1440000"/>
            <a:ext cx="86868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5613">
              <a:defRPr sz="2400">
                <a:solidFill>
                  <a:schemeClr val="tx1"/>
                </a:solidFill>
                <a:latin typeface="Times" pitchFamily="2" charset="0"/>
              </a:defRPr>
            </a:lvl1pPr>
            <a:lvl2pPr marL="569913" algn="l" defTabSz="455613">
              <a:defRPr sz="2400">
                <a:solidFill>
                  <a:schemeClr val="tx1"/>
                </a:solidFill>
                <a:latin typeface="Times" pitchFamily="2" charset="0"/>
              </a:defRPr>
            </a:lvl2pPr>
            <a:lvl3pPr algn="l" defTabSz="455613">
              <a:defRPr sz="2400">
                <a:solidFill>
                  <a:schemeClr val="tx1"/>
                </a:solidFill>
                <a:latin typeface="Times" pitchFamily="2" charset="0"/>
              </a:defRPr>
            </a:lvl3pPr>
            <a:lvl4pPr algn="l" defTabSz="455613">
              <a:defRPr sz="2400">
                <a:solidFill>
                  <a:schemeClr val="tx1"/>
                </a:solidFill>
                <a:latin typeface="Times" pitchFamily="2" charset="0"/>
              </a:defRPr>
            </a:lvl4pPr>
            <a:lvl5pPr algn="l" defTabSz="455613">
              <a:defRPr sz="2400">
                <a:solidFill>
                  <a:schemeClr val="tx1"/>
                </a:solidFill>
                <a:latin typeface="Times" pitchFamily="2" charset="0"/>
              </a:defRPr>
            </a:lvl5pPr>
            <a:lvl6pPr defTabSz="455613" eaLnBrk="0" fontAlgn="base" hangingPunct="0">
              <a:spcBef>
                <a:spcPct val="0"/>
              </a:spcBef>
              <a:spcAft>
                <a:spcPct val="0"/>
              </a:spcAft>
              <a:defRPr sz="2400">
                <a:solidFill>
                  <a:schemeClr val="tx1"/>
                </a:solidFill>
                <a:latin typeface="Times" pitchFamily="2" charset="0"/>
              </a:defRPr>
            </a:lvl6pPr>
            <a:lvl7pPr defTabSz="455613" eaLnBrk="0" fontAlgn="base" hangingPunct="0">
              <a:spcBef>
                <a:spcPct val="0"/>
              </a:spcBef>
              <a:spcAft>
                <a:spcPct val="0"/>
              </a:spcAft>
              <a:defRPr sz="2400">
                <a:solidFill>
                  <a:schemeClr val="tx1"/>
                </a:solidFill>
                <a:latin typeface="Times" pitchFamily="2" charset="0"/>
              </a:defRPr>
            </a:lvl7pPr>
            <a:lvl8pPr defTabSz="455613" eaLnBrk="0" fontAlgn="base" hangingPunct="0">
              <a:spcBef>
                <a:spcPct val="0"/>
              </a:spcBef>
              <a:spcAft>
                <a:spcPct val="0"/>
              </a:spcAft>
              <a:defRPr sz="2400">
                <a:solidFill>
                  <a:schemeClr val="tx1"/>
                </a:solidFill>
                <a:latin typeface="Times" pitchFamily="2" charset="0"/>
              </a:defRPr>
            </a:lvl8pPr>
            <a:lvl9pPr defTabSz="45561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0" dirty="0">
                <a:solidFill>
                  <a:srgbClr val="C00000"/>
                </a:solidFill>
                <a:latin typeface="Calibri" panose="020F0502020204030204" pitchFamily="34" charset="0"/>
              </a:rPr>
              <a:t>‘Point of view’ means contrast is variable</a:t>
            </a:r>
          </a:p>
        </p:txBody>
      </p:sp>
      <p:grpSp>
        <p:nvGrpSpPr>
          <p:cNvPr id="25" name="Group 26">
            <a:extLst>
              <a:ext uri="{FF2B5EF4-FFF2-40B4-BE49-F238E27FC236}">
                <a16:creationId xmlns:a16="http://schemas.microsoft.com/office/drawing/2014/main" id="{43DB7D06-D71C-7542-8D4C-34A8F45B6A78}"/>
              </a:ext>
            </a:extLst>
          </p:cNvPr>
          <p:cNvGrpSpPr>
            <a:grpSpLocks/>
          </p:cNvGrpSpPr>
          <p:nvPr/>
        </p:nvGrpSpPr>
        <p:grpSpPr bwMode="auto">
          <a:xfrm>
            <a:off x="1544226" y="5756204"/>
            <a:ext cx="3139839" cy="584777"/>
            <a:chOff x="782638" y="4643733"/>
            <a:chExt cx="3140507" cy="584400"/>
          </a:xfrm>
        </p:grpSpPr>
        <p:sp>
          <p:nvSpPr>
            <p:cNvPr id="26" name="Text Box 11">
              <a:extLst>
                <a:ext uri="{FF2B5EF4-FFF2-40B4-BE49-F238E27FC236}">
                  <a16:creationId xmlns:a16="http://schemas.microsoft.com/office/drawing/2014/main" id="{480A50DF-8661-9D4F-872D-D9AECF215FB3}"/>
                </a:ext>
              </a:extLst>
            </p:cNvPr>
            <p:cNvSpPr txBox="1">
              <a:spLocks noChangeArrowheads="1"/>
            </p:cNvSpPr>
            <p:nvPr/>
          </p:nvSpPr>
          <p:spPr bwMode="auto">
            <a:xfrm>
              <a:off x="782638" y="4643735"/>
              <a:ext cx="702585" cy="584398"/>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i</a:t>
              </a:r>
              <a:r>
                <a:rPr lang="en-US" sz="3200" dirty="0">
                  <a:latin typeface="Cambria" panose="02040503050406030204" pitchFamily="18" charset="0"/>
                  <a:ea typeface="Doulos SIL" charset="-52"/>
                  <a:cs typeface="Doulos SIL" charset="-52"/>
                </a:rPr>
                <a:t>/</a:t>
              </a:r>
            </a:p>
          </p:txBody>
        </p:sp>
        <p:sp>
          <p:nvSpPr>
            <p:cNvPr id="27" name="Text Box 12">
              <a:extLst>
                <a:ext uri="{FF2B5EF4-FFF2-40B4-BE49-F238E27FC236}">
                  <a16:creationId xmlns:a16="http://schemas.microsoft.com/office/drawing/2014/main" id="{0F401B5D-07B8-9C42-8656-01BA795D1315}"/>
                </a:ext>
              </a:extLst>
            </p:cNvPr>
            <p:cNvSpPr txBox="1">
              <a:spLocks noChangeArrowheads="1"/>
            </p:cNvSpPr>
            <p:nvPr/>
          </p:nvSpPr>
          <p:spPr bwMode="auto">
            <a:xfrm>
              <a:off x="3108325" y="4643733"/>
              <a:ext cx="814820" cy="584398"/>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00"/>
                  </a:solidFill>
                  <a:latin typeface="Cambria" panose="02040503050406030204" pitchFamily="18" charset="0"/>
                  <a:ea typeface="Doulos SIL" charset="-52"/>
                  <a:cs typeface="Doulos SIL" charset="-52"/>
                </a:rPr>
                <a:t>/</a:t>
              </a:r>
              <a:r>
                <a:rPr lang="en-US" sz="3200" dirty="0" err="1">
                  <a:solidFill>
                    <a:srgbClr val="000000"/>
                  </a:solidFill>
                  <a:latin typeface="Cambria" panose="02040503050406030204" pitchFamily="18" charset="0"/>
                  <a:ea typeface="Doulos SIL" charset="-52"/>
                  <a:cs typeface="Doulos SIL" charset="-52"/>
                </a:rPr>
                <a:t>u</a:t>
              </a:r>
              <a:r>
                <a:rPr lang="en-US" sz="3200" dirty="0">
                  <a:solidFill>
                    <a:srgbClr val="000000"/>
                  </a:solidFill>
                  <a:latin typeface="Cambria" panose="02040503050406030204" pitchFamily="18" charset="0"/>
                  <a:ea typeface="Doulos SIL" charset="-52"/>
                  <a:cs typeface="Doulos SIL" charset="-52"/>
                </a:rPr>
                <a:t>/</a:t>
              </a:r>
            </a:p>
          </p:txBody>
        </p:sp>
      </p:grpSp>
      <p:sp>
        <p:nvSpPr>
          <p:cNvPr id="32" name="Text Box 13">
            <a:extLst>
              <a:ext uri="{FF2B5EF4-FFF2-40B4-BE49-F238E27FC236}">
                <a16:creationId xmlns:a16="http://schemas.microsoft.com/office/drawing/2014/main" id="{EBF622F8-5ED3-1C45-BE4B-ED87BBAAF455}"/>
              </a:ext>
            </a:extLst>
          </p:cNvPr>
          <p:cNvSpPr txBox="1">
            <a:spLocks noChangeArrowheads="1"/>
          </p:cNvSpPr>
          <p:nvPr/>
        </p:nvSpPr>
        <p:spPr bwMode="auto">
          <a:xfrm>
            <a:off x="2722152" y="7613776"/>
            <a:ext cx="788999" cy="584775"/>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a:t>
            </a:r>
          </a:p>
        </p:txBody>
      </p:sp>
      <p:grpSp>
        <p:nvGrpSpPr>
          <p:cNvPr id="42" name="Group 34">
            <a:extLst>
              <a:ext uri="{FF2B5EF4-FFF2-40B4-BE49-F238E27FC236}">
                <a16:creationId xmlns:a16="http://schemas.microsoft.com/office/drawing/2014/main" id="{5821C2BB-683E-6446-B2EA-5FB51067C169}"/>
              </a:ext>
            </a:extLst>
          </p:cNvPr>
          <p:cNvGrpSpPr>
            <a:grpSpLocks/>
          </p:cNvGrpSpPr>
          <p:nvPr/>
        </p:nvGrpSpPr>
        <p:grpSpPr bwMode="auto">
          <a:xfrm>
            <a:off x="1733138" y="6728147"/>
            <a:ext cx="2753894" cy="584777"/>
            <a:chOff x="929738" y="5329533"/>
            <a:chExt cx="2753638" cy="584401"/>
          </a:xfrm>
        </p:grpSpPr>
        <p:sp>
          <p:nvSpPr>
            <p:cNvPr id="43" name="Text Box 22">
              <a:extLst>
                <a:ext uri="{FF2B5EF4-FFF2-40B4-BE49-F238E27FC236}">
                  <a16:creationId xmlns:a16="http://schemas.microsoft.com/office/drawing/2014/main" id="{F6275080-28B3-D445-83AB-BD99200DE10E}"/>
                </a:ext>
              </a:extLst>
            </p:cNvPr>
            <p:cNvSpPr txBox="1">
              <a:spLocks noChangeArrowheads="1"/>
            </p:cNvSpPr>
            <p:nvPr/>
          </p:nvSpPr>
          <p:spPr bwMode="auto">
            <a:xfrm>
              <a:off x="2876820" y="5329533"/>
              <a:ext cx="80655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o</a:t>
              </a:r>
              <a:r>
                <a:rPr lang="en-US" sz="3200" dirty="0">
                  <a:latin typeface="Cambria" panose="02040503050406030204" pitchFamily="18" charset="0"/>
                  <a:ea typeface="Doulos SIL" charset="-52"/>
                  <a:cs typeface="Doulos SIL" charset="-52"/>
                </a:rPr>
                <a:t>/</a:t>
              </a:r>
            </a:p>
          </p:txBody>
        </p:sp>
        <p:sp>
          <p:nvSpPr>
            <p:cNvPr id="44" name="Text Box 22">
              <a:extLst>
                <a:ext uri="{FF2B5EF4-FFF2-40B4-BE49-F238E27FC236}">
                  <a16:creationId xmlns:a16="http://schemas.microsoft.com/office/drawing/2014/main" id="{57070361-5082-E84A-B1BC-149ED38B4406}"/>
                </a:ext>
              </a:extLst>
            </p:cNvPr>
            <p:cNvSpPr txBox="1">
              <a:spLocks noChangeArrowheads="1"/>
            </p:cNvSpPr>
            <p:nvPr/>
          </p:nvSpPr>
          <p:spPr bwMode="auto">
            <a:xfrm>
              <a:off x="929738" y="5329535"/>
              <a:ext cx="78892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e</a:t>
              </a:r>
              <a:r>
                <a:rPr lang="en-US" sz="3200" dirty="0">
                  <a:latin typeface="Cambria" panose="02040503050406030204" pitchFamily="18" charset="0"/>
                  <a:ea typeface="Doulos SIL" charset="-52"/>
                  <a:cs typeface="Doulos SIL" charset="-52"/>
                </a:rPr>
                <a:t>/</a:t>
              </a:r>
            </a:p>
          </p:txBody>
        </p:sp>
      </p:grpSp>
      <p:sp>
        <p:nvSpPr>
          <p:cNvPr id="46" name="Line 28">
            <a:extLst>
              <a:ext uri="{FF2B5EF4-FFF2-40B4-BE49-F238E27FC236}">
                <a16:creationId xmlns:a16="http://schemas.microsoft.com/office/drawing/2014/main" id="{35CD3E62-E350-F340-AF80-F7EA9B7F09F2}"/>
              </a:ext>
            </a:extLst>
          </p:cNvPr>
          <p:cNvSpPr>
            <a:spLocks noChangeShapeType="1"/>
          </p:cNvSpPr>
          <p:nvPr/>
        </p:nvSpPr>
        <p:spPr bwMode="auto">
          <a:xfrm>
            <a:off x="1166400" y="4945193"/>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21" name="Text Box 4">
            <a:extLst>
              <a:ext uri="{FF2B5EF4-FFF2-40B4-BE49-F238E27FC236}">
                <a16:creationId xmlns:a16="http://schemas.microsoft.com/office/drawing/2014/main" id="{C4CFC673-3E9A-3447-8403-43D896B1DA14}"/>
              </a:ext>
            </a:extLst>
          </p:cNvPr>
          <p:cNvSpPr txBox="1">
            <a:spLocks noChangeArrowheads="1"/>
          </p:cNvSpPr>
          <p:nvPr/>
        </p:nvSpPr>
        <p:spPr bwMode="auto">
          <a:xfrm>
            <a:off x="5680522" y="5841757"/>
            <a:ext cx="9828000" cy="2062103"/>
          </a:xfrm>
          <a:prstGeom prst="rect">
            <a:avLst/>
          </a:prstGeom>
          <a:noFill/>
          <a:ln w="9525">
            <a:noFill/>
            <a:miter lim="800000"/>
            <a:headEnd/>
            <a:tailEnd/>
          </a:ln>
        </p:spPr>
        <p:txBody>
          <a:bodyPr wrap="square">
            <a:prstTxWarp prst="textNoShape">
              <a:avLst/>
            </a:prstTxWarp>
            <a:spAutoFit/>
          </a:bodyPr>
          <a:lstStyle/>
          <a:p>
            <a:pPr algn="l"/>
            <a:r>
              <a:rPr lang="en-US" sz="3200" dirty="0">
                <a:latin typeface="Cambria"/>
                <a:ea typeface="Cambria"/>
                <a:cs typeface="Cambria"/>
              </a:rPr>
              <a:t>“This means that all vowels are divided into rounded and unrounded vowels, while the back or front position of the tongue proves irrelevant…” (Trubetzkoy 1969: 100–1).</a:t>
            </a:r>
            <a:endParaRPr lang="en-US" sz="3200" dirty="0">
              <a:latin typeface="Cambria"/>
              <a:ea typeface="Times" charset="0"/>
              <a:cs typeface="Times" charset="0"/>
            </a:endParaRPr>
          </a:p>
        </p:txBody>
      </p:sp>
      <p:sp>
        <p:nvSpPr>
          <p:cNvPr id="22" name="Slide Number Placeholder 8">
            <a:extLst>
              <a:ext uri="{FF2B5EF4-FFF2-40B4-BE49-F238E27FC236}">
                <a16:creationId xmlns:a16="http://schemas.microsoft.com/office/drawing/2014/main" id="{5CD708A0-B4E5-4A4E-B235-39D93510B617}"/>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29</a:t>
            </a:fld>
            <a:endParaRPr lang="en-US" sz="1600" dirty="0"/>
          </a:p>
        </p:txBody>
      </p:sp>
    </p:spTree>
    <p:extLst>
      <p:ext uri="{BB962C8B-B14F-4D97-AF65-F5344CB8AC3E}">
        <p14:creationId xmlns:p14="http://schemas.microsoft.com/office/powerpoint/2010/main" val="287819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166400" y="2452961"/>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a:cs typeface="Cambria"/>
              </a:rPr>
              <a:t>In this talk I will present a brief introduction to a theory of contrastive feature hierarchies in phonology.</a:t>
            </a:r>
            <a:endParaRPr sz="3200" noProof="1">
              <a:latin typeface="Cambria"/>
              <a:cs typeface="Cambria"/>
            </a:endParaRPr>
          </a:p>
        </p:txBody>
      </p:sp>
      <p:sp>
        <p:nvSpPr>
          <p:cNvPr id="8" name="Text Box 4"/>
          <p:cNvSpPr txBox="1">
            <a:spLocks noChangeArrowheads="1"/>
          </p:cNvSpPr>
          <p:nvPr/>
        </p:nvSpPr>
        <p:spPr bwMode="auto">
          <a:xfrm>
            <a:off x="1166398" y="3835254"/>
            <a:ext cx="1440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a:cs typeface="Cambria"/>
              </a:rPr>
              <a:t>I start from the assumption that phonology is about contrast; without contrast, there is no phonology, only phonetics or the physics of speech (Dresher &amp; van der Hulst to appear). </a:t>
            </a:r>
          </a:p>
        </p:txBody>
      </p:sp>
      <p:sp>
        <p:nvSpPr>
          <p:cNvPr id="10" name="Text Box 5"/>
          <p:cNvSpPr txBox="1">
            <a:spLocks noChangeArrowheads="1"/>
          </p:cNvSpPr>
          <p:nvPr/>
        </p:nvSpPr>
        <p:spPr bwMode="auto">
          <a:xfrm>
            <a:off x="1166400" y="1440000"/>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Introduction</a:t>
            </a:r>
            <a:endParaRPr lang="en-US" sz="3600" dirty="0">
              <a:solidFill>
                <a:srgbClr val="C00000"/>
              </a:solidFill>
              <a:latin typeface="Calibri" panose="020F0502020204030204" pitchFamily="34" charset="0"/>
            </a:endParaRPr>
          </a:p>
        </p:txBody>
      </p:sp>
      <p:sp>
        <p:nvSpPr>
          <p:cNvPr id="9" name="Text Box 4"/>
          <p:cNvSpPr txBox="1">
            <a:spLocks noChangeArrowheads="1"/>
          </p:cNvSpPr>
          <p:nvPr/>
        </p:nvSpPr>
        <p:spPr bwMode="auto">
          <a:xfrm>
            <a:off x="1166400" y="5709989"/>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a:cs typeface="Cambria"/>
              </a:rPr>
              <a:t>The question, which Contrastive Hierarchy Theory addresses, is how contrast should be incorporated into phonological theory.</a:t>
            </a:r>
          </a:p>
        </p:txBody>
      </p:sp>
      <p:sp>
        <p:nvSpPr>
          <p:cNvPr id="11" name="Text Box 4">
            <a:extLst>
              <a:ext uri="{FF2B5EF4-FFF2-40B4-BE49-F238E27FC236}">
                <a16:creationId xmlns:a16="http://schemas.microsoft.com/office/drawing/2014/main" id="{70595EE0-5321-734B-9C18-A56D8FBE5AC5}"/>
              </a:ext>
            </a:extLst>
          </p:cNvPr>
          <p:cNvSpPr txBox="1">
            <a:spLocks noChangeArrowheads="1"/>
          </p:cNvSpPr>
          <p:nvPr/>
        </p:nvSpPr>
        <p:spPr bwMode="auto">
          <a:xfrm>
            <a:off x="1166400" y="7092280"/>
            <a:ext cx="14400000" cy="584775"/>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a:cs typeface="Cambria"/>
              </a:rPr>
              <a:t>Contrastive Hierarchy Theory is built on essentially two ideas:</a:t>
            </a:r>
          </a:p>
        </p:txBody>
      </p:sp>
      <p:sp>
        <p:nvSpPr>
          <p:cNvPr id="12" name="Slide Number Placeholder 8">
            <a:extLst>
              <a:ext uri="{FF2B5EF4-FFF2-40B4-BE49-F238E27FC236}">
                <a16:creationId xmlns:a16="http://schemas.microsoft.com/office/drawing/2014/main" id="{105CF4C4-685B-2342-B55C-5E5E4F273D7E}"/>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3</a:t>
            </a:fld>
            <a:endParaRPr lang="en-US" sz="16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CCFF">
            <a:alpha val="25000"/>
          </a:srgb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084A9E1-31EF-BB44-8302-6790B208C09D}"/>
              </a:ext>
            </a:extLst>
          </p:cNvPr>
          <p:cNvSpPr/>
          <p:nvPr/>
        </p:nvSpPr>
        <p:spPr bwMode="auto">
          <a:xfrm>
            <a:off x="1166400" y="5501208"/>
            <a:ext cx="38520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dirty="0">
              <a:latin typeface="Cambria" panose="02040503050406030204" pitchFamily="18" charset="0"/>
            </a:endParaRPr>
          </a:p>
        </p:txBody>
      </p:sp>
      <p:sp>
        <p:nvSpPr>
          <p:cNvPr id="525314" name="Text Box 2">
            <a:extLst>
              <a:ext uri="{FF2B5EF4-FFF2-40B4-BE49-F238E27FC236}">
                <a16:creationId xmlns:a16="http://schemas.microsoft.com/office/drawing/2014/main" id="{99B0FDB4-7194-B74F-B519-8B072622137F}"/>
              </a:ext>
            </a:extLst>
          </p:cNvPr>
          <p:cNvSpPr txBox="1">
            <a:spLocks noChangeArrowheads="1"/>
          </p:cNvSpPr>
          <p:nvPr/>
        </p:nvSpPr>
        <p:spPr bwMode="auto">
          <a:xfrm>
            <a:off x="1166400" y="2362176"/>
            <a:ext cx="14400000" cy="1077218"/>
          </a:xfrm>
          <a:prstGeom prst="rect">
            <a:avLst/>
          </a:prstGeom>
          <a:noFill/>
          <a:ln>
            <a:noFill/>
          </a:ln>
          <a:effectLst/>
        </p:spPr>
        <p:txBody>
          <a:bodyPr>
            <a:spAutoFit/>
          </a:bodyPr>
          <a:lstStyle/>
          <a:p>
            <a:pPr algn="l"/>
            <a:r>
              <a:rPr lang="en-US" sz="3200" dirty="0">
                <a:latin typeface="Cambria"/>
                <a:ea typeface="Cambria"/>
                <a:cs typeface="Cambria"/>
              </a:rPr>
              <a:t>This analysis corresponds to ordering [±round] first, dividing the vowels into two groups: /</a:t>
            </a:r>
            <a:r>
              <a:rPr lang="en-US" sz="3200" dirty="0" err="1">
                <a:latin typeface="Cambria"/>
                <a:ea typeface="Cambria"/>
                <a:cs typeface="Cambria"/>
              </a:rPr>
              <a:t>i</a:t>
            </a:r>
            <a:r>
              <a:rPr lang="en-US" sz="3200" dirty="0">
                <a:latin typeface="Cambria"/>
                <a:ea typeface="Cambria"/>
                <a:cs typeface="Cambria"/>
              </a:rPr>
              <a:t>, e, a/ and /u, o/.</a:t>
            </a:r>
            <a:endParaRPr lang="en-US" sz="3200" dirty="0">
              <a:latin typeface="Cambria"/>
              <a:ea typeface="Times" charset="0"/>
              <a:cs typeface="Times" charset="0"/>
            </a:endParaRPr>
          </a:p>
        </p:txBody>
      </p:sp>
      <p:grpSp>
        <p:nvGrpSpPr>
          <p:cNvPr id="4" name="Group 3">
            <a:extLst>
              <a:ext uri="{FF2B5EF4-FFF2-40B4-BE49-F238E27FC236}">
                <a16:creationId xmlns:a16="http://schemas.microsoft.com/office/drawing/2014/main" id="{87F4005E-7AA4-E442-A948-2637593F6787}"/>
              </a:ext>
            </a:extLst>
          </p:cNvPr>
          <p:cNvGrpSpPr/>
          <p:nvPr/>
        </p:nvGrpSpPr>
        <p:grpSpPr>
          <a:xfrm>
            <a:off x="1515433" y="5364088"/>
            <a:ext cx="3534179" cy="584775"/>
            <a:chOff x="411120" y="3975447"/>
            <a:chExt cx="3534178" cy="584775"/>
          </a:xfrm>
        </p:grpSpPr>
        <p:sp>
          <p:nvSpPr>
            <p:cNvPr id="28" name="Text Box 28">
              <a:extLst>
                <a:ext uri="{FF2B5EF4-FFF2-40B4-BE49-F238E27FC236}">
                  <a16:creationId xmlns:a16="http://schemas.microsoft.com/office/drawing/2014/main" id="{899BDB9B-D937-C54B-917F-40EB63D026E2}"/>
                </a:ext>
              </a:extLst>
            </p:cNvPr>
            <p:cNvSpPr txBox="1">
              <a:spLocks noChangeArrowheads="1"/>
            </p:cNvSpPr>
            <p:nvPr/>
          </p:nvSpPr>
          <p:spPr bwMode="auto">
            <a:xfrm>
              <a:off x="2300489" y="3975447"/>
              <a:ext cx="1644809"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[+round]</a:t>
              </a:r>
            </a:p>
          </p:txBody>
        </p:sp>
        <p:sp>
          <p:nvSpPr>
            <p:cNvPr id="29" name="Text Box 26">
              <a:extLst>
                <a:ext uri="{FF2B5EF4-FFF2-40B4-BE49-F238E27FC236}">
                  <a16:creationId xmlns:a16="http://schemas.microsoft.com/office/drawing/2014/main" id="{EBDB1298-B83A-F94C-9ABC-AA5D31377C0E}"/>
                </a:ext>
              </a:extLst>
            </p:cNvPr>
            <p:cNvSpPr txBox="1">
              <a:spLocks noChangeArrowheads="1"/>
            </p:cNvSpPr>
            <p:nvPr/>
          </p:nvSpPr>
          <p:spPr bwMode="auto">
            <a:xfrm>
              <a:off x="411120" y="3975447"/>
              <a:ext cx="1644809"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[–round]</a:t>
              </a:r>
            </a:p>
          </p:txBody>
        </p:sp>
      </p:grpSp>
      <p:cxnSp>
        <p:nvCxnSpPr>
          <p:cNvPr id="30" name="Straight Connector 56">
            <a:extLst>
              <a:ext uri="{FF2B5EF4-FFF2-40B4-BE49-F238E27FC236}">
                <a16:creationId xmlns:a16="http://schemas.microsoft.com/office/drawing/2014/main" id="{E4A5A42A-E7FE-AF47-A904-B8E5332CB2A4}"/>
              </a:ext>
            </a:extLst>
          </p:cNvPr>
          <p:cNvCxnSpPr>
            <a:cxnSpLocks noChangeShapeType="1"/>
          </p:cNvCxnSpPr>
          <p:nvPr/>
        </p:nvCxnSpPr>
        <p:spPr bwMode="auto">
          <a:xfrm>
            <a:off x="3448274" y="5501208"/>
            <a:ext cx="0" cy="2743200"/>
          </a:xfrm>
          <a:prstGeom prst="line">
            <a:avLst/>
          </a:prstGeom>
          <a:noFill/>
          <a:ln w="38100" cmpd="dbl">
            <a:solidFill>
              <a:srgbClr val="FF0000"/>
            </a:solidFill>
            <a:round/>
            <a:headEnd/>
            <a:tailEnd/>
          </a:ln>
        </p:spPr>
      </p:cxnSp>
      <p:sp>
        <p:nvSpPr>
          <p:cNvPr id="33" name="Text Box 28">
            <a:extLst>
              <a:ext uri="{FF2B5EF4-FFF2-40B4-BE49-F238E27FC236}">
                <a16:creationId xmlns:a16="http://schemas.microsoft.com/office/drawing/2014/main" id="{D25F9C15-95A7-E14A-932F-3944A33CE1CC}"/>
              </a:ext>
            </a:extLst>
          </p:cNvPr>
          <p:cNvSpPr txBox="1">
            <a:spLocks noChangeArrowheads="1"/>
          </p:cNvSpPr>
          <p:nvPr/>
        </p:nvSpPr>
        <p:spPr bwMode="auto">
          <a:xfrm>
            <a:off x="2529393" y="4995337"/>
            <a:ext cx="1126014" cy="584775"/>
          </a:xfrm>
          <a:prstGeom prst="rect">
            <a:avLst/>
          </a:prstGeom>
          <a:noFill/>
          <a:ln w="9525">
            <a:noFill/>
            <a:miter lim="800000"/>
            <a:headEnd/>
            <a:tailEnd/>
          </a:ln>
        </p:spPr>
        <p:txBody>
          <a:bodyPr wrap="none">
            <a:prstTxWarp prst="textNoShape">
              <a:avLst/>
            </a:prstTxWarp>
            <a:spAutoFit/>
          </a:bodyPr>
          <a:lstStyle/>
          <a:p>
            <a:pPr marL="4763" indent="-4763">
              <a:spcBef>
                <a:spcPct val="50000"/>
              </a:spcBef>
            </a:pPr>
            <a:r>
              <a:rPr lang="en-US" sz="3200" dirty="0">
                <a:solidFill>
                  <a:srgbClr val="C00000"/>
                </a:solidFill>
                <a:latin typeface="Cambria"/>
                <a:ea typeface="Times" charset="0"/>
                <a:cs typeface="Times" charset="0"/>
              </a:rPr>
              <a:t>Archi</a:t>
            </a:r>
          </a:p>
        </p:txBody>
      </p:sp>
      <p:sp>
        <p:nvSpPr>
          <p:cNvPr id="23" name="Text Box 3">
            <a:extLst>
              <a:ext uri="{FF2B5EF4-FFF2-40B4-BE49-F238E27FC236}">
                <a16:creationId xmlns:a16="http://schemas.microsoft.com/office/drawing/2014/main" id="{91175085-6784-A145-B420-6DEFFA9FFB10}"/>
              </a:ext>
            </a:extLst>
          </p:cNvPr>
          <p:cNvSpPr txBox="1">
            <a:spLocks noChangeArrowheads="1"/>
          </p:cNvSpPr>
          <p:nvPr/>
        </p:nvSpPr>
        <p:spPr bwMode="auto">
          <a:xfrm>
            <a:off x="1166400" y="1440000"/>
            <a:ext cx="86868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5613">
              <a:defRPr sz="2400">
                <a:solidFill>
                  <a:schemeClr val="tx1"/>
                </a:solidFill>
                <a:latin typeface="Times" pitchFamily="2" charset="0"/>
              </a:defRPr>
            </a:lvl1pPr>
            <a:lvl2pPr marL="569913" algn="l" defTabSz="455613">
              <a:defRPr sz="2400">
                <a:solidFill>
                  <a:schemeClr val="tx1"/>
                </a:solidFill>
                <a:latin typeface="Times" pitchFamily="2" charset="0"/>
              </a:defRPr>
            </a:lvl2pPr>
            <a:lvl3pPr algn="l" defTabSz="455613">
              <a:defRPr sz="2400">
                <a:solidFill>
                  <a:schemeClr val="tx1"/>
                </a:solidFill>
                <a:latin typeface="Times" pitchFamily="2" charset="0"/>
              </a:defRPr>
            </a:lvl3pPr>
            <a:lvl4pPr algn="l" defTabSz="455613">
              <a:defRPr sz="2400">
                <a:solidFill>
                  <a:schemeClr val="tx1"/>
                </a:solidFill>
                <a:latin typeface="Times" pitchFamily="2" charset="0"/>
              </a:defRPr>
            </a:lvl4pPr>
            <a:lvl5pPr algn="l" defTabSz="455613">
              <a:defRPr sz="2400">
                <a:solidFill>
                  <a:schemeClr val="tx1"/>
                </a:solidFill>
                <a:latin typeface="Times" pitchFamily="2" charset="0"/>
              </a:defRPr>
            </a:lvl5pPr>
            <a:lvl6pPr defTabSz="455613" eaLnBrk="0" fontAlgn="base" hangingPunct="0">
              <a:spcBef>
                <a:spcPct val="0"/>
              </a:spcBef>
              <a:spcAft>
                <a:spcPct val="0"/>
              </a:spcAft>
              <a:defRPr sz="2400">
                <a:solidFill>
                  <a:schemeClr val="tx1"/>
                </a:solidFill>
                <a:latin typeface="Times" pitchFamily="2" charset="0"/>
              </a:defRPr>
            </a:lvl6pPr>
            <a:lvl7pPr defTabSz="455613" eaLnBrk="0" fontAlgn="base" hangingPunct="0">
              <a:spcBef>
                <a:spcPct val="0"/>
              </a:spcBef>
              <a:spcAft>
                <a:spcPct val="0"/>
              </a:spcAft>
              <a:defRPr sz="2400">
                <a:solidFill>
                  <a:schemeClr val="tx1"/>
                </a:solidFill>
                <a:latin typeface="Times" pitchFamily="2" charset="0"/>
              </a:defRPr>
            </a:lvl7pPr>
            <a:lvl8pPr defTabSz="455613" eaLnBrk="0" fontAlgn="base" hangingPunct="0">
              <a:spcBef>
                <a:spcPct val="0"/>
              </a:spcBef>
              <a:spcAft>
                <a:spcPct val="0"/>
              </a:spcAft>
              <a:defRPr sz="2400">
                <a:solidFill>
                  <a:schemeClr val="tx1"/>
                </a:solidFill>
                <a:latin typeface="Times" pitchFamily="2" charset="0"/>
              </a:defRPr>
            </a:lvl8pPr>
            <a:lvl9pPr defTabSz="455613"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4000" dirty="0">
                <a:solidFill>
                  <a:srgbClr val="C00000"/>
                </a:solidFill>
                <a:latin typeface="Calibri" panose="020F0502020204030204" pitchFamily="34" charset="0"/>
              </a:rPr>
              <a:t>‘Point of view’ means contrast is variable</a:t>
            </a:r>
          </a:p>
        </p:txBody>
      </p:sp>
      <p:grpSp>
        <p:nvGrpSpPr>
          <p:cNvPr id="25" name="Group 26">
            <a:extLst>
              <a:ext uri="{FF2B5EF4-FFF2-40B4-BE49-F238E27FC236}">
                <a16:creationId xmlns:a16="http://schemas.microsoft.com/office/drawing/2014/main" id="{43DB7D06-D71C-7542-8D4C-34A8F45B6A78}"/>
              </a:ext>
            </a:extLst>
          </p:cNvPr>
          <p:cNvGrpSpPr>
            <a:grpSpLocks/>
          </p:cNvGrpSpPr>
          <p:nvPr/>
        </p:nvGrpSpPr>
        <p:grpSpPr bwMode="auto">
          <a:xfrm>
            <a:off x="1544226" y="5756204"/>
            <a:ext cx="3139839" cy="584777"/>
            <a:chOff x="782638" y="4643733"/>
            <a:chExt cx="3140507" cy="584400"/>
          </a:xfrm>
        </p:grpSpPr>
        <p:sp>
          <p:nvSpPr>
            <p:cNvPr id="26" name="Text Box 11">
              <a:extLst>
                <a:ext uri="{FF2B5EF4-FFF2-40B4-BE49-F238E27FC236}">
                  <a16:creationId xmlns:a16="http://schemas.microsoft.com/office/drawing/2014/main" id="{480A50DF-8661-9D4F-872D-D9AECF215FB3}"/>
                </a:ext>
              </a:extLst>
            </p:cNvPr>
            <p:cNvSpPr txBox="1">
              <a:spLocks noChangeArrowheads="1"/>
            </p:cNvSpPr>
            <p:nvPr/>
          </p:nvSpPr>
          <p:spPr bwMode="auto">
            <a:xfrm>
              <a:off x="782638" y="4643735"/>
              <a:ext cx="702585" cy="584398"/>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i</a:t>
              </a:r>
              <a:r>
                <a:rPr lang="en-US" sz="3200" dirty="0">
                  <a:latin typeface="Cambria" panose="02040503050406030204" pitchFamily="18" charset="0"/>
                  <a:ea typeface="Doulos SIL" charset="-52"/>
                  <a:cs typeface="Doulos SIL" charset="-52"/>
                </a:rPr>
                <a:t>/</a:t>
              </a:r>
            </a:p>
          </p:txBody>
        </p:sp>
        <p:sp>
          <p:nvSpPr>
            <p:cNvPr id="27" name="Text Box 12">
              <a:extLst>
                <a:ext uri="{FF2B5EF4-FFF2-40B4-BE49-F238E27FC236}">
                  <a16:creationId xmlns:a16="http://schemas.microsoft.com/office/drawing/2014/main" id="{0F401B5D-07B8-9C42-8656-01BA795D1315}"/>
                </a:ext>
              </a:extLst>
            </p:cNvPr>
            <p:cNvSpPr txBox="1">
              <a:spLocks noChangeArrowheads="1"/>
            </p:cNvSpPr>
            <p:nvPr/>
          </p:nvSpPr>
          <p:spPr bwMode="auto">
            <a:xfrm>
              <a:off x="3108325" y="4643733"/>
              <a:ext cx="814820" cy="584398"/>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00"/>
                  </a:solidFill>
                  <a:latin typeface="Cambria" panose="02040503050406030204" pitchFamily="18" charset="0"/>
                  <a:ea typeface="Doulos SIL" charset="-52"/>
                  <a:cs typeface="Doulos SIL" charset="-52"/>
                </a:rPr>
                <a:t>/</a:t>
              </a:r>
              <a:r>
                <a:rPr lang="en-US" sz="3200" dirty="0" err="1">
                  <a:solidFill>
                    <a:srgbClr val="000000"/>
                  </a:solidFill>
                  <a:latin typeface="Cambria" panose="02040503050406030204" pitchFamily="18" charset="0"/>
                  <a:ea typeface="Doulos SIL" charset="-52"/>
                  <a:cs typeface="Doulos SIL" charset="-52"/>
                </a:rPr>
                <a:t>u</a:t>
              </a:r>
              <a:r>
                <a:rPr lang="en-US" sz="3200" dirty="0">
                  <a:solidFill>
                    <a:srgbClr val="000000"/>
                  </a:solidFill>
                  <a:latin typeface="Cambria" panose="02040503050406030204" pitchFamily="18" charset="0"/>
                  <a:ea typeface="Doulos SIL" charset="-52"/>
                  <a:cs typeface="Doulos SIL" charset="-52"/>
                </a:rPr>
                <a:t>/</a:t>
              </a:r>
            </a:p>
          </p:txBody>
        </p:sp>
      </p:grpSp>
      <p:sp>
        <p:nvSpPr>
          <p:cNvPr id="32" name="Text Box 13">
            <a:extLst>
              <a:ext uri="{FF2B5EF4-FFF2-40B4-BE49-F238E27FC236}">
                <a16:creationId xmlns:a16="http://schemas.microsoft.com/office/drawing/2014/main" id="{EBF622F8-5ED3-1C45-BE4B-ED87BBAAF455}"/>
              </a:ext>
            </a:extLst>
          </p:cNvPr>
          <p:cNvSpPr txBox="1">
            <a:spLocks noChangeArrowheads="1"/>
          </p:cNvSpPr>
          <p:nvPr/>
        </p:nvSpPr>
        <p:spPr bwMode="auto">
          <a:xfrm>
            <a:off x="2722152" y="7613776"/>
            <a:ext cx="788999" cy="584775"/>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a:t>
            </a:r>
          </a:p>
        </p:txBody>
      </p:sp>
      <p:grpSp>
        <p:nvGrpSpPr>
          <p:cNvPr id="42" name="Group 34">
            <a:extLst>
              <a:ext uri="{FF2B5EF4-FFF2-40B4-BE49-F238E27FC236}">
                <a16:creationId xmlns:a16="http://schemas.microsoft.com/office/drawing/2014/main" id="{5821C2BB-683E-6446-B2EA-5FB51067C169}"/>
              </a:ext>
            </a:extLst>
          </p:cNvPr>
          <p:cNvGrpSpPr>
            <a:grpSpLocks/>
          </p:cNvGrpSpPr>
          <p:nvPr/>
        </p:nvGrpSpPr>
        <p:grpSpPr bwMode="auto">
          <a:xfrm>
            <a:off x="1733138" y="6728147"/>
            <a:ext cx="2753894" cy="584777"/>
            <a:chOff x="929738" y="5329533"/>
            <a:chExt cx="2753638" cy="584401"/>
          </a:xfrm>
        </p:grpSpPr>
        <p:sp>
          <p:nvSpPr>
            <p:cNvPr id="43" name="Text Box 22">
              <a:extLst>
                <a:ext uri="{FF2B5EF4-FFF2-40B4-BE49-F238E27FC236}">
                  <a16:creationId xmlns:a16="http://schemas.microsoft.com/office/drawing/2014/main" id="{F6275080-28B3-D445-83AB-BD99200DE10E}"/>
                </a:ext>
              </a:extLst>
            </p:cNvPr>
            <p:cNvSpPr txBox="1">
              <a:spLocks noChangeArrowheads="1"/>
            </p:cNvSpPr>
            <p:nvPr/>
          </p:nvSpPr>
          <p:spPr bwMode="auto">
            <a:xfrm>
              <a:off x="2876820" y="5329533"/>
              <a:ext cx="80655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o</a:t>
              </a:r>
              <a:r>
                <a:rPr lang="en-US" sz="3200" dirty="0">
                  <a:latin typeface="Cambria" panose="02040503050406030204" pitchFamily="18" charset="0"/>
                  <a:ea typeface="Doulos SIL" charset="-52"/>
                  <a:cs typeface="Doulos SIL" charset="-52"/>
                </a:rPr>
                <a:t>/</a:t>
              </a:r>
            </a:p>
          </p:txBody>
        </p:sp>
        <p:sp>
          <p:nvSpPr>
            <p:cNvPr id="44" name="Text Box 22">
              <a:extLst>
                <a:ext uri="{FF2B5EF4-FFF2-40B4-BE49-F238E27FC236}">
                  <a16:creationId xmlns:a16="http://schemas.microsoft.com/office/drawing/2014/main" id="{57070361-5082-E84A-B1BC-149ED38B4406}"/>
                </a:ext>
              </a:extLst>
            </p:cNvPr>
            <p:cNvSpPr txBox="1">
              <a:spLocks noChangeArrowheads="1"/>
            </p:cNvSpPr>
            <p:nvPr/>
          </p:nvSpPr>
          <p:spPr bwMode="auto">
            <a:xfrm>
              <a:off x="929738" y="5329535"/>
              <a:ext cx="78892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e</a:t>
              </a:r>
              <a:r>
                <a:rPr lang="en-US" sz="3200" dirty="0">
                  <a:latin typeface="Cambria" panose="02040503050406030204" pitchFamily="18" charset="0"/>
                  <a:ea typeface="Doulos SIL" charset="-52"/>
                  <a:cs typeface="Doulos SIL" charset="-52"/>
                </a:rPr>
                <a:t>/</a:t>
              </a:r>
            </a:p>
          </p:txBody>
        </p:sp>
      </p:grpSp>
      <p:sp>
        <p:nvSpPr>
          <p:cNvPr id="46" name="Line 28">
            <a:extLst>
              <a:ext uri="{FF2B5EF4-FFF2-40B4-BE49-F238E27FC236}">
                <a16:creationId xmlns:a16="http://schemas.microsoft.com/office/drawing/2014/main" id="{35CD3E62-E350-F340-AF80-F7EA9B7F09F2}"/>
              </a:ext>
            </a:extLst>
          </p:cNvPr>
          <p:cNvSpPr>
            <a:spLocks noChangeShapeType="1"/>
          </p:cNvSpPr>
          <p:nvPr/>
        </p:nvSpPr>
        <p:spPr bwMode="auto">
          <a:xfrm>
            <a:off x="1166400" y="4945193"/>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9" name="Text Box 7">
            <a:extLst>
              <a:ext uri="{FF2B5EF4-FFF2-40B4-BE49-F238E27FC236}">
                <a16:creationId xmlns:a16="http://schemas.microsoft.com/office/drawing/2014/main" id="{41A806A5-B5D1-0843-ABC4-1F2B1D8A8C74}"/>
              </a:ext>
            </a:extLst>
          </p:cNvPr>
          <p:cNvSpPr txBox="1">
            <a:spLocks noChangeArrowheads="1"/>
          </p:cNvSpPr>
          <p:nvPr/>
        </p:nvSpPr>
        <p:spPr bwMode="auto">
          <a:xfrm>
            <a:off x="1166400" y="3653684"/>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Further distinctions within these groups are made by other features; the tree below shows one possible feature hierarchy.</a:t>
            </a:r>
            <a:endParaRPr lang="en-US" sz="3200" dirty="0">
              <a:latin typeface="Cambria"/>
              <a:ea typeface="Times" charset="0"/>
              <a:cs typeface="Times" charset="0"/>
            </a:endParaRPr>
          </a:p>
        </p:txBody>
      </p:sp>
      <p:sp>
        <p:nvSpPr>
          <p:cNvPr id="20" name="Rectangle 2">
            <a:extLst>
              <a:ext uri="{FF2B5EF4-FFF2-40B4-BE49-F238E27FC236}">
                <a16:creationId xmlns:a16="http://schemas.microsoft.com/office/drawing/2014/main" id="{F5DA8110-1042-8F4F-B84C-A645CED30604}"/>
              </a:ext>
            </a:extLst>
          </p:cNvPr>
          <p:cNvSpPr>
            <a:spLocks noChangeArrowheads="1"/>
          </p:cNvSpPr>
          <p:nvPr/>
        </p:nvSpPr>
        <p:spPr bwMode="auto">
          <a:xfrm>
            <a:off x="7840762" y="5501208"/>
            <a:ext cx="4680000" cy="2743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22" name="Text Box 28">
            <a:extLst>
              <a:ext uri="{FF2B5EF4-FFF2-40B4-BE49-F238E27FC236}">
                <a16:creationId xmlns:a16="http://schemas.microsoft.com/office/drawing/2014/main" id="{1299D23E-C24C-A443-8B09-A9978DC5D06F}"/>
              </a:ext>
            </a:extLst>
          </p:cNvPr>
          <p:cNvSpPr txBox="1">
            <a:spLocks noChangeArrowheads="1"/>
          </p:cNvSpPr>
          <p:nvPr/>
        </p:nvSpPr>
        <p:spPr bwMode="auto">
          <a:xfrm>
            <a:off x="8010937" y="4995337"/>
            <a:ext cx="4339650" cy="584775"/>
          </a:xfrm>
          <a:prstGeom prst="rect">
            <a:avLst/>
          </a:prstGeom>
          <a:noFill/>
          <a:ln w="9525">
            <a:noFill/>
            <a:miter lim="800000"/>
            <a:headEnd/>
            <a:tailEnd/>
          </a:ln>
        </p:spPr>
        <p:txBody>
          <a:bodyPr wrap="none">
            <a:prstTxWarp prst="textNoShape">
              <a:avLst/>
            </a:prstTxWarp>
            <a:spAutoFit/>
          </a:bodyPr>
          <a:lstStyle/>
          <a:p>
            <a:pPr marL="4763" indent="-4763" algn="l">
              <a:spcBef>
                <a:spcPct val="50000"/>
              </a:spcBef>
            </a:pPr>
            <a:r>
              <a:rPr lang="en-US" sz="3200" dirty="0">
                <a:solidFill>
                  <a:srgbClr val="C00000"/>
                </a:solidFill>
                <a:latin typeface="Cambria"/>
                <a:ea typeface="Times" charset="0"/>
                <a:cs typeface="Times" charset="0"/>
              </a:rPr>
              <a:t>[round] &gt; [high] &gt; [low]</a:t>
            </a:r>
          </a:p>
        </p:txBody>
      </p:sp>
      <p:grpSp>
        <p:nvGrpSpPr>
          <p:cNvPr id="31" name="Group 57">
            <a:extLst>
              <a:ext uri="{FF2B5EF4-FFF2-40B4-BE49-F238E27FC236}">
                <a16:creationId xmlns:a16="http://schemas.microsoft.com/office/drawing/2014/main" id="{62C5D49E-0D43-7F4C-9CBC-9F4C40E22D83}"/>
              </a:ext>
            </a:extLst>
          </p:cNvPr>
          <p:cNvGrpSpPr>
            <a:grpSpLocks/>
          </p:cNvGrpSpPr>
          <p:nvPr/>
        </p:nvGrpSpPr>
        <p:grpSpPr bwMode="auto">
          <a:xfrm>
            <a:off x="8973528" y="5598095"/>
            <a:ext cx="2376000" cy="365760"/>
            <a:chOff x="1488" y="816"/>
            <a:chExt cx="2880" cy="461"/>
          </a:xfrm>
        </p:grpSpPr>
        <p:sp>
          <p:nvSpPr>
            <p:cNvPr id="34" name="Line 58">
              <a:extLst>
                <a:ext uri="{FF2B5EF4-FFF2-40B4-BE49-F238E27FC236}">
                  <a16:creationId xmlns:a16="http://schemas.microsoft.com/office/drawing/2014/main" id="{19B618EE-BF25-FF4A-A29A-ACE36CECC65C}"/>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35" name="Line 59">
              <a:extLst>
                <a:ext uri="{FF2B5EF4-FFF2-40B4-BE49-F238E27FC236}">
                  <a16:creationId xmlns:a16="http://schemas.microsoft.com/office/drawing/2014/main" id="{340BBDCF-D657-A34C-85BD-936E18D65A08}"/>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grpSp>
        <p:nvGrpSpPr>
          <p:cNvPr id="36" name="Group 35">
            <a:extLst>
              <a:ext uri="{FF2B5EF4-FFF2-40B4-BE49-F238E27FC236}">
                <a16:creationId xmlns:a16="http://schemas.microsoft.com/office/drawing/2014/main" id="{75DB4C1E-97CA-1643-BD6F-77300E5D9E9E}"/>
              </a:ext>
            </a:extLst>
          </p:cNvPr>
          <p:cNvGrpSpPr/>
          <p:nvPr/>
        </p:nvGrpSpPr>
        <p:grpSpPr>
          <a:xfrm>
            <a:off x="7984778" y="6362543"/>
            <a:ext cx="1878433" cy="1030468"/>
            <a:chOff x="4591360" y="4879249"/>
            <a:chExt cx="1878433" cy="1030468"/>
          </a:xfrm>
        </p:grpSpPr>
        <p:grpSp>
          <p:nvGrpSpPr>
            <p:cNvPr id="37" name="Group 57">
              <a:extLst>
                <a:ext uri="{FF2B5EF4-FFF2-40B4-BE49-F238E27FC236}">
                  <a16:creationId xmlns:a16="http://schemas.microsoft.com/office/drawing/2014/main" id="{DC69EAA2-247B-294B-AA35-3EF705B88BCF}"/>
                </a:ext>
              </a:extLst>
            </p:cNvPr>
            <p:cNvGrpSpPr>
              <a:grpSpLocks/>
            </p:cNvGrpSpPr>
            <p:nvPr/>
          </p:nvGrpSpPr>
          <p:grpSpPr bwMode="auto">
            <a:xfrm>
              <a:off x="5004169" y="4879249"/>
              <a:ext cx="1080000" cy="324000"/>
              <a:chOff x="1488" y="816"/>
              <a:chExt cx="2880" cy="461"/>
            </a:xfrm>
          </p:grpSpPr>
          <p:sp>
            <p:nvSpPr>
              <p:cNvPr id="45" name="Line 58">
                <a:extLst>
                  <a:ext uri="{FF2B5EF4-FFF2-40B4-BE49-F238E27FC236}">
                    <a16:creationId xmlns:a16="http://schemas.microsoft.com/office/drawing/2014/main" id="{D4D67364-2704-AC4D-A4A7-5933DA89EF68}"/>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a:latin typeface="Cambria" panose="02040503050406030204" pitchFamily="18" charset="0"/>
                </a:endParaRPr>
              </a:p>
            </p:txBody>
          </p:sp>
          <p:sp>
            <p:nvSpPr>
              <p:cNvPr id="47" name="Line 59">
                <a:extLst>
                  <a:ext uri="{FF2B5EF4-FFF2-40B4-BE49-F238E27FC236}">
                    <a16:creationId xmlns:a16="http://schemas.microsoft.com/office/drawing/2014/main" id="{CDE585CE-D604-A34C-89FE-429E1C653DFD}"/>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a:latin typeface="Cambria" panose="02040503050406030204" pitchFamily="18" charset="0"/>
                </a:endParaRPr>
              </a:p>
            </p:txBody>
          </p:sp>
        </p:grpSp>
        <p:grpSp>
          <p:nvGrpSpPr>
            <p:cNvPr id="38" name="Group 37">
              <a:extLst>
                <a:ext uri="{FF2B5EF4-FFF2-40B4-BE49-F238E27FC236}">
                  <a16:creationId xmlns:a16="http://schemas.microsoft.com/office/drawing/2014/main" id="{D034D32A-1910-5742-970F-B306B3F792CE}"/>
                </a:ext>
              </a:extLst>
            </p:cNvPr>
            <p:cNvGrpSpPr/>
            <p:nvPr/>
          </p:nvGrpSpPr>
          <p:grpSpPr>
            <a:xfrm>
              <a:off x="4591360" y="5248707"/>
              <a:ext cx="1878433" cy="307777"/>
              <a:chOff x="4447343" y="5208997"/>
              <a:chExt cx="1878433" cy="307777"/>
            </a:xfrm>
          </p:grpSpPr>
          <p:sp>
            <p:nvSpPr>
              <p:cNvPr id="40" name="Text Box 6">
                <a:extLst>
                  <a:ext uri="{FF2B5EF4-FFF2-40B4-BE49-F238E27FC236}">
                    <a16:creationId xmlns:a16="http://schemas.microsoft.com/office/drawing/2014/main" id="{6635554C-316E-0443-BA70-8DFAD4BCD7E6}"/>
                  </a:ext>
                </a:extLst>
              </p:cNvPr>
              <p:cNvSpPr txBox="1">
                <a:spLocks noChangeArrowheads="1"/>
              </p:cNvSpPr>
              <p:nvPr/>
            </p:nvSpPr>
            <p:spPr bwMode="auto">
              <a:xfrm>
                <a:off x="4447343" y="5208997"/>
                <a:ext cx="79977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[+high]</a:t>
                </a:r>
              </a:p>
            </p:txBody>
          </p:sp>
          <p:sp>
            <p:nvSpPr>
              <p:cNvPr id="41" name="Text Box 6">
                <a:extLst>
                  <a:ext uri="{FF2B5EF4-FFF2-40B4-BE49-F238E27FC236}">
                    <a16:creationId xmlns:a16="http://schemas.microsoft.com/office/drawing/2014/main" id="{5C743660-1108-594F-894B-D34C089E0D39}"/>
                  </a:ext>
                </a:extLst>
              </p:cNvPr>
              <p:cNvSpPr txBox="1">
                <a:spLocks noChangeArrowheads="1"/>
              </p:cNvSpPr>
              <p:nvPr/>
            </p:nvSpPr>
            <p:spPr bwMode="auto">
              <a:xfrm>
                <a:off x="5540433" y="5208997"/>
                <a:ext cx="785343"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[–high]</a:t>
                </a:r>
              </a:p>
            </p:txBody>
          </p:sp>
        </p:grpSp>
        <p:sp>
          <p:nvSpPr>
            <p:cNvPr id="39" name="Text Box 69">
              <a:extLst>
                <a:ext uri="{FF2B5EF4-FFF2-40B4-BE49-F238E27FC236}">
                  <a16:creationId xmlns:a16="http://schemas.microsoft.com/office/drawing/2014/main" id="{1FEE2C5B-914F-674A-8831-64288F87DFFE}"/>
                </a:ext>
              </a:extLst>
            </p:cNvPr>
            <p:cNvSpPr txBox="1">
              <a:spLocks noChangeArrowheads="1"/>
            </p:cNvSpPr>
            <p:nvPr/>
          </p:nvSpPr>
          <p:spPr bwMode="auto">
            <a:xfrm>
              <a:off x="4807138" y="5601940"/>
              <a:ext cx="412934"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a:t>
              </a:r>
              <a:r>
                <a:rPr lang="en-US" sz="2000" dirty="0" err="1">
                  <a:latin typeface="Cambria" panose="02040503050406030204" pitchFamily="18" charset="0"/>
                  <a:ea typeface="Doulos SIL" charset="-52"/>
                  <a:cs typeface="Doulos SIL" charset="-52"/>
                </a:rPr>
                <a:t>i</a:t>
              </a:r>
              <a:r>
                <a:rPr lang="en-US" sz="2000" dirty="0">
                  <a:latin typeface="Cambria" panose="02040503050406030204" pitchFamily="18" charset="0"/>
                  <a:ea typeface="Doulos SIL" charset="-52"/>
                  <a:cs typeface="Doulos SIL" charset="-52"/>
                </a:rPr>
                <a:t>/</a:t>
              </a:r>
            </a:p>
          </p:txBody>
        </p:sp>
      </p:grpSp>
      <p:grpSp>
        <p:nvGrpSpPr>
          <p:cNvPr id="48" name="Group 47">
            <a:extLst>
              <a:ext uri="{FF2B5EF4-FFF2-40B4-BE49-F238E27FC236}">
                <a16:creationId xmlns:a16="http://schemas.microsoft.com/office/drawing/2014/main" id="{07036B62-1374-AA40-A60A-CDE4FEA9123E}"/>
              </a:ext>
            </a:extLst>
          </p:cNvPr>
          <p:cNvGrpSpPr/>
          <p:nvPr/>
        </p:nvGrpSpPr>
        <p:grpSpPr>
          <a:xfrm>
            <a:off x="10433049" y="6362544"/>
            <a:ext cx="1878433" cy="1030466"/>
            <a:chOff x="7039631" y="4879251"/>
            <a:chExt cx="1878433" cy="1030466"/>
          </a:xfrm>
        </p:grpSpPr>
        <p:grpSp>
          <p:nvGrpSpPr>
            <p:cNvPr id="49" name="Group 57">
              <a:extLst>
                <a:ext uri="{FF2B5EF4-FFF2-40B4-BE49-F238E27FC236}">
                  <a16:creationId xmlns:a16="http://schemas.microsoft.com/office/drawing/2014/main" id="{5849932D-F6E3-7245-A227-F84CBB20CBC9}"/>
                </a:ext>
              </a:extLst>
            </p:cNvPr>
            <p:cNvGrpSpPr>
              <a:grpSpLocks/>
            </p:cNvGrpSpPr>
            <p:nvPr/>
          </p:nvGrpSpPr>
          <p:grpSpPr bwMode="auto">
            <a:xfrm>
              <a:off x="7452440" y="4879251"/>
              <a:ext cx="1080000" cy="324000"/>
              <a:chOff x="1488" y="816"/>
              <a:chExt cx="2880" cy="461"/>
            </a:xfrm>
          </p:grpSpPr>
          <p:sp>
            <p:nvSpPr>
              <p:cNvPr id="56" name="Line 58">
                <a:extLst>
                  <a:ext uri="{FF2B5EF4-FFF2-40B4-BE49-F238E27FC236}">
                    <a16:creationId xmlns:a16="http://schemas.microsoft.com/office/drawing/2014/main" id="{66819D60-1350-A24C-BC8E-2C2BE07C5B93}"/>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a:latin typeface="Cambria" panose="02040503050406030204" pitchFamily="18" charset="0"/>
                </a:endParaRPr>
              </a:p>
            </p:txBody>
          </p:sp>
          <p:sp>
            <p:nvSpPr>
              <p:cNvPr id="57" name="Line 59">
                <a:extLst>
                  <a:ext uri="{FF2B5EF4-FFF2-40B4-BE49-F238E27FC236}">
                    <a16:creationId xmlns:a16="http://schemas.microsoft.com/office/drawing/2014/main" id="{E87768FF-3BFF-D54D-A598-0D5D2EE2EFEC}"/>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a:latin typeface="Cambria" panose="02040503050406030204" pitchFamily="18" charset="0"/>
                </a:endParaRPr>
              </a:p>
            </p:txBody>
          </p:sp>
        </p:grpSp>
        <p:grpSp>
          <p:nvGrpSpPr>
            <p:cNvPr id="50" name="Group 49">
              <a:extLst>
                <a:ext uri="{FF2B5EF4-FFF2-40B4-BE49-F238E27FC236}">
                  <a16:creationId xmlns:a16="http://schemas.microsoft.com/office/drawing/2014/main" id="{E3600E02-04F5-D24B-9B90-AF8A62BCD93B}"/>
                </a:ext>
              </a:extLst>
            </p:cNvPr>
            <p:cNvGrpSpPr/>
            <p:nvPr/>
          </p:nvGrpSpPr>
          <p:grpSpPr>
            <a:xfrm>
              <a:off x="7039631" y="5248707"/>
              <a:ext cx="1878433" cy="307777"/>
              <a:chOff x="6915466" y="5208997"/>
              <a:chExt cx="1878433" cy="307777"/>
            </a:xfrm>
          </p:grpSpPr>
          <p:sp>
            <p:nvSpPr>
              <p:cNvPr id="54" name="Text Box 6">
                <a:extLst>
                  <a:ext uri="{FF2B5EF4-FFF2-40B4-BE49-F238E27FC236}">
                    <a16:creationId xmlns:a16="http://schemas.microsoft.com/office/drawing/2014/main" id="{B045B09D-66AC-1248-8004-3C841121E049}"/>
                  </a:ext>
                </a:extLst>
              </p:cNvPr>
              <p:cNvSpPr txBox="1">
                <a:spLocks noChangeArrowheads="1"/>
              </p:cNvSpPr>
              <p:nvPr/>
            </p:nvSpPr>
            <p:spPr bwMode="auto">
              <a:xfrm>
                <a:off x="6915466" y="5208997"/>
                <a:ext cx="79977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[+high]</a:t>
                </a:r>
              </a:p>
            </p:txBody>
          </p:sp>
          <p:sp>
            <p:nvSpPr>
              <p:cNvPr id="55" name="Text Box 6">
                <a:extLst>
                  <a:ext uri="{FF2B5EF4-FFF2-40B4-BE49-F238E27FC236}">
                    <a16:creationId xmlns:a16="http://schemas.microsoft.com/office/drawing/2014/main" id="{1481A364-27F9-6247-A38A-B0C88769E16D}"/>
                  </a:ext>
                </a:extLst>
              </p:cNvPr>
              <p:cNvSpPr txBox="1">
                <a:spLocks noChangeArrowheads="1"/>
              </p:cNvSpPr>
              <p:nvPr/>
            </p:nvSpPr>
            <p:spPr bwMode="auto">
              <a:xfrm>
                <a:off x="8008556" y="5208997"/>
                <a:ext cx="785343"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[–high]</a:t>
                </a:r>
              </a:p>
            </p:txBody>
          </p:sp>
        </p:grpSp>
        <p:grpSp>
          <p:nvGrpSpPr>
            <p:cNvPr id="51" name="Group 50">
              <a:extLst>
                <a:ext uri="{FF2B5EF4-FFF2-40B4-BE49-F238E27FC236}">
                  <a16:creationId xmlns:a16="http://schemas.microsoft.com/office/drawing/2014/main" id="{A1B5ACE0-F6F2-384F-9CF3-93958BE5173F}"/>
                </a:ext>
              </a:extLst>
            </p:cNvPr>
            <p:cNvGrpSpPr/>
            <p:nvPr/>
          </p:nvGrpSpPr>
          <p:grpSpPr>
            <a:xfrm>
              <a:off x="7236296" y="5601940"/>
              <a:ext cx="1566938" cy="307777"/>
              <a:chOff x="7073618" y="5517232"/>
              <a:chExt cx="1566938" cy="307777"/>
            </a:xfrm>
          </p:grpSpPr>
          <p:sp>
            <p:nvSpPr>
              <p:cNvPr id="52" name="Text Box 69">
                <a:extLst>
                  <a:ext uri="{FF2B5EF4-FFF2-40B4-BE49-F238E27FC236}">
                    <a16:creationId xmlns:a16="http://schemas.microsoft.com/office/drawing/2014/main" id="{95FD584A-0E4F-B94F-8B3B-D3E6E6A34E16}"/>
                  </a:ext>
                </a:extLst>
              </p:cNvPr>
              <p:cNvSpPr txBox="1">
                <a:spLocks noChangeArrowheads="1"/>
              </p:cNvSpPr>
              <p:nvPr/>
            </p:nvSpPr>
            <p:spPr bwMode="auto">
              <a:xfrm>
                <a:off x="7073618" y="5517232"/>
                <a:ext cx="483466"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/u/</a:t>
                </a:r>
              </a:p>
            </p:txBody>
          </p:sp>
          <p:sp>
            <p:nvSpPr>
              <p:cNvPr id="53" name="Text Box 69">
                <a:extLst>
                  <a:ext uri="{FF2B5EF4-FFF2-40B4-BE49-F238E27FC236}">
                    <a16:creationId xmlns:a16="http://schemas.microsoft.com/office/drawing/2014/main" id="{2B4666DD-7B9D-7E4E-A7EC-C4D2E32CFAC0}"/>
                  </a:ext>
                </a:extLst>
              </p:cNvPr>
              <p:cNvSpPr txBox="1">
                <a:spLocks noChangeArrowheads="1"/>
              </p:cNvSpPr>
              <p:nvPr/>
            </p:nvSpPr>
            <p:spPr bwMode="auto">
              <a:xfrm>
                <a:off x="8161899" y="5517232"/>
                <a:ext cx="478657"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/o/</a:t>
                </a:r>
              </a:p>
            </p:txBody>
          </p:sp>
        </p:grpSp>
      </p:grpSp>
      <p:grpSp>
        <p:nvGrpSpPr>
          <p:cNvPr id="58" name="Group 57">
            <a:extLst>
              <a:ext uri="{FF2B5EF4-FFF2-40B4-BE49-F238E27FC236}">
                <a16:creationId xmlns:a16="http://schemas.microsoft.com/office/drawing/2014/main" id="{4F857AE5-B4E1-D345-B8C0-9273C9567144}"/>
              </a:ext>
            </a:extLst>
          </p:cNvPr>
          <p:cNvGrpSpPr/>
          <p:nvPr/>
        </p:nvGrpSpPr>
        <p:grpSpPr>
          <a:xfrm>
            <a:off x="8660781" y="7072535"/>
            <a:ext cx="1640825" cy="1027857"/>
            <a:chOff x="5267363" y="5589240"/>
            <a:chExt cx="1640825" cy="1027857"/>
          </a:xfrm>
        </p:grpSpPr>
        <p:grpSp>
          <p:nvGrpSpPr>
            <p:cNvPr id="59" name="Group 57">
              <a:extLst>
                <a:ext uri="{FF2B5EF4-FFF2-40B4-BE49-F238E27FC236}">
                  <a16:creationId xmlns:a16="http://schemas.microsoft.com/office/drawing/2014/main" id="{39398347-A04F-5B4E-AB20-06A350E2C8E6}"/>
                </a:ext>
              </a:extLst>
            </p:cNvPr>
            <p:cNvGrpSpPr>
              <a:grpSpLocks/>
            </p:cNvGrpSpPr>
            <p:nvPr/>
          </p:nvGrpSpPr>
          <p:grpSpPr bwMode="auto">
            <a:xfrm>
              <a:off x="5652120" y="5589240"/>
              <a:ext cx="900000" cy="324000"/>
              <a:chOff x="1488" y="816"/>
              <a:chExt cx="2880" cy="461"/>
            </a:xfrm>
          </p:grpSpPr>
          <p:sp>
            <p:nvSpPr>
              <p:cNvPr id="66" name="Line 58">
                <a:extLst>
                  <a:ext uri="{FF2B5EF4-FFF2-40B4-BE49-F238E27FC236}">
                    <a16:creationId xmlns:a16="http://schemas.microsoft.com/office/drawing/2014/main" id="{93EACBFB-A2F1-9448-A227-38213CF99191}"/>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a:latin typeface="Cambria" panose="02040503050406030204" pitchFamily="18" charset="0"/>
                </a:endParaRPr>
              </a:p>
            </p:txBody>
          </p:sp>
          <p:sp>
            <p:nvSpPr>
              <p:cNvPr id="67" name="Line 59">
                <a:extLst>
                  <a:ext uri="{FF2B5EF4-FFF2-40B4-BE49-F238E27FC236}">
                    <a16:creationId xmlns:a16="http://schemas.microsoft.com/office/drawing/2014/main" id="{1882D23C-791D-4D44-9109-07278B7A5382}"/>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a:latin typeface="Cambria" panose="02040503050406030204" pitchFamily="18" charset="0"/>
                </a:endParaRPr>
              </a:p>
            </p:txBody>
          </p:sp>
        </p:grpSp>
        <p:grpSp>
          <p:nvGrpSpPr>
            <p:cNvPr id="60" name="Group 59">
              <a:extLst>
                <a:ext uri="{FF2B5EF4-FFF2-40B4-BE49-F238E27FC236}">
                  <a16:creationId xmlns:a16="http://schemas.microsoft.com/office/drawing/2014/main" id="{6BED877C-56A5-1A41-A2BB-716411EBFD7B}"/>
                </a:ext>
              </a:extLst>
            </p:cNvPr>
            <p:cNvGrpSpPr/>
            <p:nvPr/>
          </p:nvGrpSpPr>
          <p:grpSpPr>
            <a:xfrm>
              <a:off x="5267363" y="5955173"/>
              <a:ext cx="1640825" cy="308691"/>
              <a:chOff x="5267363" y="6000629"/>
              <a:chExt cx="1640825" cy="308691"/>
            </a:xfrm>
          </p:grpSpPr>
          <p:sp>
            <p:nvSpPr>
              <p:cNvPr id="64" name="Text Box 6">
                <a:extLst>
                  <a:ext uri="{FF2B5EF4-FFF2-40B4-BE49-F238E27FC236}">
                    <a16:creationId xmlns:a16="http://schemas.microsoft.com/office/drawing/2014/main" id="{DF34C3F7-5CA3-F34C-BC80-EE3DFF22BDD0}"/>
                  </a:ext>
                </a:extLst>
              </p:cNvPr>
              <p:cNvSpPr txBox="1">
                <a:spLocks noChangeArrowheads="1"/>
              </p:cNvSpPr>
              <p:nvPr/>
            </p:nvSpPr>
            <p:spPr bwMode="auto">
              <a:xfrm>
                <a:off x="5267363" y="6001543"/>
                <a:ext cx="71045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[–low]</a:t>
                </a:r>
              </a:p>
            </p:txBody>
          </p:sp>
          <p:sp>
            <p:nvSpPr>
              <p:cNvPr id="65" name="Text Box 6">
                <a:extLst>
                  <a:ext uri="{FF2B5EF4-FFF2-40B4-BE49-F238E27FC236}">
                    <a16:creationId xmlns:a16="http://schemas.microsoft.com/office/drawing/2014/main" id="{89681DAB-F663-1E4D-A0CA-53FBFA1D4811}"/>
                  </a:ext>
                </a:extLst>
              </p:cNvPr>
              <p:cNvSpPr txBox="1">
                <a:spLocks noChangeArrowheads="1"/>
              </p:cNvSpPr>
              <p:nvPr/>
            </p:nvSpPr>
            <p:spPr bwMode="auto">
              <a:xfrm>
                <a:off x="6183310" y="6000629"/>
                <a:ext cx="724878"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[+low]</a:t>
                </a:r>
              </a:p>
            </p:txBody>
          </p:sp>
        </p:grpSp>
        <p:grpSp>
          <p:nvGrpSpPr>
            <p:cNvPr id="61" name="Group 60">
              <a:extLst>
                <a:ext uri="{FF2B5EF4-FFF2-40B4-BE49-F238E27FC236}">
                  <a16:creationId xmlns:a16="http://schemas.microsoft.com/office/drawing/2014/main" id="{92D72582-D19A-AB45-9740-4E1BDBF7BE75}"/>
                </a:ext>
              </a:extLst>
            </p:cNvPr>
            <p:cNvGrpSpPr/>
            <p:nvPr/>
          </p:nvGrpSpPr>
          <p:grpSpPr>
            <a:xfrm>
              <a:off x="5388869" y="6309320"/>
              <a:ext cx="1390597" cy="307777"/>
              <a:chOff x="5388869" y="6361583"/>
              <a:chExt cx="1390597" cy="307777"/>
            </a:xfrm>
          </p:grpSpPr>
          <p:sp>
            <p:nvSpPr>
              <p:cNvPr id="62" name="Text Box 69">
                <a:extLst>
                  <a:ext uri="{FF2B5EF4-FFF2-40B4-BE49-F238E27FC236}">
                    <a16:creationId xmlns:a16="http://schemas.microsoft.com/office/drawing/2014/main" id="{1E9A8AA4-4941-B542-B867-09CFC943B351}"/>
                  </a:ext>
                </a:extLst>
              </p:cNvPr>
              <p:cNvSpPr txBox="1">
                <a:spLocks noChangeArrowheads="1"/>
              </p:cNvSpPr>
              <p:nvPr/>
            </p:nvSpPr>
            <p:spPr bwMode="auto">
              <a:xfrm>
                <a:off x="5388869" y="6361583"/>
                <a:ext cx="467436"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/e/</a:t>
                </a:r>
              </a:p>
            </p:txBody>
          </p:sp>
          <p:sp>
            <p:nvSpPr>
              <p:cNvPr id="63" name="Text Box 69">
                <a:extLst>
                  <a:ext uri="{FF2B5EF4-FFF2-40B4-BE49-F238E27FC236}">
                    <a16:creationId xmlns:a16="http://schemas.microsoft.com/office/drawing/2014/main" id="{8CC319EC-624A-0245-8B59-0688EF97B51A}"/>
                  </a:ext>
                </a:extLst>
              </p:cNvPr>
              <p:cNvSpPr txBox="1">
                <a:spLocks noChangeArrowheads="1"/>
              </p:cNvSpPr>
              <p:nvPr/>
            </p:nvSpPr>
            <p:spPr bwMode="auto">
              <a:xfrm>
                <a:off x="6312030" y="6361583"/>
                <a:ext cx="467436"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/a/</a:t>
                </a:r>
              </a:p>
            </p:txBody>
          </p:sp>
        </p:grpSp>
      </p:grpSp>
      <p:grpSp>
        <p:nvGrpSpPr>
          <p:cNvPr id="68" name="Group 67">
            <a:extLst>
              <a:ext uri="{FF2B5EF4-FFF2-40B4-BE49-F238E27FC236}">
                <a16:creationId xmlns:a16="http://schemas.microsoft.com/office/drawing/2014/main" id="{0B5CFBB2-4C9D-D14E-A796-D3277A949DCD}"/>
              </a:ext>
            </a:extLst>
          </p:cNvPr>
          <p:cNvGrpSpPr/>
          <p:nvPr/>
        </p:nvGrpSpPr>
        <p:grpSpPr>
          <a:xfrm>
            <a:off x="8445344" y="6012160"/>
            <a:ext cx="3355858" cy="307777"/>
            <a:chOff x="5071198" y="4495800"/>
            <a:chExt cx="3355858" cy="307777"/>
          </a:xfrm>
        </p:grpSpPr>
        <p:sp>
          <p:nvSpPr>
            <p:cNvPr id="69" name="Text Box 6">
              <a:extLst>
                <a:ext uri="{FF2B5EF4-FFF2-40B4-BE49-F238E27FC236}">
                  <a16:creationId xmlns:a16="http://schemas.microsoft.com/office/drawing/2014/main" id="{82FC9772-9575-074D-9FD9-0F012DF209EF}"/>
                </a:ext>
              </a:extLst>
            </p:cNvPr>
            <p:cNvSpPr txBox="1">
              <a:spLocks noChangeArrowheads="1"/>
            </p:cNvSpPr>
            <p:nvPr/>
          </p:nvSpPr>
          <p:spPr bwMode="auto">
            <a:xfrm>
              <a:off x="5071198" y="4495800"/>
              <a:ext cx="973023"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[–round]</a:t>
              </a:r>
            </a:p>
          </p:txBody>
        </p:sp>
        <p:sp>
          <p:nvSpPr>
            <p:cNvPr id="70" name="Text Box 6">
              <a:extLst>
                <a:ext uri="{FF2B5EF4-FFF2-40B4-BE49-F238E27FC236}">
                  <a16:creationId xmlns:a16="http://schemas.microsoft.com/office/drawing/2014/main" id="{315C7311-1D62-244E-A8A7-39D7F846196F}"/>
                </a:ext>
              </a:extLst>
            </p:cNvPr>
            <p:cNvSpPr txBox="1">
              <a:spLocks noChangeArrowheads="1"/>
            </p:cNvSpPr>
            <p:nvPr/>
          </p:nvSpPr>
          <p:spPr bwMode="auto">
            <a:xfrm>
              <a:off x="7440183" y="4495800"/>
              <a:ext cx="986873"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[+round]</a:t>
              </a:r>
            </a:p>
          </p:txBody>
        </p:sp>
      </p:grpSp>
      <p:sp>
        <p:nvSpPr>
          <p:cNvPr id="71" name="Slide Number Placeholder 8">
            <a:extLst>
              <a:ext uri="{FF2B5EF4-FFF2-40B4-BE49-F238E27FC236}">
                <a16:creationId xmlns:a16="http://schemas.microsoft.com/office/drawing/2014/main" id="{15535E9D-E00C-F641-91A2-DD1741F30930}"/>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30</a:t>
            </a:fld>
            <a:endParaRPr lang="en-US" sz="1600" dirty="0"/>
          </a:p>
        </p:txBody>
      </p:sp>
    </p:spTree>
    <p:extLst>
      <p:ext uri="{BB962C8B-B14F-4D97-AF65-F5344CB8AC3E}">
        <p14:creationId xmlns:p14="http://schemas.microsoft.com/office/powerpoint/2010/main" val="323399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2000"/>
                                        <p:tgtEl>
                                          <p:spTgt spid="48"/>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3000"/>
                                        <p:tgtEl>
                                          <p:spTgt spid="58"/>
                                        </p:tgtEl>
                                      </p:cBhvr>
                                    </p:animEffect>
                                  </p:childTnLst>
                                </p:cTn>
                              </p:par>
                              <p:par>
                                <p:cTn id="16" presetID="22" presetClass="entr" presetSubtype="1"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D380D9-7622-774A-B36E-C79DDDD69CCA}"/>
              </a:ext>
            </a:extLst>
          </p:cNvPr>
          <p:cNvSpPr/>
          <p:nvPr/>
        </p:nvSpPr>
        <p:spPr bwMode="auto">
          <a:xfrm>
            <a:off x="1166400" y="5501208"/>
            <a:ext cx="38520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dirty="0">
              <a:latin typeface="Cambria" panose="02040503050406030204" pitchFamily="18" charset="0"/>
            </a:endParaRPr>
          </a:p>
        </p:txBody>
      </p:sp>
      <p:sp>
        <p:nvSpPr>
          <p:cNvPr id="63502" name="Text Box 28"/>
          <p:cNvSpPr txBox="1">
            <a:spLocks noChangeArrowheads="1"/>
          </p:cNvSpPr>
          <p:nvPr/>
        </p:nvSpPr>
        <p:spPr bwMode="auto">
          <a:xfrm>
            <a:off x="2219405" y="4923329"/>
            <a:ext cx="1745991" cy="584775"/>
          </a:xfrm>
          <a:prstGeom prst="rect">
            <a:avLst/>
          </a:prstGeom>
          <a:noFill/>
          <a:ln w="9525">
            <a:noFill/>
            <a:miter lim="800000"/>
            <a:headEnd/>
            <a:tailEnd/>
          </a:ln>
        </p:spPr>
        <p:txBody>
          <a:bodyPr wrap="none">
            <a:prstTxWarp prst="textNoShape">
              <a:avLst/>
            </a:prstTxWarp>
            <a:spAutoFit/>
          </a:bodyPr>
          <a:lstStyle/>
          <a:p>
            <a:pPr marL="4763" indent="-4763">
              <a:spcBef>
                <a:spcPct val="50000"/>
              </a:spcBef>
            </a:pPr>
            <a:r>
              <a:rPr lang="en-US" sz="3200" dirty="0">
                <a:solidFill>
                  <a:srgbClr val="C00000"/>
                </a:solidFill>
                <a:latin typeface="Cambria"/>
                <a:ea typeface="Times" charset="0"/>
                <a:cs typeface="Times" charset="0"/>
              </a:rPr>
              <a:t>Japanese</a:t>
            </a:r>
          </a:p>
        </p:txBody>
      </p:sp>
      <p:cxnSp>
        <p:nvCxnSpPr>
          <p:cNvPr id="63507" name="Straight Connector 64"/>
          <p:cNvCxnSpPr>
            <a:cxnSpLocks noChangeShapeType="1"/>
          </p:cNvCxnSpPr>
          <p:nvPr/>
        </p:nvCxnSpPr>
        <p:spPr bwMode="auto">
          <a:xfrm rot="16200000" flipH="1">
            <a:off x="1356594" y="6872808"/>
            <a:ext cx="2743200" cy="0"/>
          </a:xfrm>
          <a:prstGeom prst="line">
            <a:avLst/>
          </a:prstGeom>
          <a:noFill/>
          <a:ln w="38100" cmpd="dbl">
            <a:solidFill>
              <a:srgbClr val="FF0000"/>
            </a:solidFill>
            <a:round/>
            <a:headEnd/>
            <a:tailEnd/>
          </a:ln>
        </p:spPr>
      </p:cxnSp>
      <p:sp>
        <p:nvSpPr>
          <p:cNvPr id="46" name="Text Box 99"/>
          <p:cNvSpPr txBox="1">
            <a:spLocks noChangeArrowheads="1"/>
          </p:cNvSpPr>
          <p:nvPr/>
        </p:nvSpPr>
        <p:spPr bwMode="auto">
          <a:xfrm>
            <a:off x="9255021" y="6785175"/>
            <a:ext cx="65" cy="307777"/>
          </a:xfrm>
          <a:prstGeom prst="rect">
            <a:avLst/>
          </a:prstGeom>
          <a:solidFill>
            <a:schemeClr val="hlink"/>
          </a:solidFill>
          <a:ln w="9525">
            <a:noFill/>
            <a:miter lim="800000"/>
            <a:headEnd/>
            <a:tailEnd/>
          </a:ln>
        </p:spPr>
        <p:txBody>
          <a:bodyPr wrap="none" lIns="0" tIns="0" rIns="0" bIns="0">
            <a:prstTxWarp prst="textNoShape">
              <a:avLst/>
            </a:prstTxWarp>
            <a:spAutoFit/>
          </a:bodyPr>
          <a:lstStyle/>
          <a:p>
            <a:endParaRPr lang="en-US" sz="2000" dirty="0">
              <a:latin typeface="Cambria" panose="02040503050406030204" pitchFamily="18" charset="0"/>
            </a:endParaRPr>
          </a:p>
        </p:txBody>
      </p:sp>
      <p:sp>
        <p:nvSpPr>
          <p:cNvPr id="60" name="Text Box 4"/>
          <p:cNvSpPr txBox="1">
            <a:spLocks noChangeArrowheads="1"/>
          </p:cNvSpPr>
          <p:nvPr/>
        </p:nvSpPr>
        <p:spPr bwMode="auto">
          <a:xfrm>
            <a:off x="1166400" y="2761710"/>
            <a:ext cx="14400000" cy="1569660"/>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In Japanese, Trubetzkoy argues that neutralization of the opposition between palatalized and non-palatalized consonants before /</a:t>
            </a:r>
            <a:r>
              <a:rPr lang="en-US" sz="3200" dirty="0" err="1">
                <a:latin typeface="Cambria"/>
                <a:ea typeface="Cambria"/>
                <a:cs typeface="Cambria"/>
              </a:rPr>
              <a:t>i</a:t>
            </a:r>
            <a:r>
              <a:rPr lang="en-US" sz="3200" dirty="0">
                <a:latin typeface="Cambria"/>
                <a:ea typeface="Cambria"/>
                <a:cs typeface="Cambria"/>
              </a:rPr>
              <a:t>/</a:t>
            </a:r>
            <a:r>
              <a:rPr lang="en-US" sz="3200" i="1" dirty="0">
                <a:latin typeface="Cambria"/>
                <a:ea typeface="Cambria"/>
                <a:cs typeface="Cambria"/>
              </a:rPr>
              <a:t> </a:t>
            </a:r>
            <a:r>
              <a:rPr lang="en-US" sz="3200" dirty="0">
                <a:latin typeface="Cambria"/>
                <a:ea typeface="Cambria"/>
                <a:cs typeface="Cambria"/>
              </a:rPr>
              <a:t>and</a:t>
            </a:r>
            <a:r>
              <a:rPr lang="en-US" sz="3200" i="1" dirty="0">
                <a:latin typeface="Cambria"/>
                <a:ea typeface="Cambria"/>
                <a:cs typeface="Cambria"/>
              </a:rPr>
              <a:t> /</a:t>
            </a:r>
            <a:r>
              <a:rPr lang="en-US" sz="3200" dirty="0">
                <a:latin typeface="Cambria"/>
                <a:ea typeface="Cambria"/>
                <a:cs typeface="Cambria"/>
              </a:rPr>
              <a:t>e/</a:t>
            </a:r>
            <a:r>
              <a:rPr lang="en-US" sz="3200" i="1" dirty="0">
                <a:latin typeface="Cambria"/>
                <a:ea typeface="Cambria"/>
                <a:cs typeface="Cambria"/>
              </a:rPr>
              <a:t> </a:t>
            </a:r>
            <a:r>
              <a:rPr lang="en-US" sz="3200" dirty="0">
                <a:latin typeface="Cambria"/>
                <a:ea typeface="Cambria"/>
                <a:cs typeface="Cambria"/>
              </a:rPr>
              <a:t>shows that these vowels are put into opposition with the other vowels /a, o, u/.</a:t>
            </a:r>
          </a:p>
        </p:txBody>
      </p:sp>
      <p:sp>
        <p:nvSpPr>
          <p:cNvPr id="66" name="Text Box 26"/>
          <p:cNvSpPr txBox="1">
            <a:spLocks noChangeArrowheads="1"/>
          </p:cNvSpPr>
          <p:nvPr/>
        </p:nvSpPr>
        <p:spPr bwMode="auto">
          <a:xfrm>
            <a:off x="1216026" y="5364088"/>
            <a:ext cx="1471107"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[+front]</a:t>
            </a:r>
          </a:p>
        </p:txBody>
      </p:sp>
      <p:sp>
        <p:nvSpPr>
          <p:cNvPr id="23" name="Text Box 26"/>
          <p:cNvSpPr txBox="1">
            <a:spLocks noChangeArrowheads="1"/>
          </p:cNvSpPr>
          <p:nvPr/>
        </p:nvSpPr>
        <p:spPr bwMode="auto">
          <a:xfrm>
            <a:off x="2985279" y="5364088"/>
            <a:ext cx="1471107"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[–front]</a:t>
            </a:r>
          </a:p>
        </p:txBody>
      </p:sp>
      <p:sp>
        <p:nvSpPr>
          <p:cNvPr id="24" name="Text Box 2"/>
          <p:cNvSpPr txBox="1">
            <a:spLocks noChangeArrowheads="1"/>
          </p:cNvSpPr>
          <p:nvPr/>
        </p:nvSpPr>
        <p:spPr bwMode="auto">
          <a:xfrm>
            <a:off x="1166400" y="1440000"/>
            <a:ext cx="841375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Five-vowel systems: Japanese</a:t>
            </a:r>
          </a:p>
        </p:txBody>
      </p:sp>
      <p:sp>
        <p:nvSpPr>
          <p:cNvPr id="19" name="Text Box 7">
            <a:extLst>
              <a:ext uri="{FF2B5EF4-FFF2-40B4-BE49-F238E27FC236}">
                <a16:creationId xmlns:a16="http://schemas.microsoft.com/office/drawing/2014/main" id="{CB7267A0-3B92-614B-AE71-8D656A1B8300}"/>
              </a:ext>
            </a:extLst>
          </p:cNvPr>
          <p:cNvSpPr txBox="1">
            <a:spLocks noChangeArrowheads="1"/>
          </p:cNvSpPr>
          <p:nvPr/>
        </p:nvSpPr>
        <p:spPr bwMode="auto">
          <a:xfrm>
            <a:off x="5536506" y="6087978"/>
            <a:ext cx="10116000" cy="1569660"/>
          </a:xfrm>
          <a:prstGeom prst="rect">
            <a:avLst/>
          </a:prstGeom>
          <a:noFill/>
          <a:ln w="9525">
            <a:noFill/>
            <a:miter lim="800000"/>
            <a:headEnd/>
            <a:tailEnd/>
          </a:ln>
        </p:spPr>
        <p:txBody>
          <a:bodyPr wrap="square">
            <a:prstTxWarp prst="textNoShape">
              <a:avLst/>
            </a:prstTxWarp>
            <a:spAutoFit/>
          </a:bodyPr>
          <a:lstStyle/>
          <a:p>
            <a:pPr algn="l"/>
            <a:r>
              <a:rPr lang="en-US" sz="3200" dirty="0">
                <a:latin typeface="Cambria"/>
                <a:ea typeface="Cambria"/>
                <a:cs typeface="Cambria"/>
              </a:rPr>
              <a:t>The governing opposition is that between front and back vowels, “lip rounding being irrelevant” (Trubetzkoy 1969: 101).</a:t>
            </a:r>
            <a:endParaRPr lang="en-US" sz="3200" dirty="0">
              <a:latin typeface="Cambria"/>
              <a:ea typeface="Times" charset="0"/>
              <a:cs typeface="Times" charset="0"/>
            </a:endParaRPr>
          </a:p>
        </p:txBody>
      </p:sp>
      <p:sp>
        <p:nvSpPr>
          <p:cNvPr id="32" name="Text Box 13">
            <a:extLst>
              <a:ext uri="{FF2B5EF4-FFF2-40B4-BE49-F238E27FC236}">
                <a16:creationId xmlns:a16="http://schemas.microsoft.com/office/drawing/2014/main" id="{A4808FE1-B9A4-E340-BA8F-C70445584461}"/>
              </a:ext>
            </a:extLst>
          </p:cNvPr>
          <p:cNvSpPr txBox="1">
            <a:spLocks noChangeArrowheads="1"/>
          </p:cNvSpPr>
          <p:nvPr/>
        </p:nvSpPr>
        <p:spPr bwMode="auto">
          <a:xfrm>
            <a:off x="2722152" y="7613776"/>
            <a:ext cx="788999" cy="584775"/>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a:t>
            </a:r>
          </a:p>
        </p:txBody>
      </p:sp>
      <p:grpSp>
        <p:nvGrpSpPr>
          <p:cNvPr id="33" name="Group 34">
            <a:extLst>
              <a:ext uri="{FF2B5EF4-FFF2-40B4-BE49-F238E27FC236}">
                <a16:creationId xmlns:a16="http://schemas.microsoft.com/office/drawing/2014/main" id="{6871DA38-04F5-7E49-B3B2-EE74F9CDC9AC}"/>
              </a:ext>
            </a:extLst>
          </p:cNvPr>
          <p:cNvGrpSpPr>
            <a:grpSpLocks/>
          </p:cNvGrpSpPr>
          <p:nvPr/>
        </p:nvGrpSpPr>
        <p:grpSpPr bwMode="auto">
          <a:xfrm>
            <a:off x="1733138" y="6728147"/>
            <a:ext cx="2753894" cy="584777"/>
            <a:chOff x="929738" y="5329533"/>
            <a:chExt cx="2753638" cy="584401"/>
          </a:xfrm>
        </p:grpSpPr>
        <p:sp>
          <p:nvSpPr>
            <p:cNvPr id="34" name="Text Box 22">
              <a:extLst>
                <a:ext uri="{FF2B5EF4-FFF2-40B4-BE49-F238E27FC236}">
                  <a16:creationId xmlns:a16="http://schemas.microsoft.com/office/drawing/2014/main" id="{E66BBECE-79CD-354E-A9DB-81C186EE7204}"/>
                </a:ext>
              </a:extLst>
            </p:cNvPr>
            <p:cNvSpPr txBox="1">
              <a:spLocks noChangeArrowheads="1"/>
            </p:cNvSpPr>
            <p:nvPr/>
          </p:nvSpPr>
          <p:spPr bwMode="auto">
            <a:xfrm>
              <a:off x="2876820" y="5329533"/>
              <a:ext cx="80655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o</a:t>
              </a:r>
              <a:r>
                <a:rPr lang="en-US" sz="3200" dirty="0">
                  <a:latin typeface="Cambria" panose="02040503050406030204" pitchFamily="18" charset="0"/>
                  <a:ea typeface="Doulos SIL" charset="-52"/>
                  <a:cs typeface="Doulos SIL" charset="-52"/>
                </a:rPr>
                <a:t>/</a:t>
              </a:r>
            </a:p>
          </p:txBody>
        </p:sp>
        <p:sp>
          <p:nvSpPr>
            <p:cNvPr id="35" name="Text Box 22">
              <a:extLst>
                <a:ext uri="{FF2B5EF4-FFF2-40B4-BE49-F238E27FC236}">
                  <a16:creationId xmlns:a16="http://schemas.microsoft.com/office/drawing/2014/main" id="{6AEF1CE2-7BAE-0544-BBCB-4C01B8E3B6AB}"/>
                </a:ext>
              </a:extLst>
            </p:cNvPr>
            <p:cNvSpPr txBox="1">
              <a:spLocks noChangeArrowheads="1"/>
            </p:cNvSpPr>
            <p:nvPr/>
          </p:nvSpPr>
          <p:spPr bwMode="auto">
            <a:xfrm>
              <a:off x="929738" y="5329535"/>
              <a:ext cx="78892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e</a:t>
              </a:r>
              <a:r>
                <a:rPr lang="en-US" sz="3200" dirty="0">
                  <a:latin typeface="Cambria" panose="02040503050406030204" pitchFamily="18" charset="0"/>
                  <a:ea typeface="Doulos SIL" charset="-52"/>
                  <a:cs typeface="Doulos SIL" charset="-52"/>
                </a:rPr>
                <a:t>/</a:t>
              </a:r>
            </a:p>
          </p:txBody>
        </p:sp>
      </p:grpSp>
      <p:grpSp>
        <p:nvGrpSpPr>
          <p:cNvPr id="36" name="Group 26">
            <a:extLst>
              <a:ext uri="{FF2B5EF4-FFF2-40B4-BE49-F238E27FC236}">
                <a16:creationId xmlns:a16="http://schemas.microsoft.com/office/drawing/2014/main" id="{4F72BD34-16DF-3F4F-BF8B-3DA21E53C50C}"/>
              </a:ext>
            </a:extLst>
          </p:cNvPr>
          <p:cNvGrpSpPr>
            <a:grpSpLocks/>
          </p:cNvGrpSpPr>
          <p:nvPr/>
        </p:nvGrpSpPr>
        <p:grpSpPr bwMode="auto">
          <a:xfrm>
            <a:off x="1544226" y="5756204"/>
            <a:ext cx="3139839" cy="584777"/>
            <a:chOff x="782638" y="4643733"/>
            <a:chExt cx="3140507" cy="584400"/>
          </a:xfrm>
        </p:grpSpPr>
        <p:sp>
          <p:nvSpPr>
            <p:cNvPr id="37" name="Text Box 11">
              <a:extLst>
                <a:ext uri="{FF2B5EF4-FFF2-40B4-BE49-F238E27FC236}">
                  <a16:creationId xmlns:a16="http://schemas.microsoft.com/office/drawing/2014/main" id="{202E428F-A118-2D4B-BC99-1E9FAB529F5D}"/>
                </a:ext>
              </a:extLst>
            </p:cNvPr>
            <p:cNvSpPr txBox="1">
              <a:spLocks noChangeArrowheads="1"/>
            </p:cNvSpPr>
            <p:nvPr/>
          </p:nvSpPr>
          <p:spPr bwMode="auto">
            <a:xfrm>
              <a:off x="782638" y="4643735"/>
              <a:ext cx="702585" cy="584398"/>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i</a:t>
              </a:r>
              <a:r>
                <a:rPr lang="en-US" sz="3200" dirty="0">
                  <a:latin typeface="Cambria" panose="02040503050406030204" pitchFamily="18" charset="0"/>
                  <a:ea typeface="Doulos SIL" charset="-52"/>
                  <a:cs typeface="Doulos SIL" charset="-52"/>
                </a:rPr>
                <a:t>/</a:t>
              </a:r>
            </a:p>
          </p:txBody>
        </p:sp>
        <p:sp>
          <p:nvSpPr>
            <p:cNvPr id="39" name="Text Box 12">
              <a:extLst>
                <a:ext uri="{FF2B5EF4-FFF2-40B4-BE49-F238E27FC236}">
                  <a16:creationId xmlns:a16="http://schemas.microsoft.com/office/drawing/2014/main" id="{3DD496B8-4490-034A-B260-4F78099C9555}"/>
                </a:ext>
              </a:extLst>
            </p:cNvPr>
            <p:cNvSpPr txBox="1">
              <a:spLocks noChangeArrowheads="1"/>
            </p:cNvSpPr>
            <p:nvPr/>
          </p:nvSpPr>
          <p:spPr bwMode="auto">
            <a:xfrm>
              <a:off x="3108325" y="4643733"/>
              <a:ext cx="814820" cy="584398"/>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00"/>
                  </a:solidFill>
                  <a:latin typeface="Cambria" panose="02040503050406030204" pitchFamily="18" charset="0"/>
                  <a:ea typeface="Doulos SIL" charset="-52"/>
                  <a:cs typeface="Doulos SIL" charset="-52"/>
                </a:rPr>
                <a:t>/</a:t>
              </a:r>
              <a:r>
                <a:rPr lang="en-US" sz="3200" dirty="0" err="1">
                  <a:solidFill>
                    <a:srgbClr val="000000"/>
                  </a:solidFill>
                  <a:latin typeface="Cambria" panose="02040503050406030204" pitchFamily="18" charset="0"/>
                  <a:ea typeface="Doulos SIL" charset="-52"/>
                  <a:cs typeface="Doulos SIL" charset="-52"/>
                </a:rPr>
                <a:t>u</a:t>
              </a:r>
              <a:r>
                <a:rPr lang="en-US" sz="3200" dirty="0">
                  <a:solidFill>
                    <a:srgbClr val="000000"/>
                  </a:solidFill>
                  <a:latin typeface="Cambria" panose="02040503050406030204" pitchFamily="18" charset="0"/>
                  <a:ea typeface="Doulos SIL" charset="-52"/>
                  <a:cs typeface="Doulos SIL" charset="-52"/>
                </a:rPr>
                <a:t>/</a:t>
              </a:r>
            </a:p>
          </p:txBody>
        </p:sp>
      </p:grpSp>
      <p:sp>
        <p:nvSpPr>
          <p:cNvPr id="40" name="Line 28">
            <a:extLst>
              <a:ext uri="{FF2B5EF4-FFF2-40B4-BE49-F238E27FC236}">
                <a16:creationId xmlns:a16="http://schemas.microsoft.com/office/drawing/2014/main" id="{3D4C1B55-86A5-8B41-9F94-FAF97D2D82FB}"/>
              </a:ext>
            </a:extLst>
          </p:cNvPr>
          <p:cNvSpPr>
            <a:spLocks noChangeShapeType="1"/>
          </p:cNvSpPr>
          <p:nvPr/>
        </p:nvSpPr>
        <p:spPr bwMode="auto">
          <a:xfrm>
            <a:off x="1166400" y="4945193"/>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41" name="Slide Number Placeholder 8">
            <a:extLst>
              <a:ext uri="{FF2B5EF4-FFF2-40B4-BE49-F238E27FC236}">
                <a16:creationId xmlns:a16="http://schemas.microsoft.com/office/drawing/2014/main" id="{ECF6A669-48E3-5C48-9015-B3A291A64760}"/>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31</a:t>
            </a:fld>
            <a:endParaRPr lang="en-US" sz="1600" dirty="0"/>
          </a:p>
        </p:txBody>
      </p:sp>
    </p:spTree>
    <p:extLst>
      <p:ext uri="{BB962C8B-B14F-4D97-AF65-F5344CB8AC3E}">
        <p14:creationId xmlns:p14="http://schemas.microsoft.com/office/powerpoint/2010/main" val="1602774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3507"/>
                                        </p:tgtEl>
                                        <p:attrNameLst>
                                          <p:attrName>style.visibility</p:attrName>
                                        </p:attrNameLst>
                                      </p:cBhvr>
                                      <p:to>
                                        <p:strVal val="visible"/>
                                      </p:to>
                                    </p:set>
                                    <p:animEffect transition="in" filter="wipe(up)">
                                      <p:cBhvr>
                                        <p:cTn id="7" dur="2000"/>
                                        <p:tgtEl>
                                          <p:spTgt spid="6350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left)">
                                      <p:cBhvr>
                                        <p:cTn id="10" dur="2000"/>
                                        <p:tgtEl>
                                          <p:spTgt spid="6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23"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D380D9-7622-774A-B36E-C79DDDD69CCA}"/>
              </a:ext>
            </a:extLst>
          </p:cNvPr>
          <p:cNvSpPr/>
          <p:nvPr/>
        </p:nvSpPr>
        <p:spPr bwMode="auto">
          <a:xfrm>
            <a:off x="1166400" y="5501208"/>
            <a:ext cx="3852000" cy="2743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dirty="0">
              <a:latin typeface="Cambria" panose="02040503050406030204" pitchFamily="18" charset="0"/>
            </a:endParaRPr>
          </a:p>
        </p:txBody>
      </p:sp>
      <p:sp>
        <p:nvSpPr>
          <p:cNvPr id="63502" name="Text Box 28"/>
          <p:cNvSpPr txBox="1">
            <a:spLocks noChangeArrowheads="1"/>
          </p:cNvSpPr>
          <p:nvPr/>
        </p:nvSpPr>
        <p:spPr bwMode="auto">
          <a:xfrm>
            <a:off x="2219405" y="4923329"/>
            <a:ext cx="1745991" cy="584775"/>
          </a:xfrm>
          <a:prstGeom prst="rect">
            <a:avLst/>
          </a:prstGeom>
          <a:noFill/>
          <a:ln w="9525">
            <a:noFill/>
            <a:miter lim="800000"/>
            <a:headEnd/>
            <a:tailEnd/>
          </a:ln>
        </p:spPr>
        <p:txBody>
          <a:bodyPr wrap="none">
            <a:prstTxWarp prst="textNoShape">
              <a:avLst/>
            </a:prstTxWarp>
            <a:spAutoFit/>
          </a:bodyPr>
          <a:lstStyle/>
          <a:p>
            <a:pPr marL="4763" indent="-4763">
              <a:spcBef>
                <a:spcPct val="50000"/>
              </a:spcBef>
            </a:pPr>
            <a:r>
              <a:rPr lang="en-US" sz="3200" dirty="0">
                <a:solidFill>
                  <a:srgbClr val="C00000"/>
                </a:solidFill>
                <a:latin typeface="Cambria"/>
                <a:ea typeface="Times" charset="0"/>
                <a:cs typeface="Times" charset="0"/>
              </a:rPr>
              <a:t>Japanese</a:t>
            </a:r>
          </a:p>
        </p:txBody>
      </p:sp>
      <p:cxnSp>
        <p:nvCxnSpPr>
          <p:cNvPr id="63507" name="Straight Connector 64"/>
          <p:cNvCxnSpPr>
            <a:cxnSpLocks noChangeShapeType="1"/>
          </p:cNvCxnSpPr>
          <p:nvPr/>
        </p:nvCxnSpPr>
        <p:spPr bwMode="auto">
          <a:xfrm rot="16200000" flipH="1">
            <a:off x="1356594" y="6872808"/>
            <a:ext cx="2743200" cy="0"/>
          </a:xfrm>
          <a:prstGeom prst="line">
            <a:avLst/>
          </a:prstGeom>
          <a:noFill/>
          <a:ln w="38100" cmpd="dbl">
            <a:solidFill>
              <a:srgbClr val="FF0000"/>
            </a:solidFill>
            <a:round/>
            <a:headEnd/>
            <a:tailEnd/>
          </a:ln>
        </p:spPr>
      </p:cxnSp>
      <p:sp>
        <p:nvSpPr>
          <p:cNvPr id="46" name="Text Box 99"/>
          <p:cNvSpPr txBox="1">
            <a:spLocks noChangeArrowheads="1"/>
          </p:cNvSpPr>
          <p:nvPr/>
        </p:nvSpPr>
        <p:spPr bwMode="auto">
          <a:xfrm>
            <a:off x="9255021" y="6785175"/>
            <a:ext cx="65" cy="307777"/>
          </a:xfrm>
          <a:prstGeom prst="rect">
            <a:avLst/>
          </a:prstGeom>
          <a:solidFill>
            <a:schemeClr val="hlink"/>
          </a:solidFill>
          <a:ln w="9525">
            <a:noFill/>
            <a:miter lim="800000"/>
            <a:headEnd/>
            <a:tailEnd/>
          </a:ln>
        </p:spPr>
        <p:txBody>
          <a:bodyPr wrap="none" lIns="0" tIns="0" rIns="0" bIns="0">
            <a:prstTxWarp prst="textNoShape">
              <a:avLst/>
            </a:prstTxWarp>
            <a:spAutoFit/>
          </a:bodyPr>
          <a:lstStyle/>
          <a:p>
            <a:endParaRPr lang="en-US" sz="2000" dirty="0">
              <a:latin typeface="Cambria" panose="02040503050406030204" pitchFamily="18" charset="0"/>
            </a:endParaRPr>
          </a:p>
        </p:txBody>
      </p:sp>
      <p:sp>
        <p:nvSpPr>
          <p:cNvPr id="66" name="Text Box 26"/>
          <p:cNvSpPr txBox="1">
            <a:spLocks noChangeArrowheads="1"/>
          </p:cNvSpPr>
          <p:nvPr/>
        </p:nvSpPr>
        <p:spPr bwMode="auto">
          <a:xfrm>
            <a:off x="1216026" y="5364088"/>
            <a:ext cx="1471107"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[+front]</a:t>
            </a:r>
          </a:p>
        </p:txBody>
      </p:sp>
      <p:sp>
        <p:nvSpPr>
          <p:cNvPr id="23" name="Text Box 26"/>
          <p:cNvSpPr txBox="1">
            <a:spLocks noChangeArrowheads="1"/>
          </p:cNvSpPr>
          <p:nvPr/>
        </p:nvSpPr>
        <p:spPr bwMode="auto">
          <a:xfrm>
            <a:off x="2985279" y="5364088"/>
            <a:ext cx="1471107" cy="5847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dirty="0">
                <a:solidFill>
                  <a:srgbClr val="000090"/>
                </a:solidFill>
                <a:latin typeface="Calibri" panose="020F0502020204030204" pitchFamily="34" charset="0"/>
                <a:cs typeface="Calibri" panose="020F0502020204030204" pitchFamily="34" charset="0"/>
              </a:rPr>
              <a:t>[–front]</a:t>
            </a:r>
          </a:p>
        </p:txBody>
      </p:sp>
      <p:sp>
        <p:nvSpPr>
          <p:cNvPr id="24" name="Text Box 2"/>
          <p:cNvSpPr txBox="1">
            <a:spLocks noChangeArrowheads="1"/>
          </p:cNvSpPr>
          <p:nvPr/>
        </p:nvSpPr>
        <p:spPr bwMode="auto">
          <a:xfrm>
            <a:off x="1166400" y="1440000"/>
            <a:ext cx="841375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Five-vowel systems: Japanese</a:t>
            </a:r>
          </a:p>
        </p:txBody>
      </p:sp>
      <p:sp>
        <p:nvSpPr>
          <p:cNvPr id="32" name="Text Box 13">
            <a:extLst>
              <a:ext uri="{FF2B5EF4-FFF2-40B4-BE49-F238E27FC236}">
                <a16:creationId xmlns:a16="http://schemas.microsoft.com/office/drawing/2014/main" id="{A4808FE1-B9A4-E340-BA8F-C70445584461}"/>
              </a:ext>
            </a:extLst>
          </p:cNvPr>
          <p:cNvSpPr txBox="1">
            <a:spLocks noChangeArrowheads="1"/>
          </p:cNvSpPr>
          <p:nvPr/>
        </p:nvSpPr>
        <p:spPr bwMode="auto">
          <a:xfrm>
            <a:off x="2722152" y="7613776"/>
            <a:ext cx="788999" cy="584775"/>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a:t>
            </a:r>
          </a:p>
        </p:txBody>
      </p:sp>
      <p:grpSp>
        <p:nvGrpSpPr>
          <p:cNvPr id="33" name="Group 34">
            <a:extLst>
              <a:ext uri="{FF2B5EF4-FFF2-40B4-BE49-F238E27FC236}">
                <a16:creationId xmlns:a16="http://schemas.microsoft.com/office/drawing/2014/main" id="{6871DA38-04F5-7E49-B3B2-EE74F9CDC9AC}"/>
              </a:ext>
            </a:extLst>
          </p:cNvPr>
          <p:cNvGrpSpPr>
            <a:grpSpLocks/>
          </p:cNvGrpSpPr>
          <p:nvPr/>
        </p:nvGrpSpPr>
        <p:grpSpPr bwMode="auto">
          <a:xfrm>
            <a:off x="1733138" y="6728147"/>
            <a:ext cx="2753894" cy="584777"/>
            <a:chOff x="929738" y="5329533"/>
            <a:chExt cx="2753638" cy="584401"/>
          </a:xfrm>
        </p:grpSpPr>
        <p:sp>
          <p:nvSpPr>
            <p:cNvPr id="34" name="Text Box 22">
              <a:extLst>
                <a:ext uri="{FF2B5EF4-FFF2-40B4-BE49-F238E27FC236}">
                  <a16:creationId xmlns:a16="http://schemas.microsoft.com/office/drawing/2014/main" id="{E66BBECE-79CD-354E-A9DB-81C186EE7204}"/>
                </a:ext>
              </a:extLst>
            </p:cNvPr>
            <p:cNvSpPr txBox="1">
              <a:spLocks noChangeArrowheads="1"/>
            </p:cNvSpPr>
            <p:nvPr/>
          </p:nvSpPr>
          <p:spPr bwMode="auto">
            <a:xfrm>
              <a:off x="2876820" y="5329533"/>
              <a:ext cx="80655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o</a:t>
              </a:r>
              <a:r>
                <a:rPr lang="en-US" sz="3200" dirty="0">
                  <a:latin typeface="Cambria" panose="02040503050406030204" pitchFamily="18" charset="0"/>
                  <a:ea typeface="Doulos SIL" charset="-52"/>
                  <a:cs typeface="Doulos SIL" charset="-52"/>
                </a:rPr>
                <a:t>/</a:t>
              </a:r>
            </a:p>
          </p:txBody>
        </p:sp>
        <p:sp>
          <p:nvSpPr>
            <p:cNvPr id="35" name="Text Box 22">
              <a:extLst>
                <a:ext uri="{FF2B5EF4-FFF2-40B4-BE49-F238E27FC236}">
                  <a16:creationId xmlns:a16="http://schemas.microsoft.com/office/drawing/2014/main" id="{6AEF1CE2-7BAE-0544-BBCB-4C01B8E3B6AB}"/>
                </a:ext>
              </a:extLst>
            </p:cNvPr>
            <p:cNvSpPr txBox="1">
              <a:spLocks noChangeArrowheads="1"/>
            </p:cNvSpPr>
            <p:nvPr/>
          </p:nvSpPr>
          <p:spPr bwMode="auto">
            <a:xfrm>
              <a:off x="929738" y="5329535"/>
              <a:ext cx="788926" cy="584399"/>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e</a:t>
              </a:r>
              <a:r>
                <a:rPr lang="en-US" sz="3200" dirty="0">
                  <a:latin typeface="Cambria" panose="02040503050406030204" pitchFamily="18" charset="0"/>
                  <a:ea typeface="Doulos SIL" charset="-52"/>
                  <a:cs typeface="Doulos SIL" charset="-52"/>
                </a:rPr>
                <a:t>/</a:t>
              </a:r>
            </a:p>
          </p:txBody>
        </p:sp>
      </p:grpSp>
      <p:grpSp>
        <p:nvGrpSpPr>
          <p:cNvPr id="36" name="Group 26">
            <a:extLst>
              <a:ext uri="{FF2B5EF4-FFF2-40B4-BE49-F238E27FC236}">
                <a16:creationId xmlns:a16="http://schemas.microsoft.com/office/drawing/2014/main" id="{4F72BD34-16DF-3F4F-BF8B-3DA21E53C50C}"/>
              </a:ext>
            </a:extLst>
          </p:cNvPr>
          <p:cNvGrpSpPr>
            <a:grpSpLocks/>
          </p:cNvGrpSpPr>
          <p:nvPr/>
        </p:nvGrpSpPr>
        <p:grpSpPr bwMode="auto">
          <a:xfrm>
            <a:off x="1544226" y="5756204"/>
            <a:ext cx="3139839" cy="584777"/>
            <a:chOff x="782638" y="4643733"/>
            <a:chExt cx="3140507" cy="584400"/>
          </a:xfrm>
        </p:grpSpPr>
        <p:sp>
          <p:nvSpPr>
            <p:cNvPr id="37" name="Text Box 11">
              <a:extLst>
                <a:ext uri="{FF2B5EF4-FFF2-40B4-BE49-F238E27FC236}">
                  <a16:creationId xmlns:a16="http://schemas.microsoft.com/office/drawing/2014/main" id="{202E428F-A118-2D4B-BC99-1E9FAB529F5D}"/>
                </a:ext>
              </a:extLst>
            </p:cNvPr>
            <p:cNvSpPr txBox="1">
              <a:spLocks noChangeArrowheads="1"/>
            </p:cNvSpPr>
            <p:nvPr/>
          </p:nvSpPr>
          <p:spPr bwMode="auto">
            <a:xfrm>
              <a:off x="782638" y="4643735"/>
              <a:ext cx="702585" cy="584398"/>
            </a:xfrm>
            <a:prstGeom prst="rect">
              <a:avLst/>
            </a:prstGeom>
            <a:noFill/>
            <a:ln w="9525">
              <a:noFill/>
              <a:miter lim="800000"/>
              <a:headEnd/>
              <a:tailEnd/>
            </a:ln>
          </p:spPr>
          <p:txBody>
            <a:bodyPr wrap="none">
              <a:prstTxWarp prst="textNoShape">
                <a:avLst/>
              </a:prstTxWarp>
              <a:spAutoFit/>
            </a:bodyPr>
            <a:lstStyle/>
            <a:p>
              <a:pPr algn="l"/>
              <a:r>
                <a:rPr lang="en-US" sz="3200" dirty="0">
                  <a:latin typeface="Cambria" panose="02040503050406030204" pitchFamily="18" charset="0"/>
                  <a:ea typeface="Doulos SIL" charset="-52"/>
                  <a:cs typeface="Doulos SIL" charset="-52"/>
                </a:rPr>
                <a:t>/</a:t>
              </a:r>
              <a:r>
                <a:rPr lang="en-US" sz="3200" dirty="0" err="1">
                  <a:latin typeface="Cambria" panose="02040503050406030204" pitchFamily="18" charset="0"/>
                  <a:ea typeface="Doulos SIL" charset="-52"/>
                  <a:cs typeface="Doulos SIL" charset="-52"/>
                </a:rPr>
                <a:t>i</a:t>
              </a:r>
              <a:r>
                <a:rPr lang="en-US" sz="3200" dirty="0">
                  <a:latin typeface="Cambria" panose="02040503050406030204" pitchFamily="18" charset="0"/>
                  <a:ea typeface="Doulos SIL" charset="-52"/>
                  <a:cs typeface="Doulos SIL" charset="-52"/>
                </a:rPr>
                <a:t>/</a:t>
              </a:r>
            </a:p>
          </p:txBody>
        </p:sp>
        <p:sp>
          <p:nvSpPr>
            <p:cNvPr id="39" name="Text Box 12">
              <a:extLst>
                <a:ext uri="{FF2B5EF4-FFF2-40B4-BE49-F238E27FC236}">
                  <a16:creationId xmlns:a16="http://schemas.microsoft.com/office/drawing/2014/main" id="{3DD496B8-4490-034A-B260-4F78099C9555}"/>
                </a:ext>
              </a:extLst>
            </p:cNvPr>
            <p:cNvSpPr txBox="1">
              <a:spLocks noChangeArrowheads="1"/>
            </p:cNvSpPr>
            <p:nvPr/>
          </p:nvSpPr>
          <p:spPr bwMode="auto">
            <a:xfrm>
              <a:off x="3108325" y="4643733"/>
              <a:ext cx="814820" cy="584398"/>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000000"/>
                  </a:solidFill>
                  <a:latin typeface="Cambria" panose="02040503050406030204" pitchFamily="18" charset="0"/>
                  <a:ea typeface="Doulos SIL" charset="-52"/>
                  <a:cs typeface="Doulos SIL" charset="-52"/>
                </a:rPr>
                <a:t>/</a:t>
              </a:r>
              <a:r>
                <a:rPr lang="en-US" sz="3200" dirty="0" err="1">
                  <a:solidFill>
                    <a:srgbClr val="000000"/>
                  </a:solidFill>
                  <a:latin typeface="Cambria" panose="02040503050406030204" pitchFamily="18" charset="0"/>
                  <a:ea typeface="Doulos SIL" charset="-52"/>
                  <a:cs typeface="Doulos SIL" charset="-52"/>
                </a:rPr>
                <a:t>u</a:t>
              </a:r>
              <a:r>
                <a:rPr lang="en-US" sz="3200" dirty="0">
                  <a:solidFill>
                    <a:srgbClr val="000000"/>
                  </a:solidFill>
                  <a:latin typeface="Cambria" panose="02040503050406030204" pitchFamily="18" charset="0"/>
                  <a:ea typeface="Doulos SIL" charset="-52"/>
                  <a:cs typeface="Doulos SIL" charset="-52"/>
                </a:rPr>
                <a:t>/</a:t>
              </a:r>
            </a:p>
          </p:txBody>
        </p:sp>
      </p:grpSp>
      <p:sp>
        <p:nvSpPr>
          <p:cNvPr id="40" name="Line 28">
            <a:extLst>
              <a:ext uri="{FF2B5EF4-FFF2-40B4-BE49-F238E27FC236}">
                <a16:creationId xmlns:a16="http://schemas.microsoft.com/office/drawing/2014/main" id="{3D4C1B55-86A5-8B41-9F94-FAF97D2D82FB}"/>
              </a:ext>
            </a:extLst>
          </p:cNvPr>
          <p:cNvSpPr>
            <a:spLocks noChangeShapeType="1"/>
          </p:cNvSpPr>
          <p:nvPr/>
        </p:nvSpPr>
        <p:spPr bwMode="auto">
          <a:xfrm>
            <a:off x="1166400" y="4945193"/>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20" name="Text Box 4">
            <a:extLst>
              <a:ext uri="{FF2B5EF4-FFF2-40B4-BE49-F238E27FC236}">
                <a16:creationId xmlns:a16="http://schemas.microsoft.com/office/drawing/2014/main" id="{FE7D9876-BD26-6D4A-844A-462D640DBA7C}"/>
              </a:ext>
            </a:extLst>
          </p:cNvPr>
          <p:cNvSpPr txBox="1">
            <a:spLocks noChangeArrowheads="1"/>
          </p:cNvSpPr>
          <p:nvPr/>
        </p:nvSpPr>
        <p:spPr bwMode="auto">
          <a:xfrm>
            <a:off x="1166400" y="2240260"/>
            <a:ext cx="14400000" cy="584775"/>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This analysis corresponds to ordering [front] first.</a:t>
            </a:r>
            <a:endParaRPr lang="en-US" sz="3200" dirty="0">
              <a:latin typeface="Cambria"/>
              <a:ea typeface="Times" charset="0"/>
              <a:cs typeface="Times" charset="0"/>
            </a:endParaRPr>
          </a:p>
        </p:txBody>
      </p:sp>
      <p:sp>
        <p:nvSpPr>
          <p:cNvPr id="22" name="Text Box 7">
            <a:extLst>
              <a:ext uri="{FF2B5EF4-FFF2-40B4-BE49-F238E27FC236}">
                <a16:creationId xmlns:a16="http://schemas.microsoft.com/office/drawing/2014/main" id="{FD4D3176-D77E-BD46-A9D5-68ACD724F82F}"/>
              </a:ext>
            </a:extLst>
          </p:cNvPr>
          <p:cNvSpPr txBox="1">
            <a:spLocks noChangeArrowheads="1"/>
          </p:cNvSpPr>
          <p:nvPr/>
        </p:nvSpPr>
        <p:spPr bwMode="auto">
          <a:xfrm>
            <a:off x="1166400" y="2917409"/>
            <a:ext cx="14400000" cy="584775"/>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The rest of the tree is adapted from Hirayama (2003).</a:t>
            </a:r>
            <a:endParaRPr lang="en-US" sz="3200" dirty="0">
              <a:latin typeface="Cambria"/>
              <a:ea typeface="Times" charset="0"/>
              <a:cs typeface="Times" charset="0"/>
            </a:endParaRPr>
          </a:p>
        </p:txBody>
      </p:sp>
      <p:sp>
        <p:nvSpPr>
          <p:cNvPr id="25" name="Text Box 7">
            <a:extLst>
              <a:ext uri="{FF2B5EF4-FFF2-40B4-BE49-F238E27FC236}">
                <a16:creationId xmlns:a16="http://schemas.microsoft.com/office/drawing/2014/main" id="{62269156-066B-7A40-99F9-A24A8E1DCA5E}"/>
              </a:ext>
            </a:extLst>
          </p:cNvPr>
          <p:cNvSpPr txBox="1">
            <a:spLocks noChangeArrowheads="1"/>
          </p:cNvSpPr>
          <p:nvPr/>
        </p:nvSpPr>
        <p:spPr bwMode="auto">
          <a:xfrm>
            <a:off x="1166400" y="3594558"/>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These feature trees are implicit in Trubetzkoy, but they become explicit in the work of Roman Jakobson and his collaborators.</a:t>
            </a:r>
            <a:endParaRPr lang="en-US" sz="3200" dirty="0">
              <a:latin typeface="Cambria"/>
              <a:ea typeface="Times" charset="0"/>
              <a:cs typeface="Times" charset="0"/>
            </a:endParaRPr>
          </a:p>
        </p:txBody>
      </p:sp>
      <p:sp>
        <p:nvSpPr>
          <p:cNvPr id="26" name="Rectangle 2">
            <a:extLst>
              <a:ext uri="{FF2B5EF4-FFF2-40B4-BE49-F238E27FC236}">
                <a16:creationId xmlns:a16="http://schemas.microsoft.com/office/drawing/2014/main" id="{A73715BE-AD51-144D-9057-2DE2DE8C7DD6}"/>
              </a:ext>
            </a:extLst>
          </p:cNvPr>
          <p:cNvSpPr>
            <a:spLocks noChangeArrowheads="1"/>
          </p:cNvSpPr>
          <p:nvPr/>
        </p:nvSpPr>
        <p:spPr bwMode="auto">
          <a:xfrm>
            <a:off x="7840762" y="5501208"/>
            <a:ext cx="4680000" cy="2743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27" name="Text Box 28">
            <a:extLst>
              <a:ext uri="{FF2B5EF4-FFF2-40B4-BE49-F238E27FC236}">
                <a16:creationId xmlns:a16="http://schemas.microsoft.com/office/drawing/2014/main" id="{F22BED72-B41F-E74B-8885-7538AB2FA8C2}"/>
              </a:ext>
            </a:extLst>
          </p:cNvPr>
          <p:cNvSpPr txBox="1">
            <a:spLocks noChangeArrowheads="1"/>
          </p:cNvSpPr>
          <p:nvPr/>
        </p:nvSpPr>
        <p:spPr bwMode="auto">
          <a:xfrm>
            <a:off x="8051013" y="4995337"/>
            <a:ext cx="4259499" cy="584775"/>
          </a:xfrm>
          <a:prstGeom prst="rect">
            <a:avLst/>
          </a:prstGeom>
          <a:noFill/>
          <a:ln w="9525">
            <a:noFill/>
            <a:miter lim="800000"/>
            <a:headEnd/>
            <a:tailEnd/>
          </a:ln>
        </p:spPr>
        <p:txBody>
          <a:bodyPr wrap="none">
            <a:prstTxWarp prst="textNoShape">
              <a:avLst/>
            </a:prstTxWarp>
            <a:spAutoFit/>
          </a:bodyPr>
          <a:lstStyle/>
          <a:p>
            <a:pPr marL="4763" indent="-4763" algn="l">
              <a:spcBef>
                <a:spcPct val="50000"/>
              </a:spcBef>
            </a:pPr>
            <a:r>
              <a:rPr lang="en-US" sz="3200" dirty="0">
                <a:solidFill>
                  <a:srgbClr val="C00000"/>
                </a:solidFill>
                <a:latin typeface="Cambria"/>
                <a:ea typeface="Times" charset="0"/>
                <a:cs typeface="Times" charset="0"/>
              </a:rPr>
              <a:t>[front] &gt; [open] &gt; [low]</a:t>
            </a:r>
          </a:p>
        </p:txBody>
      </p:sp>
      <p:grpSp>
        <p:nvGrpSpPr>
          <p:cNvPr id="28" name="Group 57">
            <a:extLst>
              <a:ext uri="{FF2B5EF4-FFF2-40B4-BE49-F238E27FC236}">
                <a16:creationId xmlns:a16="http://schemas.microsoft.com/office/drawing/2014/main" id="{787D20C6-A16B-6E43-85C9-9E6EB5C9E93C}"/>
              </a:ext>
            </a:extLst>
          </p:cNvPr>
          <p:cNvGrpSpPr>
            <a:grpSpLocks/>
          </p:cNvGrpSpPr>
          <p:nvPr/>
        </p:nvGrpSpPr>
        <p:grpSpPr bwMode="auto">
          <a:xfrm>
            <a:off x="9069442" y="5652120"/>
            <a:ext cx="2340000" cy="365760"/>
            <a:chOff x="1488" y="816"/>
            <a:chExt cx="2880" cy="461"/>
          </a:xfrm>
        </p:grpSpPr>
        <p:sp>
          <p:nvSpPr>
            <p:cNvPr id="29" name="Line 58">
              <a:extLst>
                <a:ext uri="{FF2B5EF4-FFF2-40B4-BE49-F238E27FC236}">
                  <a16:creationId xmlns:a16="http://schemas.microsoft.com/office/drawing/2014/main" id="{AD57B8F4-019E-FA4D-8BC5-D1461136DCF6}"/>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30" name="Line 59">
              <a:extLst>
                <a:ext uri="{FF2B5EF4-FFF2-40B4-BE49-F238E27FC236}">
                  <a16:creationId xmlns:a16="http://schemas.microsoft.com/office/drawing/2014/main" id="{4B850D73-36FA-7844-97CF-B3866D834F56}"/>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sp>
        <p:nvSpPr>
          <p:cNvPr id="31" name="Text Box 6">
            <a:extLst>
              <a:ext uri="{FF2B5EF4-FFF2-40B4-BE49-F238E27FC236}">
                <a16:creationId xmlns:a16="http://schemas.microsoft.com/office/drawing/2014/main" id="{559487E2-B48B-A84B-9588-5F54A15741D4}"/>
              </a:ext>
            </a:extLst>
          </p:cNvPr>
          <p:cNvSpPr txBox="1">
            <a:spLocks noChangeArrowheads="1"/>
          </p:cNvSpPr>
          <p:nvPr/>
        </p:nvSpPr>
        <p:spPr bwMode="auto">
          <a:xfrm>
            <a:off x="8584918" y="6033122"/>
            <a:ext cx="866649"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[+front]</a:t>
            </a:r>
          </a:p>
        </p:txBody>
      </p:sp>
      <p:sp>
        <p:nvSpPr>
          <p:cNvPr id="38" name="Text Box 6">
            <a:extLst>
              <a:ext uri="{FF2B5EF4-FFF2-40B4-BE49-F238E27FC236}">
                <a16:creationId xmlns:a16="http://schemas.microsoft.com/office/drawing/2014/main" id="{35B174CA-A7FA-E149-807D-E879A662A060}"/>
              </a:ext>
            </a:extLst>
          </p:cNvPr>
          <p:cNvSpPr txBox="1">
            <a:spLocks noChangeArrowheads="1"/>
          </p:cNvSpPr>
          <p:nvPr/>
        </p:nvSpPr>
        <p:spPr bwMode="auto">
          <a:xfrm>
            <a:off x="10973573" y="6033122"/>
            <a:ext cx="85222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[–front]</a:t>
            </a:r>
          </a:p>
        </p:txBody>
      </p:sp>
      <p:grpSp>
        <p:nvGrpSpPr>
          <p:cNvPr id="41" name="Group 40">
            <a:extLst>
              <a:ext uri="{FF2B5EF4-FFF2-40B4-BE49-F238E27FC236}">
                <a16:creationId xmlns:a16="http://schemas.microsoft.com/office/drawing/2014/main" id="{55F27462-F135-A448-B2D3-2E18153F0ADF}"/>
              </a:ext>
            </a:extLst>
          </p:cNvPr>
          <p:cNvGrpSpPr/>
          <p:nvPr/>
        </p:nvGrpSpPr>
        <p:grpSpPr>
          <a:xfrm>
            <a:off x="8041620" y="6416569"/>
            <a:ext cx="1947491" cy="1030466"/>
            <a:chOff x="7005103" y="4879251"/>
            <a:chExt cx="1947491" cy="1030466"/>
          </a:xfrm>
        </p:grpSpPr>
        <p:grpSp>
          <p:nvGrpSpPr>
            <p:cNvPr id="42" name="Group 57">
              <a:extLst>
                <a:ext uri="{FF2B5EF4-FFF2-40B4-BE49-F238E27FC236}">
                  <a16:creationId xmlns:a16="http://schemas.microsoft.com/office/drawing/2014/main" id="{7F3ECE22-B033-3042-930C-D65A45F4F9E2}"/>
                </a:ext>
              </a:extLst>
            </p:cNvPr>
            <p:cNvGrpSpPr>
              <a:grpSpLocks/>
            </p:cNvGrpSpPr>
            <p:nvPr/>
          </p:nvGrpSpPr>
          <p:grpSpPr bwMode="auto">
            <a:xfrm>
              <a:off x="7452440" y="4879251"/>
              <a:ext cx="1080000" cy="324000"/>
              <a:chOff x="1488" y="816"/>
              <a:chExt cx="2880" cy="461"/>
            </a:xfrm>
          </p:grpSpPr>
          <p:sp>
            <p:nvSpPr>
              <p:cNvPr id="50" name="Line 58">
                <a:extLst>
                  <a:ext uri="{FF2B5EF4-FFF2-40B4-BE49-F238E27FC236}">
                    <a16:creationId xmlns:a16="http://schemas.microsoft.com/office/drawing/2014/main" id="{5E343EBB-05FA-8B41-9198-50ABAE01042F}"/>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a:latin typeface="Cambria" panose="02040503050406030204" pitchFamily="18" charset="0"/>
                </a:endParaRPr>
              </a:p>
            </p:txBody>
          </p:sp>
          <p:sp>
            <p:nvSpPr>
              <p:cNvPr id="51" name="Line 59">
                <a:extLst>
                  <a:ext uri="{FF2B5EF4-FFF2-40B4-BE49-F238E27FC236}">
                    <a16:creationId xmlns:a16="http://schemas.microsoft.com/office/drawing/2014/main" id="{2A289F71-14BC-C44F-9F0D-8D6437AA1DF1}"/>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a:latin typeface="Cambria" panose="02040503050406030204" pitchFamily="18" charset="0"/>
                </a:endParaRPr>
              </a:p>
            </p:txBody>
          </p:sp>
        </p:grpSp>
        <p:grpSp>
          <p:nvGrpSpPr>
            <p:cNvPr id="43" name="Group 42">
              <a:extLst>
                <a:ext uri="{FF2B5EF4-FFF2-40B4-BE49-F238E27FC236}">
                  <a16:creationId xmlns:a16="http://schemas.microsoft.com/office/drawing/2014/main" id="{108F9A2E-2B36-BF40-A8FB-18CF2959CB42}"/>
                </a:ext>
              </a:extLst>
            </p:cNvPr>
            <p:cNvGrpSpPr/>
            <p:nvPr/>
          </p:nvGrpSpPr>
          <p:grpSpPr>
            <a:xfrm>
              <a:off x="7005103" y="5248707"/>
              <a:ext cx="1947491" cy="307777"/>
              <a:chOff x="6880938" y="5208997"/>
              <a:chExt cx="1947491" cy="307777"/>
            </a:xfrm>
          </p:grpSpPr>
          <p:sp>
            <p:nvSpPr>
              <p:cNvPr id="48" name="Text Box 6">
                <a:extLst>
                  <a:ext uri="{FF2B5EF4-FFF2-40B4-BE49-F238E27FC236}">
                    <a16:creationId xmlns:a16="http://schemas.microsoft.com/office/drawing/2014/main" id="{135294EE-5103-8849-8351-3B042426D1B9}"/>
                  </a:ext>
                </a:extLst>
              </p:cNvPr>
              <p:cNvSpPr txBox="1">
                <a:spLocks noChangeArrowheads="1"/>
              </p:cNvSpPr>
              <p:nvPr/>
            </p:nvSpPr>
            <p:spPr bwMode="auto">
              <a:xfrm>
                <a:off x="6880938" y="5208997"/>
                <a:ext cx="868828"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[+open]</a:t>
                </a:r>
              </a:p>
            </p:txBody>
          </p:sp>
          <p:sp>
            <p:nvSpPr>
              <p:cNvPr id="49" name="Text Box 6">
                <a:extLst>
                  <a:ext uri="{FF2B5EF4-FFF2-40B4-BE49-F238E27FC236}">
                    <a16:creationId xmlns:a16="http://schemas.microsoft.com/office/drawing/2014/main" id="{9C9AF46C-C516-CF4D-B0E8-AE1A72883B17}"/>
                  </a:ext>
                </a:extLst>
              </p:cNvPr>
              <p:cNvSpPr txBox="1">
                <a:spLocks noChangeArrowheads="1"/>
              </p:cNvSpPr>
              <p:nvPr/>
            </p:nvSpPr>
            <p:spPr bwMode="auto">
              <a:xfrm>
                <a:off x="7974028" y="5208997"/>
                <a:ext cx="85440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[–open]</a:t>
                </a:r>
              </a:p>
            </p:txBody>
          </p:sp>
        </p:grpSp>
        <p:grpSp>
          <p:nvGrpSpPr>
            <p:cNvPr id="44" name="Group 43">
              <a:extLst>
                <a:ext uri="{FF2B5EF4-FFF2-40B4-BE49-F238E27FC236}">
                  <a16:creationId xmlns:a16="http://schemas.microsoft.com/office/drawing/2014/main" id="{1A9CF375-8679-5941-8B3D-955DC3B9A4AC}"/>
                </a:ext>
              </a:extLst>
            </p:cNvPr>
            <p:cNvGrpSpPr/>
            <p:nvPr/>
          </p:nvGrpSpPr>
          <p:grpSpPr>
            <a:xfrm>
              <a:off x="7236296" y="5601940"/>
              <a:ext cx="1501215" cy="307777"/>
              <a:chOff x="7073618" y="5517232"/>
              <a:chExt cx="1501215" cy="307777"/>
            </a:xfrm>
          </p:grpSpPr>
          <p:sp>
            <p:nvSpPr>
              <p:cNvPr id="45" name="Text Box 69">
                <a:extLst>
                  <a:ext uri="{FF2B5EF4-FFF2-40B4-BE49-F238E27FC236}">
                    <a16:creationId xmlns:a16="http://schemas.microsoft.com/office/drawing/2014/main" id="{4C49CA8D-8EE0-4A43-97D8-1408C5CB920F}"/>
                  </a:ext>
                </a:extLst>
              </p:cNvPr>
              <p:cNvSpPr txBox="1">
                <a:spLocks noChangeArrowheads="1"/>
              </p:cNvSpPr>
              <p:nvPr/>
            </p:nvSpPr>
            <p:spPr bwMode="auto">
              <a:xfrm>
                <a:off x="7073618" y="5517232"/>
                <a:ext cx="467436"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/e/</a:t>
                </a:r>
              </a:p>
            </p:txBody>
          </p:sp>
          <p:sp>
            <p:nvSpPr>
              <p:cNvPr id="47" name="Text Box 69">
                <a:extLst>
                  <a:ext uri="{FF2B5EF4-FFF2-40B4-BE49-F238E27FC236}">
                    <a16:creationId xmlns:a16="http://schemas.microsoft.com/office/drawing/2014/main" id="{95DC0B74-73C4-D14B-BE01-29386609FEA5}"/>
                  </a:ext>
                </a:extLst>
              </p:cNvPr>
              <p:cNvSpPr txBox="1">
                <a:spLocks noChangeArrowheads="1"/>
              </p:cNvSpPr>
              <p:nvPr/>
            </p:nvSpPr>
            <p:spPr bwMode="auto">
              <a:xfrm>
                <a:off x="8161899" y="5517232"/>
                <a:ext cx="412934"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a:t>
                </a:r>
                <a:r>
                  <a:rPr lang="en-US" sz="2000" dirty="0" err="1">
                    <a:latin typeface="Cambria" panose="02040503050406030204" pitchFamily="18" charset="0"/>
                    <a:ea typeface="Doulos SIL" charset="-52"/>
                    <a:cs typeface="Doulos SIL" charset="-52"/>
                  </a:rPr>
                  <a:t>i</a:t>
                </a:r>
                <a:r>
                  <a:rPr lang="en-US" sz="2000" dirty="0">
                    <a:latin typeface="Cambria" panose="02040503050406030204" pitchFamily="18" charset="0"/>
                    <a:ea typeface="Doulos SIL" charset="-52"/>
                    <a:cs typeface="Doulos SIL" charset="-52"/>
                  </a:rPr>
                  <a:t>/</a:t>
                </a:r>
              </a:p>
            </p:txBody>
          </p:sp>
        </p:grpSp>
      </p:grpSp>
      <p:grpSp>
        <p:nvGrpSpPr>
          <p:cNvPr id="52" name="Group 51">
            <a:extLst>
              <a:ext uri="{FF2B5EF4-FFF2-40B4-BE49-F238E27FC236}">
                <a16:creationId xmlns:a16="http://schemas.microsoft.com/office/drawing/2014/main" id="{22D9E6DF-3BBD-5C4F-9063-573154A08F5C}"/>
              </a:ext>
            </a:extLst>
          </p:cNvPr>
          <p:cNvGrpSpPr/>
          <p:nvPr/>
        </p:nvGrpSpPr>
        <p:grpSpPr>
          <a:xfrm>
            <a:off x="10361043" y="6416568"/>
            <a:ext cx="2016223" cy="1030468"/>
            <a:chOff x="4469663" y="4879249"/>
            <a:chExt cx="2016224" cy="1030468"/>
          </a:xfrm>
        </p:grpSpPr>
        <p:grpSp>
          <p:nvGrpSpPr>
            <p:cNvPr id="53" name="Group 57">
              <a:extLst>
                <a:ext uri="{FF2B5EF4-FFF2-40B4-BE49-F238E27FC236}">
                  <a16:creationId xmlns:a16="http://schemas.microsoft.com/office/drawing/2014/main" id="{ED50CC07-2208-634A-9BA1-8F927B8D964A}"/>
                </a:ext>
              </a:extLst>
            </p:cNvPr>
            <p:cNvGrpSpPr>
              <a:grpSpLocks/>
            </p:cNvGrpSpPr>
            <p:nvPr/>
          </p:nvGrpSpPr>
          <p:grpSpPr bwMode="auto">
            <a:xfrm>
              <a:off x="5004169" y="4879249"/>
              <a:ext cx="1080000" cy="324000"/>
              <a:chOff x="1488" y="816"/>
              <a:chExt cx="2880" cy="461"/>
            </a:xfrm>
          </p:grpSpPr>
          <p:sp>
            <p:nvSpPr>
              <p:cNvPr id="58" name="Line 58">
                <a:extLst>
                  <a:ext uri="{FF2B5EF4-FFF2-40B4-BE49-F238E27FC236}">
                    <a16:creationId xmlns:a16="http://schemas.microsoft.com/office/drawing/2014/main" id="{CED3BD67-148D-ED48-97CC-92E4E6FFFE11}"/>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59" name="Line 59">
                <a:extLst>
                  <a:ext uri="{FF2B5EF4-FFF2-40B4-BE49-F238E27FC236}">
                    <a16:creationId xmlns:a16="http://schemas.microsoft.com/office/drawing/2014/main" id="{284BA584-35C0-E04D-860D-09636E5170FB}"/>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grpSp>
          <p:nvGrpSpPr>
            <p:cNvPr id="54" name="Group 53">
              <a:extLst>
                <a:ext uri="{FF2B5EF4-FFF2-40B4-BE49-F238E27FC236}">
                  <a16:creationId xmlns:a16="http://schemas.microsoft.com/office/drawing/2014/main" id="{7D1BB81D-1B35-CB4D-9922-FE1E760319E8}"/>
                </a:ext>
              </a:extLst>
            </p:cNvPr>
            <p:cNvGrpSpPr/>
            <p:nvPr/>
          </p:nvGrpSpPr>
          <p:grpSpPr>
            <a:xfrm>
              <a:off x="4469663" y="5248707"/>
              <a:ext cx="2016224" cy="307777"/>
              <a:chOff x="4325646" y="5208997"/>
              <a:chExt cx="2016224" cy="307777"/>
            </a:xfrm>
          </p:grpSpPr>
          <p:sp>
            <p:nvSpPr>
              <p:cNvPr id="56" name="Text Box 6">
                <a:extLst>
                  <a:ext uri="{FF2B5EF4-FFF2-40B4-BE49-F238E27FC236}">
                    <a16:creationId xmlns:a16="http://schemas.microsoft.com/office/drawing/2014/main" id="{F4D86C40-484E-8B4A-B300-06886904A6FF}"/>
                  </a:ext>
                </a:extLst>
              </p:cNvPr>
              <p:cNvSpPr txBox="1">
                <a:spLocks noChangeArrowheads="1"/>
              </p:cNvSpPr>
              <p:nvPr/>
            </p:nvSpPr>
            <p:spPr bwMode="auto">
              <a:xfrm>
                <a:off x="4325646" y="5208997"/>
                <a:ext cx="81753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libri" panose="020F0502020204030204" pitchFamily="34" charset="0"/>
                    <a:cs typeface="Calibri" panose="020F0502020204030204" pitchFamily="34" charset="0"/>
                  </a:rPr>
                  <a:t>[+open]</a:t>
                </a:r>
              </a:p>
            </p:txBody>
          </p:sp>
          <p:sp>
            <p:nvSpPr>
              <p:cNvPr id="57" name="Text Box 6">
                <a:extLst>
                  <a:ext uri="{FF2B5EF4-FFF2-40B4-BE49-F238E27FC236}">
                    <a16:creationId xmlns:a16="http://schemas.microsoft.com/office/drawing/2014/main" id="{136073BC-9B07-A741-B904-0CB71ED3100A}"/>
                  </a:ext>
                </a:extLst>
              </p:cNvPr>
              <p:cNvSpPr txBox="1">
                <a:spLocks noChangeArrowheads="1"/>
              </p:cNvSpPr>
              <p:nvPr/>
            </p:nvSpPr>
            <p:spPr bwMode="auto">
              <a:xfrm>
                <a:off x="5524339" y="5208997"/>
                <a:ext cx="81753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libri" panose="020F0502020204030204" pitchFamily="34" charset="0"/>
                    <a:cs typeface="Calibri" panose="020F0502020204030204" pitchFamily="34" charset="0"/>
                  </a:rPr>
                  <a:t>[–open]</a:t>
                </a:r>
              </a:p>
            </p:txBody>
          </p:sp>
        </p:grpSp>
        <p:sp>
          <p:nvSpPr>
            <p:cNvPr id="55" name="Text Box 69">
              <a:extLst>
                <a:ext uri="{FF2B5EF4-FFF2-40B4-BE49-F238E27FC236}">
                  <a16:creationId xmlns:a16="http://schemas.microsoft.com/office/drawing/2014/main" id="{2ACD9498-AF83-BD48-B012-A8ADFBD2F368}"/>
                </a:ext>
              </a:extLst>
            </p:cNvPr>
            <p:cNvSpPr txBox="1">
              <a:spLocks noChangeArrowheads="1"/>
            </p:cNvSpPr>
            <p:nvPr/>
          </p:nvSpPr>
          <p:spPr bwMode="auto">
            <a:xfrm>
              <a:off x="5858405" y="5601940"/>
              <a:ext cx="483466"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/u/</a:t>
              </a:r>
            </a:p>
          </p:txBody>
        </p:sp>
      </p:grpSp>
      <p:grpSp>
        <p:nvGrpSpPr>
          <p:cNvPr id="61" name="Group 60">
            <a:extLst>
              <a:ext uri="{FF2B5EF4-FFF2-40B4-BE49-F238E27FC236}">
                <a16:creationId xmlns:a16="http://schemas.microsoft.com/office/drawing/2014/main" id="{F5CB8C34-A4FC-BF4B-A1BD-30CAC12D9F7E}"/>
              </a:ext>
            </a:extLst>
          </p:cNvPr>
          <p:cNvGrpSpPr/>
          <p:nvPr/>
        </p:nvGrpSpPr>
        <p:grpSpPr>
          <a:xfrm>
            <a:off x="9969071" y="7126560"/>
            <a:ext cx="1640826" cy="1027857"/>
            <a:chOff x="5260149" y="5589240"/>
            <a:chExt cx="1640826" cy="1027857"/>
          </a:xfrm>
        </p:grpSpPr>
        <p:grpSp>
          <p:nvGrpSpPr>
            <p:cNvPr id="62" name="Group 57">
              <a:extLst>
                <a:ext uri="{FF2B5EF4-FFF2-40B4-BE49-F238E27FC236}">
                  <a16:creationId xmlns:a16="http://schemas.microsoft.com/office/drawing/2014/main" id="{38117061-6646-034C-9919-B3C29250789A}"/>
                </a:ext>
              </a:extLst>
            </p:cNvPr>
            <p:cNvGrpSpPr>
              <a:grpSpLocks/>
            </p:cNvGrpSpPr>
            <p:nvPr/>
          </p:nvGrpSpPr>
          <p:grpSpPr bwMode="auto">
            <a:xfrm>
              <a:off x="5652120" y="5589240"/>
              <a:ext cx="900000" cy="324000"/>
              <a:chOff x="1488" y="816"/>
              <a:chExt cx="2880" cy="461"/>
            </a:xfrm>
          </p:grpSpPr>
          <p:sp>
            <p:nvSpPr>
              <p:cNvPr id="70" name="Line 58">
                <a:extLst>
                  <a:ext uri="{FF2B5EF4-FFF2-40B4-BE49-F238E27FC236}">
                    <a16:creationId xmlns:a16="http://schemas.microsoft.com/office/drawing/2014/main" id="{3B67BEB9-8F4C-494B-96F6-3A1E93B9B5E1}"/>
                  </a:ext>
                </a:extLst>
              </p:cNvPr>
              <p:cNvSpPr>
                <a:spLocks noChangeAspect="1" noChangeShapeType="1"/>
              </p:cNvSpPr>
              <p:nvPr/>
            </p:nvSpPr>
            <p:spPr bwMode="auto">
              <a:xfrm flipH="1">
                <a:off x="148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a:latin typeface="Cambria" panose="02040503050406030204" pitchFamily="18" charset="0"/>
                </a:endParaRPr>
              </a:p>
            </p:txBody>
          </p:sp>
          <p:sp>
            <p:nvSpPr>
              <p:cNvPr id="71" name="Line 59">
                <a:extLst>
                  <a:ext uri="{FF2B5EF4-FFF2-40B4-BE49-F238E27FC236}">
                    <a16:creationId xmlns:a16="http://schemas.microsoft.com/office/drawing/2014/main" id="{775C8475-46DB-9648-8B04-5ECCD35B303C}"/>
                  </a:ext>
                </a:extLst>
              </p:cNvPr>
              <p:cNvSpPr>
                <a:spLocks noChangeAspect="1" noChangeShapeType="1"/>
              </p:cNvSpPr>
              <p:nvPr/>
            </p:nvSpPr>
            <p:spPr bwMode="auto">
              <a:xfrm>
                <a:off x="2928" y="816"/>
                <a:ext cx="1440" cy="461"/>
              </a:xfrm>
              <a:prstGeom prst="line">
                <a:avLst/>
              </a:prstGeom>
              <a:noFill/>
              <a:ln w="19050">
                <a:solidFill>
                  <a:schemeClr val="tx1"/>
                </a:solidFill>
                <a:round/>
                <a:headEnd/>
                <a:tailEnd/>
              </a:ln>
            </p:spPr>
            <p:txBody>
              <a:bodyPr wrap="none" anchor="ctr">
                <a:prstTxWarp prst="textNoShape">
                  <a:avLst/>
                </a:prstTxWarp>
              </a:bodyPr>
              <a:lstStyle/>
              <a:p>
                <a:endParaRPr lang="en-US">
                  <a:latin typeface="Cambria" panose="02040503050406030204" pitchFamily="18" charset="0"/>
                </a:endParaRPr>
              </a:p>
            </p:txBody>
          </p:sp>
        </p:grpSp>
        <p:grpSp>
          <p:nvGrpSpPr>
            <p:cNvPr id="63" name="Group 62">
              <a:extLst>
                <a:ext uri="{FF2B5EF4-FFF2-40B4-BE49-F238E27FC236}">
                  <a16:creationId xmlns:a16="http://schemas.microsoft.com/office/drawing/2014/main" id="{902670E2-6F44-E84D-80FB-93645F140035}"/>
                </a:ext>
              </a:extLst>
            </p:cNvPr>
            <p:cNvGrpSpPr/>
            <p:nvPr/>
          </p:nvGrpSpPr>
          <p:grpSpPr>
            <a:xfrm>
              <a:off x="5260149" y="5955173"/>
              <a:ext cx="1640826" cy="308691"/>
              <a:chOff x="5260149" y="6000629"/>
              <a:chExt cx="1640826" cy="308691"/>
            </a:xfrm>
          </p:grpSpPr>
          <p:sp>
            <p:nvSpPr>
              <p:cNvPr id="68" name="Text Box 6">
                <a:extLst>
                  <a:ext uri="{FF2B5EF4-FFF2-40B4-BE49-F238E27FC236}">
                    <a16:creationId xmlns:a16="http://schemas.microsoft.com/office/drawing/2014/main" id="{8A73CE66-ACB1-B44C-AC6E-512A3223BEB4}"/>
                  </a:ext>
                </a:extLst>
              </p:cNvPr>
              <p:cNvSpPr txBox="1">
                <a:spLocks noChangeArrowheads="1"/>
              </p:cNvSpPr>
              <p:nvPr/>
            </p:nvSpPr>
            <p:spPr bwMode="auto">
              <a:xfrm>
                <a:off x="5260149" y="6001543"/>
                <a:ext cx="724878"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[+low]</a:t>
                </a:r>
              </a:p>
            </p:txBody>
          </p:sp>
          <p:sp>
            <p:nvSpPr>
              <p:cNvPr id="69" name="Text Box 6">
                <a:extLst>
                  <a:ext uri="{FF2B5EF4-FFF2-40B4-BE49-F238E27FC236}">
                    <a16:creationId xmlns:a16="http://schemas.microsoft.com/office/drawing/2014/main" id="{6D87BE41-E9B9-114F-9871-03F6AF35488B}"/>
                  </a:ext>
                </a:extLst>
              </p:cNvPr>
              <p:cNvSpPr txBox="1">
                <a:spLocks noChangeArrowheads="1"/>
              </p:cNvSpPr>
              <p:nvPr/>
            </p:nvSpPr>
            <p:spPr bwMode="auto">
              <a:xfrm>
                <a:off x="6190524" y="6000629"/>
                <a:ext cx="710451" cy="307777"/>
              </a:xfrm>
              <a:prstGeom prst="rect">
                <a:avLst/>
              </a:prstGeom>
              <a:noFill/>
              <a:ln w="9525">
                <a:noFill/>
                <a:miter lim="800000"/>
                <a:headEnd/>
                <a:tailEnd/>
              </a:ln>
            </p:spPr>
            <p:txBody>
              <a:bodyPr wrap="none" lIns="0" tIns="0" rIns="0" bIns="0">
                <a:prstTxWarp prst="textNoShape">
                  <a:avLst/>
                </a:prstTxWarp>
                <a:spAutoFit/>
              </a:bodyPr>
              <a:lstStyle/>
              <a:p>
                <a:r>
                  <a:rPr lang="en-US" sz="2000" dirty="0">
                    <a:latin typeface="Cambria" panose="02040503050406030204" pitchFamily="18" charset="0"/>
                    <a:cs typeface="Calibri" panose="020F0502020204030204" pitchFamily="34" charset="0"/>
                  </a:rPr>
                  <a:t>[–low]</a:t>
                </a:r>
              </a:p>
            </p:txBody>
          </p:sp>
        </p:grpSp>
        <p:grpSp>
          <p:nvGrpSpPr>
            <p:cNvPr id="64" name="Group 63">
              <a:extLst>
                <a:ext uri="{FF2B5EF4-FFF2-40B4-BE49-F238E27FC236}">
                  <a16:creationId xmlns:a16="http://schemas.microsoft.com/office/drawing/2014/main" id="{7AACAE7E-8CCE-BB44-85CE-BA56EAC45100}"/>
                </a:ext>
              </a:extLst>
            </p:cNvPr>
            <p:cNvGrpSpPr/>
            <p:nvPr/>
          </p:nvGrpSpPr>
          <p:grpSpPr>
            <a:xfrm>
              <a:off x="5388869" y="6309320"/>
              <a:ext cx="1401818" cy="307777"/>
              <a:chOff x="5388869" y="6361583"/>
              <a:chExt cx="1401818" cy="307777"/>
            </a:xfrm>
          </p:grpSpPr>
          <p:sp>
            <p:nvSpPr>
              <p:cNvPr id="65" name="Text Box 69">
                <a:extLst>
                  <a:ext uri="{FF2B5EF4-FFF2-40B4-BE49-F238E27FC236}">
                    <a16:creationId xmlns:a16="http://schemas.microsoft.com/office/drawing/2014/main" id="{F8697398-2F5A-C947-A50F-BEBAFF5359D9}"/>
                  </a:ext>
                </a:extLst>
              </p:cNvPr>
              <p:cNvSpPr txBox="1">
                <a:spLocks noChangeArrowheads="1"/>
              </p:cNvSpPr>
              <p:nvPr/>
            </p:nvSpPr>
            <p:spPr bwMode="auto">
              <a:xfrm>
                <a:off x="5388869" y="6361583"/>
                <a:ext cx="467436"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/a/</a:t>
                </a:r>
              </a:p>
            </p:txBody>
          </p:sp>
          <p:sp>
            <p:nvSpPr>
              <p:cNvPr id="67" name="Text Box 69">
                <a:extLst>
                  <a:ext uri="{FF2B5EF4-FFF2-40B4-BE49-F238E27FC236}">
                    <a16:creationId xmlns:a16="http://schemas.microsoft.com/office/drawing/2014/main" id="{95ECA8C9-8A8B-5042-AA69-A6019D293571}"/>
                  </a:ext>
                </a:extLst>
              </p:cNvPr>
              <p:cNvSpPr txBox="1">
                <a:spLocks noChangeArrowheads="1"/>
              </p:cNvSpPr>
              <p:nvPr/>
            </p:nvSpPr>
            <p:spPr bwMode="auto">
              <a:xfrm>
                <a:off x="6312030" y="6361583"/>
                <a:ext cx="478657" cy="307777"/>
              </a:xfrm>
              <a:prstGeom prst="rect">
                <a:avLst/>
              </a:prstGeom>
              <a:noFill/>
              <a:ln w="9525">
                <a:noFill/>
                <a:miter lim="800000"/>
                <a:headEnd/>
                <a:tailEnd/>
              </a:ln>
            </p:spPr>
            <p:txBody>
              <a:bodyPr wrap="none" lIns="45720" tIns="0" rIns="45720" bIns="0">
                <a:prstTxWarp prst="textNoShape">
                  <a:avLst/>
                </a:prstTxWarp>
                <a:spAutoFit/>
              </a:bodyPr>
              <a:lstStyle/>
              <a:p>
                <a:pPr algn="l"/>
                <a:r>
                  <a:rPr lang="en-US" sz="2000" dirty="0">
                    <a:latin typeface="Cambria" panose="02040503050406030204" pitchFamily="18" charset="0"/>
                    <a:ea typeface="Doulos SIL" charset="-52"/>
                    <a:cs typeface="Doulos SIL" charset="-52"/>
                  </a:rPr>
                  <a:t>/o/</a:t>
                </a:r>
              </a:p>
            </p:txBody>
          </p:sp>
        </p:grpSp>
      </p:grpSp>
      <p:sp>
        <p:nvSpPr>
          <p:cNvPr id="72" name="Slide Number Placeholder 8">
            <a:extLst>
              <a:ext uri="{FF2B5EF4-FFF2-40B4-BE49-F238E27FC236}">
                <a16:creationId xmlns:a16="http://schemas.microsoft.com/office/drawing/2014/main" id="{85DC3FF9-EA33-8149-A456-974D00980F0E}"/>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32</a:t>
            </a:fld>
            <a:endParaRPr lang="en-US" sz="1600" dirty="0"/>
          </a:p>
        </p:txBody>
      </p:sp>
    </p:spTree>
    <p:extLst>
      <p:ext uri="{BB962C8B-B14F-4D97-AF65-F5344CB8AC3E}">
        <p14:creationId xmlns:p14="http://schemas.microsoft.com/office/powerpoint/2010/main" val="1728703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1000"/>
                                        <p:tgtEl>
                                          <p:spTgt spid="41"/>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up)">
                                      <p:cBhvr>
                                        <p:cTn id="15" dur="1000"/>
                                        <p:tgtEl>
                                          <p:spTgt spid="61"/>
                                        </p:tgtEl>
                                      </p:cBhvr>
                                    </p:animEffect>
                                  </p:childTnLst>
                                </p:cTn>
                              </p:par>
                              <p:par>
                                <p:cTn id="16" presetID="22" presetClass="entr" presetSubtype="1"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up)">
                                      <p:cBhvr>
                                        <p:cTn id="18" dur="10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0" name="Text Box 5"/>
          <p:cNvSpPr txBox="1">
            <a:spLocks noChangeArrowheads="1"/>
          </p:cNvSpPr>
          <p:nvPr/>
        </p:nvSpPr>
        <p:spPr bwMode="auto">
          <a:xfrm>
            <a:off x="4608443" y="4248588"/>
            <a:ext cx="5371920" cy="2446824"/>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latin typeface="Optima"/>
                <a:cs typeface="Optima"/>
              </a:rPr>
              <a:t>Part I: Historical Antecedents </a:t>
            </a:r>
          </a:p>
          <a:p>
            <a:pPr>
              <a:spcBef>
                <a:spcPts val="960"/>
              </a:spcBef>
            </a:pPr>
            <a:r>
              <a:rPr lang="en-US" sz="3200" dirty="0">
                <a:solidFill>
                  <a:srgbClr val="C00000"/>
                </a:solidFill>
                <a:latin typeface="Optima"/>
                <a:cs typeface="Optima"/>
              </a:rPr>
              <a:t>3. Jakobson 1941</a:t>
            </a:r>
          </a:p>
          <a:p>
            <a:pPr>
              <a:spcBef>
                <a:spcPts val="960"/>
              </a:spcBef>
            </a:pPr>
            <a:r>
              <a:rPr lang="en-US" sz="3200" dirty="0">
                <a:solidFill>
                  <a:srgbClr val="C00000"/>
                </a:solidFill>
                <a:latin typeface="Optima"/>
                <a:cs typeface="Optima"/>
              </a:rPr>
              <a:t>The Acquisition of</a:t>
            </a:r>
          </a:p>
          <a:p>
            <a:pPr>
              <a:spcBef>
                <a:spcPts val="960"/>
              </a:spcBef>
            </a:pPr>
            <a:r>
              <a:rPr lang="en-US" sz="3200" dirty="0">
                <a:solidFill>
                  <a:srgbClr val="C00000"/>
                </a:solidFill>
                <a:latin typeface="Optima"/>
                <a:cs typeface="Optima"/>
              </a:rPr>
              <a:t>Phonological Contrasts</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2" name="Rounded Rectangle 11"/>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0"/>
              </a:spcAft>
            </a:pPr>
            <a:endParaRPr lang="en-US" sz="1400" dirty="0">
              <a:solidFill>
                <a:srgbClr val="000000"/>
              </a:solidFill>
              <a:latin typeface="Calibri" panose="020F0502020204030204" pitchFamily="34" charset="0"/>
              <a:cs typeface="Calibri" panose="020F0502020204030204" pitchFamily="34" charset="0"/>
            </a:endParaRPr>
          </a:p>
          <a:p>
            <a:pPr algn="l">
              <a:spcBef>
                <a:spcPts val="0"/>
              </a:spcBef>
              <a:spcAft>
                <a:spcPts val="0"/>
              </a:spcAft>
            </a:pPr>
            <a:r>
              <a:rPr lang="en-US" sz="1400" dirty="0">
                <a:solidFill>
                  <a:srgbClr val="000000"/>
                </a:solidFill>
                <a:latin typeface="Calibri" panose="020F0502020204030204" pitchFamily="34" charset="0"/>
                <a:cs typeface="Calibri" panose="020F0502020204030204" pitchFamily="34" charset="0"/>
              </a:rPr>
              <a:t>Introduction</a:t>
            </a:r>
          </a:p>
          <a:p>
            <a:pPr algn="l">
              <a:spcBef>
                <a:spcPts val="1800"/>
              </a:spcBef>
              <a:spcAft>
                <a:spcPts val="600"/>
              </a:spcAft>
            </a:pPr>
            <a:r>
              <a:rPr lang="en-US" sz="1400" dirty="0">
                <a:solidFill>
                  <a:srgbClr val="000000"/>
                </a:solidFill>
                <a:latin typeface="Calibri" panose="020F0502020204030204" pitchFamily="34" charset="0"/>
                <a:cs typeface="Calibri" panose="020F0502020204030204" pitchFamily="34" charset="0"/>
              </a:rPr>
              <a:t>Part I</a:t>
            </a:r>
          </a:p>
          <a:p>
            <a:pPr algn="l">
              <a:spcBef>
                <a:spcPts val="0"/>
              </a:spcBef>
              <a:spcAft>
                <a:spcPts val="600"/>
              </a:spcAft>
            </a:pPr>
            <a:r>
              <a:rPr lang="en-US" sz="1400" dirty="0">
                <a:latin typeface="Calibri" panose="020F0502020204030204" pitchFamily="34" charset="0"/>
                <a:cs typeface="Calibri" panose="020F0502020204030204" pitchFamily="34" charset="0"/>
              </a:rPr>
              <a:t>1. Sweet</a:t>
            </a:r>
          </a:p>
          <a:p>
            <a:pPr algn="l">
              <a:spcBef>
                <a:spcPts val="0"/>
              </a:spcBef>
              <a:spcAft>
                <a:spcPts val="600"/>
              </a:spcAft>
            </a:pPr>
            <a:r>
              <a:rPr lang="en-US" sz="1400" dirty="0">
                <a:latin typeface="Calibri" panose="020F0502020204030204" pitchFamily="34" charset="0"/>
                <a:cs typeface="Calibri" panose="020F0502020204030204" pitchFamily="34" charset="0"/>
              </a:rPr>
              <a:t>2. Trubetzkoy</a:t>
            </a:r>
          </a:p>
          <a:p>
            <a:pPr algn="l">
              <a:spcBef>
                <a:spcPts val="0"/>
              </a:spcBef>
              <a:spcAft>
                <a:spcPts val="600"/>
              </a:spcAft>
            </a:pPr>
            <a:r>
              <a:rPr lang="en-US" sz="1400" b="1" u="sng" dirty="0">
                <a:solidFill>
                  <a:srgbClr val="C00000"/>
                </a:solidFill>
                <a:latin typeface="Calibri" panose="020F0502020204030204" pitchFamily="34" charset="0"/>
                <a:cs typeface="Calibri" panose="020F0502020204030204" pitchFamily="34" charset="0"/>
              </a:rPr>
              <a:t>3. Jakobson</a:t>
            </a:r>
            <a:r>
              <a:rPr lang="en-US" sz="1400" dirty="0">
                <a:latin typeface="Calibri" panose="020F0502020204030204" pitchFamily="34" charset="0"/>
                <a:cs typeface="Calibri" panose="020F0502020204030204" pitchFamily="34" charset="0"/>
              </a:rPr>
              <a:t> </a:t>
            </a:r>
          </a:p>
          <a:p>
            <a:pPr algn="l">
              <a:spcBef>
                <a:spcPts val="0"/>
              </a:spcBef>
              <a:spcAft>
                <a:spcPts val="600"/>
              </a:spcAft>
            </a:pPr>
            <a:r>
              <a:rPr lang="en-US" sz="1400" dirty="0">
                <a:latin typeface="Calibri" panose="020F0502020204030204" pitchFamily="34" charset="0"/>
                <a:cs typeface="Calibri" panose="020F0502020204030204" pitchFamily="34" charset="0"/>
              </a:rPr>
              <a:t>4. Halle </a:t>
            </a:r>
          </a:p>
          <a:p>
            <a:pPr algn="l">
              <a:spcBef>
                <a:spcPts val="0"/>
              </a:spcBef>
              <a:spcAft>
                <a:spcPts val="600"/>
              </a:spcAft>
            </a:pPr>
            <a:r>
              <a:rPr lang="en-US" sz="1400" dirty="0">
                <a:latin typeface="Calibri" panose="020F0502020204030204" pitchFamily="34" charset="0"/>
                <a:cs typeface="Calibri" panose="020F0502020204030204" pitchFamily="34" charset="0"/>
              </a:rPr>
              <a:t>5. Chomsky &amp; Halle</a:t>
            </a:r>
          </a:p>
          <a:p>
            <a:pPr algn="l">
              <a:spcBef>
                <a:spcPts val="1800"/>
              </a:spcBef>
              <a:spcAft>
                <a:spcPts val="0"/>
              </a:spcAft>
            </a:pPr>
            <a:r>
              <a:rPr lang="en-US" sz="1400" dirty="0">
                <a:latin typeface="Calibri" panose="020F0502020204030204" pitchFamily="34" charset="0"/>
                <a:cs typeface="Calibri" panose="020F0502020204030204" pitchFamily="34" charset="0"/>
              </a:rPr>
              <a:t>Part II</a:t>
            </a:r>
          </a:p>
          <a:p>
            <a:pPr algn="l">
              <a:spcBef>
                <a:spcPts val="1800"/>
              </a:spcBef>
              <a:spcAft>
                <a:spcPts val="0"/>
              </a:spcAft>
            </a:pPr>
            <a:r>
              <a:rPr lang="en-US" sz="1400" dirty="0">
                <a:latin typeface="Calibri" panose="020F0502020204030204" pitchFamily="34" charset="0"/>
                <a:cs typeface="Calibri" panose="020F0502020204030204" pitchFamily="34" charset="0"/>
              </a:rPr>
              <a:t>Conclusions</a:t>
            </a: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BA23EC0E-2E8C-124A-84D3-AEBEFD96B6B2}"/>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cxnSp>
        <p:nvCxnSpPr>
          <p:cNvPr id="21" name="Straight Connector 20">
            <a:extLst>
              <a:ext uri="{FF2B5EF4-FFF2-40B4-BE49-F238E27FC236}">
                <a16:creationId xmlns:a16="http://schemas.microsoft.com/office/drawing/2014/main" id="{AD1FB722-FD35-8744-A8BB-2FEF677ABA3A}"/>
              </a:ext>
            </a:extLst>
          </p:cNvPr>
          <p:cNvCxnSpPr>
            <a:cxnSpLocks/>
          </p:cNvCxnSpPr>
          <p:nvPr/>
        </p:nvCxnSpPr>
        <p:spPr bwMode="auto">
          <a:xfrm>
            <a:off x="9928994" y="5436096"/>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2" name="Slide Number Placeholder 8">
            <a:extLst>
              <a:ext uri="{FF2B5EF4-FFF2-40B4-BE49-F238E27FC236}">
                <a16:creationId xmlns:a16="http://schemas.microsoft.com/office/drawing/2014/main" id="{04D3E3E2-DD21-9A4E-BC08-A599FDB3C1F7}"/>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33</a:t>
            </a:fld>
            <a:endParaRPr lang="en-US" sz="1600" dirty="0"/>
          </a:p>
        </p:txBody>
      </p:sp>
      <p:sp>
        <p:nvSpPr>
          <p:cNvPr id="23" name="Text Box 5">
            <a:extLst>
              <a:ext uri="{FF2B5EF4-FFF2-40B4-BE49-F238E27FC236}">
                <a16:creationId xmlns:a16="http://schemas.microsoft.com/office/drawing/2014/main" id="{0797F392-16C4-BD4D-BD36-3B28A1F24344}"/>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4" name="Picture 23">
            <a:extLst>
              <a:ext uri="{FF2B5EF4-FFF2-40B4-BE49-F238E27FC236}">
                <a16:creationId xmlns:a16="http://schemas.microsoft.com/office/drawing/2014/main" id="{F6B2F113-5205-7143-9FD6-DEF1DA57C1D7}"/>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3308386796"/>
      </p:ext>
    </p:extLst>
  </p:cSld>
  <p:clrMapOvr>
    <a:masterClrMapping/>
  </p:clrMapOvr>
  <p:transition>
    <p:diamond/>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8069" name="Text Box 5"/>
          <p:cNvSpPr txBox="1">
            <a:spLocks noChangeArrowheads="1"/>
          </p:cNvSpPr>
          <p:nvPr/>
        </p:nvSpPr>
        <p:spPr bwMode="auto">
          <a:xfrm>
            <a:off x="1166400" y="6170692"/>
            <a:ext cx="14400000" cy="1569660"/>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3200" noProof="1">
                <a:solidFill>
                  <a:srgbClr val="000000"/>
                </a:solidFill>
                <a:latin typeface="Cambria"/>
                <a:ea typeface="Times" charset="0"/>
                <a:cs typeface="Times" charset="0"/>
              </a:rPr>
              <a:t>Jakobson’s </a:t>
            </a:r>
            <a:r>
              <a:rPr lang="en-US" sz="3200" i="1" noProof="1">
                <a:solidFill>
                  <a:srgbClr val="000000"/>
                </a:solidFill>
                <a:latin typeface="Cambria"/>
                <a:ea typeface="Times" charset="0"/>
                <a:cs typeface="Times" charset="0"/>
              </a:rPr>
              <a:t>Kindersprache</a:t>
            </a:r>
            <a:r>
              <a:rPr lang="en-US" sz="3200" noProof="1">
                <a:solidFill>
                  <a:srgbClr val="000000"/>
                </a:solidFill>
                <a:latin typeface="Cambria"/>
                <a:ea typeface="Times" charset="0"/>
                <a:cs typeface="Times" charset="0"/>
              </a:rPr>
              <a:t> (1941; English trans. 1968, Spanish 1974), advances </a:t>
            </a:r>
            <a:r>
              <a:rPr lang="en-US" sz="3200" noProof="1">
                <a:latin typeface="Cambria"/>
                <a:ea typeface="Cambria"/>
                <a:cs typeface="Cambria"/>
              </a:rPr>
              <a:t>the notion that </a:t>
            </a:r>
            <a:r>
              <a:rPr lang="en-US" sz="3200" noProof="1">
                <a:solidFill>
                  <a:srgbClr val="800000"/>
                </a:solidFill>
                <a:latin typeface="Cambria"/>
                <a:ea typeface="Cambria"/>
                <a:cs typeface="Cambria"/>
              </a:rPr>
              <a:t>contrasts</a:t>
            </a:r>
            <a:r>
              <a:rPr lang="en-US" sz="3200" noProof="1">
                <a:latin typeface="Cambria"/>
                <a:ea typeface="Cambria"/>
                <a:cs typeface="Cambria"/>
              </a:rPr>
              <a:t> are crucial in phonological acquisition and that they develop in a </a:t>
            </a:r>
            <a:r>
              <a:rPr lang="en-US" sz="3200" noProof="1">
                <a:solidFill>
                  <a:srgbClr val="800000"/>
                </a:solidFill>
                <a:latin typeface="Cambria"/>
                <a:ea typeface="Cambria"/>
                <a:cs typeface="Cambria"/>
              </a:rPr>
              <a:t>hierarchical order</a:t>
            </a:r>
            <a:r>
              <a:rPr lang="en-US" sz="3200" noProof="1">
                <a:latin typeface="Cambria"/>
                <a:ea typeface="Cambria"/>
                <a:cs typeface="Cambria"/>
              </a:rPr>
              <a:t>.</a:t>
            </a:r>
          </a:p>
        </p:txBody>
      </p:sp>
      <p:sp>
        <p:nvSpPr>
          <p:cNvPr id="10" name="Text Box 5"/>
          <p:cNvSpPr txBox="1">
            <a:spLocks noChangeArrowheads="1"/>
          </p:cNvSpPr>
          <p:nvPr/>
        </p:nvSpPr>
        <p:spPr bwMode="auto">
          <a:xfrm>
            <a:off x="1166400" y="1440000"/>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Jakobson’s </a:t>
            </a:r>
            <a:r>
              <a:rPr lang="en-US" sz="4000" i="1" dirty="0">
                <a:solidFill>
                  <a:srgbClr val="C00000"/>
                </a:solidFill>
                <a:latin typeface="Calibri" panose="020F0502020204030204" pitchFamily="34" charset="0"/>
              </a:rPr>
              <a:t>Kindersprache</a:t>
            </a:r>
            <a:endParaRPr lang="en-US" sz="3600" i="1" dirty="0">
              <a:solidFill>
                <a:srgbClr val="C00000"/>
              </a:solidFill>
              <a:latin typeface="Calibri" panose="020F0502020204030204" pitchFamily="34" charset="0"/>
            </a:endParaRPr>
          </a:p>
        </p:txBody>
      </p:sp>
      <p:grpSp>
        <p:nvGrpSpPr>
          <p:cNvPr id="19" name="Group 18"/>
          <p:cNvGrpSpPr/>
          <p:nvPr/>
        </p:nvGrpSpPr>
        <p:grpSpPr>
          <a:xfrm>
            <a:off x="1166400" y="2555776"/>
            <a:ext cx="7527382" cy="3291840"/>
            <a:chOff x="288070" y="1143000"/>
            <a:chExt cx="7527382" cy="3291840"/>
          </a:xfrm>
        </p:grpSpPr>
        <p:pic>
          <p:nvPicPr>
            <p:cNvPr id="17" name="Picture 16" descr="Jakobson.jpg"/>
            <p:cNvPicPr>
              <a:picLocks noChangeAspect="1"/>
            </p:cNvPicPr>
            <p:nvPr/>
          </p:nvPicPr>
          <p:blipFill>
            <a:blip r:embed="rId3"/>
            <a:srcRect l="5625" r="9375" b="15968"/>
            <a:stretch>
              <a:fillRect/>
            </a:stretch>
          </p:blipFill>
          <p:spPr>
            <a:xfrm>
              <a:off x="288070" y="1143000"/>
              <a:ext cx="2577884" cy="3291840"/>
            </a:xfrm>
            <a:prstGeom prst="rect">
              <a:avLst/>
            </a:prstGeom>
          </p:spPr>
        </p:pic>
        <p:pic>
          <p:nvPicPr>
            <p:cNvPr id="18" name="Picture 17" descr="Kindersprache.jpg"/>
            <p:cNvPicPr>
              <a:picLocks noChangeAspect="1"/>
            </p:cNvPicPr>
            <p:nvPr/>
          </p:nvPicPr>
          <p:blipFill>
            <a:blip r:embed="rId4"/>
            <a:srcRect t="2124"/>
            <a:stretch>
              <a:fillRect/>
            </a:stretch>
          </p:blipFill>
          <p:spPr>
            <a:xfrm>
              <a:off x="5788232" y="1143000"/>
              <a:ext cx="2027220" cy="3291840"/>
            </a:xfrm>
            <a:prstGeom prst="rect">
              <a:avLst/>
            </a:prstGeom>
          </p:spPr>
        </p:pic>
      </p:grpSp>
      <p:sp>
        <p:nvSpPr>
          <p:cNvPr id="12" name="Text Box 4"/>
          <p:cNvSpPr txBox="1">
            <a:spLocks noChangeArrowheads="1"/>
          </p:cNvSpPr>
          <p:nvPr/>
        </p:nvSpPr>
        <p:spPr bwMode="auto">
          <a:xfrm>
            <a:off x="1166399" y="7743254"/>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ea typeface="Cambria"/>
                <a:cs typeface="Cambria"/>
              </a:rPr>
              <a:t>In particular, he proposes that learners begin with broad contrasts that are split by stages into progressively finer ones. </a:t>
            </a:r>
          </a:p>
        </p:txBody>
      </p:sp>
      <p:sp>
        <p:nvSpPr>
          <p:cNvPr id="13" name="Line 28">
            <a:extLst>
              <a:ext uri="{FF2B5EF4-FFF2-40B4-BE49-F238E27FC236}">
                <a16:creationId xmlns:a16="http://schemas.microsoft.com/office/drawing/2014/main" id="{2854789E-8E9C-9D44-B536-20DD21CAC258}"/>
              </a:ext>
            </a:extLst>
          </p:cNvPr>
          <p:cNvSpPr>
            <a:spLocks noChangeShapeType="1"/>
          </p:cNvSpPr>
          <p:nvPr/>
        </p:nvSpPr>
        <p:spPr bwMode="auto">
          <a:xfrm>
            <a:off x="1166399" y="2555776"/>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4" name="Line 28">
            <a:extLst>
              <a:ext uri="{FF2B5EF4-FFF2-40B4-BE49-F238E27FC236}">
                <a16:creationId xmlns:a16="http://schemas.microsoft.com/office/drawing/2014/main" id="{50D9A914-2D9C-C240-99E0-C630FAAC629F}"/>
              </a:ext>
            </a:extLst>
          </p:cNvPr>
          <p:cNvSpPr>
            <a:spLocks noChangeShapeType="1"/>
          </p:cNvSpPr>
          <p:nvPr/>
        </p:nvSpPr>
        <p:spPr bwMode="auto">
          <a:xfrm>
            <a:off x="1166399" y="5868144"/>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6" name="Slide Number Placeholder 8">
            <a:extLst>
              <a:ext uri="{FF2B5EF4-FFF2-40B4-BE49-F238E27FC236}">
                <a16:creationId xmlns:a16="http://schemas.microsoft.com/office/drawing/2014/main" id="{0FB4C047-0CB2-2748-953B-5D166B374C47}"/>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34</a:t>
            </a:fld>
            <a:endParaRPr lang="en-US" sz="1600" dirty="0"/>
          </a:p>
        </p:txBody>
      </p:sp>
    </p:spTree>
    <p:extLst>
      <p:ext uri="{BB962C8B-B14F-4D97-AF65-F5344CB8AC3E}">
        <p14:creationId xmlns:p14="http://schemas.microsoft.com/office/powerpoint/2010/main" val="1920257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166400" y="2133600"/>
            <a:ext cx="8912352" cy="264566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Cambria" panose="02040503050406030204" pitchFamily="18" charset="0"/>
            </a:endParaRPr>
          </a:p>
        </p:txBody>
      </p:sp>
      <p:sp>
        <p:nvSpPr>
          <p:cNvPr id="312324" name="Line 4"/>
          <p:cNvSpPr>
            <a:spLocks noChangeShapeType="1"/>
          </p:cNvSpPr>
          <p:nvPr/>
        </p:nvSpPr>
        <p:spPr bwMode="auto">
          <a:xfrm>
            <a:off x="8128794" y="2667002"/>
            <a:ext cx="0" cy="365125"/>
          </a:xfrm>
          <a:prstGeom prst="line">
            <a:avLst/>
          </a:prstGeom>
          <a:noFill/>
          <a:ln w="9525">
            <a:solidFill>
              <a:schemeClr val="bg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312325" name="Text Box 5"/>
          <p:cNvSpPr txBox="1">
            <a:spLocks noChangeArrowheads="1"/>
          </p:cNvSpPr>
          <p:nvPr/>
        </p:nvSpPr>
        <p:spPr bwMode="auto">
          <a:xfrm>
            <a:off x="1166400" y="5212081"/>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cs typeface="Cambria"/>
              </a:rPr>
              <a:t>The acquisition of vowel systems set out in Jakobson (1941) and Jakobson &amp; Halle (1956) follows this schema.</a:t>
            </a:r>
          </a:p>
        </p:txBody>
      </p:sp>
      <p:sp>
        <p:nvSpPr>
          <p:cNvPr id="8" name="Text Box 7"/>
          <p:cNvSpPr txBox="1">
            <a:spLocks noChangeArrowheads="1"/>
          </p:cNvSpPr>
          <p:nvPr/>
        </p:nvSpPr>
        <p:spPr bwMode="auto">
          <a:xfrm>
            <a:off x="1166400" y="1295401"/>
            <a:ext cx="8915400" cy="707886"/>
          </a:xfrm>
          <a:prstGeom prst="rect">
            <a:avLst/>
          </a:prstGeom>
          <a:noFill/>
          <a:ln w="9525">
            <a:noFill/>
            <a:miter lim="800000"/>
            <a:headEnd/>
            <a:tailEnd/>
          </a:ln>
        </p:spPr>
        <p:txBody>
          <a:bodyPr>
            <a:prstTxWarp prst="textNoShape">
              <a:avLst/>
            </a:prstTxWarp>
            <a:spAutoFit/>
          </a:bodyPr>
          <a:lstStyle/>
          <a:p>
            <a:pPr algn="l"/>
            <a:r>
              <a:rPr lang="en-US" sz="4000" dirty="0">
                <a:solidFill>
                  <a:srgbClr val="C00000"/>
                </a:solidFill>
                <a:latin typeface="Calibri" panose="020F0502020204030204" pitchFamily="34" charset="0"/>
              </a:rPr>
              <a:t>Acquisition sequences (vowels)</a:t>
            </a:r>
            <a:endParaRPr lang="en-US" sz="4000" dirty="0">
              <a:solidFill>
                <a:srgbClr val="C00000"/>
              </a:solidFill>
              <a:latin typeface="Cambria" panose="02040503050406030204" pitchFamily="18" charset="0"/>
              <a:ea typeface="Times" pitchFamily="-107" charset="0"/>
              <a:cs typeface="Times" pitchFamily="-107" charset="0"/>
            </a:endParaRPr>
          </a:p>
        </p:txBody>
      </p:sp>
      <p:sp>
        <p:nvSpPr>
          <p:cNvPr id="10" name="Line 28"/>
          <p:cNvSpPr>
            <a:spLocks noChangeShapeType="1"/>
          </p:cNvSpPr>
          <p:nvPr/>
        </p:nvSpPr>
        <p:spPr bwMode="auto">
          <a:xfrm>
            <a:off x="1166399" y="21336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1" name="Text Box 7"/>
          <p:cNvSpPr txBox="1">
            <a:spLocks noChangeArrowheads="1"/>
          </p:cNvSpPr>
          <p:nvPr/>
        </p:nvSpPr>
        <p:spPr bwMode="auto">
          <a:xfrm>
            <a:off x="1166400" y="6483097"/>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At the first stage, there is only a single vowel. As there are no contrasts, we can simply designate it /V/.</a:t>
            </a:r>
            <a:endParaRPr lang="en-US" sz="3200" noProof="1">
              <a:latin typeface="Cambria"/>
              <a:ea typeface="Cambria"/>
              <a:cs typeface="Cambria"/>
            </a:endParaRPr>
          </a:p>
        </p:txBody>
      </p:sp>
      <p:grpSp>
        <p:nvGrpSpPr>
          <p:cNvPr id="3" name="Group 2">
            <a:extLst>
              <a:ext uri="{FF2B5EF4-FFF2-40B4-BE49-F238E27FC236}">
                <a16:creationId xmlns:a16="http://schemas.microsoft.com/office/drawing/2014/main" id="{75944646-E5F5-3147-9219-5F055C4EAD10}"/>
              </a:ext>
            </a:extLst>
          </p:cNvPr>
          <p:cNvGrpSpPr/>
          <p:nvPr/>
        </p:nvGrpSpPr>
        <p:grpSpPr>
          <a:xfrm>
            <a:off x="5010453" y="2209802"/>
            <a:ext cx="1224246" cy="1630239"/>
            <a:chOff x="7897673" y="2209802"/>
            <a:chExt cx="1224246" cy="1630239"/>
          </a:xfrm>
        </p:grpSpPr>
        <p:sp>
          <p:nvSpPr>
            <p:cNvPr id="312323" name="Text Box 3"/>
            <p:cNvSpPr txBox="1">
              <a:spLocks noChangeArrowheads="1"/>
            </p:cNvSpPr>
            <p:nvPr/>
          </p:nvSpPr>
          <p:spPr bwMode="auto">
            <a:xfrm>
              <a:off x="8091252" y="3255266"/>
              <a:ext cx="837089"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/V/</a:t>
              </a:r>
            </a:p>
          </p:txBody>
        </p:sp>
        <p:sp>
          <p:nvSpPr>
            <p:cNvPr id="12" name="Line 23"/>
            <p:cNvSpPr>
              <a:spLocks noChangeShapeType="1"/>
            </p:cNvSpPr>
            <p:nvPr/>
          </p:nvSpPr>
          <p:spPr bwMode="auto">
            <a:xfrm>
              <a:off x="8509796" y="2689367"/>
              <a:ext cx="0" cy="547999"/>
            </a:xfrm>
            <a:prstGeom prst="line">
              <a:avLst/>
            </a:prstGeom>
            <a:noFill/>
            <a:ln w="9525">
              <a:solidFill>
                <a:srgbClr val="000000"/>
              </a:solidFill>
              <a:round/>
              <a:headEnd/>
              <a:tailEnd/>
            </a:ln>
          </p:spPr>
          <p:txBody>
            <a:bodyPr wrap="none" anchor="ctr">
              <a:prstTxWarp prst="textNoShape">
                <a:avLst/>
              </a:prstTxWarp>
            </a:bodyPr>
            <a:lstStyle/>
            <a:p>
              <a:endParaRPr lang="en-US" dirty="0">
                <a:latin typeface="Cambria"/>
                <a:cs typeface="Cambria"/>
              </a:endParaRPr>
            </a:p>
          </p:txBody>
        </p:sp>
        <p:sp>
          <p:nvSpPr>
            <p:cNvPr id="15" name="Text Box 6"/>
            <p:cNvSpPr txBox="1">
              <a:spLocks noChangeArrowheads="1"/>
            </p:cNvSpPr>
            <p:nvPr/>
          </p:nvSpPr>
          <p:spPr bwMode="auto">
            <a:xfrm>
              <a:off x="7897673" y="2209802"/>
              <a:ext cx="1224246" cy="584775"/>
            </a:xfrm>
            <a:prstGeom prst="rect">
              <a:avLst/>
            </a:prstGeom>
            <a:noFill/>
            <a:ln w="9525">
              <a:noFill/>
              <a:miter lim="800000"/>
              <a:headEnd/>
              <a:tailEnd/>
            </a:ln>
          </p:spPr>
          <p:txBody>
            <a:bodyPr wrap="none">
              <a:prstTxWarp prst="textNoShape">
                <a:avLst/>
              </a:prstTxWarp>
              <a:spAutoFit/>
            </a:bodyPr>
            <a:lstStyle/>
            <a:p>
              <a:pPr algn="ctr"/>
              <a:r>
                <a:rPr lang="en-US" sz="3200" dirty="0">
                  <a:latin typeface="Cambria"/>
                  <a:cs typeface="Cambria"/>
                </a:rPr>
                <a:t>vowel</a:t>
              </a:r>
            </a:p>
          </p:txBody>
        </p:sp>
      </p:grpSp>
      <p:sp>
        <p:nvSpPr>
          <p:cNvPr id="16" name="Slide Number Placeholder 8">
            <a:extLst>
              <a:ext uri="{FF2B5EF4-FFF2-40B4-BE49-F238E27FC236}">
                <a16:creationId xmlns:a16="http://schemas.microsoft.com/office/drawing/2014/main" id="{65E825DB-DCA7-2C4A-873D-05D997AF2272}"/>
              </a:ext>
            </a:extLst>
          </p:cNvPr>
          <p:cNvSpPr>
            <a:spLocks noGrp="1"/>
          </p:cNvSpPr>
          <p:nvPr>
            <p:ph type="sldNum" sz="quarter" idx="12"/>
          </p:nvPr>
        </p:nvSpPr>
        <p:spPr>
          <a:xfrm>
            <a:off x="14401874" y="8659688"/>
            <a:ext cx="1905000" cy="457200"/>
          </a:xfrm>
          <a:noFill/>
        </p:spPr>
        <p:txBody>
          <a:bodyPr/>
          <a:lstStyle/>
          <a:p>
            <a:fld id="{C5AAEB70-4C7A-8842-9CD6-23D6BDE1BEB6}" type="slidenum">
              <a:rPr lang="en-US" sz="1600" smtClean="0"/>
              <a:pPr/>
              <a:t>35</a:t>
            </a:fld>
            <a:endParaRPr lang="en-US" sz="1600" dirty="0"/>
          </a:p>
        </p:txBody>
      </p:sp>
    </p:spTree>
    <p:extLst>
      <p:ext uri="{BB962C8B-B14F-4D97-AF65-F5344CB8AC3E}">
        <p14:creationId xmlns:p14="http://schemas.microsoft.com/office/powerpoint/2010/main" val="2313802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166400" y="2133600"/>
            <a:ext cx="8912352" cy="277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Cambria" panose="02040503050406030204" pitchFamily="18" charset="0"/>
            </a:endParaRPr>
          </a:p>
        </p:txBody>
      </p:sp>
      <p:sp>
        <p:nvSpPr>
          <p:cNvPr id="312324" name="Line 4"/>
          <p:cNvSpPr>
            <a:spLocks noChangeShapeType="1"/>
          </p:cNvSpPr>
          <p:nvPr/>
        </p:nvSpPr>
        <p:spPr bwMode="auto">
          <a:xfrm>
            <a:off x="8128794" y="2667002"/>
            <a:ext cx="0" cy="365125"/>
          </a:xfrm>
          <a:prstGeom prst="line">
            <a:avLst/>
          </a:prstGeom>
          <a:noFill/>
          <a:ln w="9525">
            <a:solidFill>
              <a:schemeClr val="bg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312325" name="Text Box 5"/>
          <p:cNvSpPr txBox="1">
            <a:spLocks noChangeArrowheads="1"/>
          </p:cNvSpPr>
          <p:nvPr/>
        </p:nvSpPr>
        <p:spPr bwMode="auto">
          <a:xfrm>
            <a:off x="1166400" y="5212081"/>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Jakobson &amp; Halle write that this lone vowel is the maximally open vowel [a], the ‘optimal vowel’. </a:t>
            </a:r>
            <a:endParaRPr lang="en-US" sz="3200" noProof="1">
              <a:latin typeface="Cambria"/>
              <a:ea typeface="Cambria"/>
              <a:cs typeface="Cambria"/>
            </a:endParaRPr>
          </a:p>
        </p:txBody>
      </p:sp>
      <p:sp>
        <p:nvSpPr>
          <p:cNvPr id="8" name="Text Box 7"/>
          <p:cNvSpPr txBox="1">
            <a:spLocks noChangeArrowheads="1"/>
          </p:cNvSpPr>
          <p:nvPr/>
        </p:nvSpPr>
        <p:spPr bwMode="auto">
          <a:xfrm>
            <a:off x="1166400" y="1295401"/>
            <a:ext cx="8915400" cy="707886"/>
          </a:xfrm>
          <a:prstGeom prst="rect">
            <a:avLst/>
          </a:prstGeom>
          <a:noFill/>
          <a:ln w="9525">
            <a:noFill/>
            <a:miter lim="800000"/>
            <a:headEnd/>
            <a:tailEnd/>
          </a:ln>
        </p:spPr>
        <p:txBody>
          <a:bodyPr>
            <a:prstTxWarp prst="textNoShape">
              <a:avLst/>
            </a:prstTxWarp>
            <a:spAutoFit/>
          </a:bodyPr>
          <a:lstStyle/>
          <a:p>
            <a:pPr algn="l"/>
            <a:r>
              <a:rPr lang="en-US" sz="4000" dirty="0">
                <a:solidFill>
                  <a:srgbClr val="C00000"/>
                </a:solidFill>
                <a:latin typeface="Calibri" panose="020F0502020204030204" pitchFamily="34" charset="0"/>
              </a:rPr>
              <a:t>Acquisition sequences (vowels)</a:t>
            </a:r>
            <a:endParaRPr lang="en-US" sz="4000" dirty="0">
              <a:solidFill>
                <a:srgbClr val="C00000"/>
              </a:solidFill>
              <a:latin typeface="Cambria" panose="02040503050406030204" pitchFamily="18" charset="0"/>
              <a:ea typeface="Times" pitchFamily="-107" charset="0"/>
              <a:cs typeface="Times" pitchFamily="-107" charset="0"/>
            </a:endParaRPr>
          </a:p>
        </p:txBody>
      </p:sp>
      <p:sp>
        <p:nvSpPr>
          <p:cNvPr id="10" name="Line 28"/>
          <p:cNvSpPr>
            <a:spLocks noChangeShapeType="1"/>
          </p:cNvSpPr>
          <p:nvPr/>
        </p:nvSpPr>
        <p:spPr bwMode="auto">
          <a:xfrm>
            <a:off x="1166399" y="21336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1" name="Text Box 7"/>
          <p:cNvSpPr txBox="1">
            <a:spLocks noChangeArrowheads="1"/>
          </p:cNvSpPr>
          <p:nvPr/>
        </p:nvSpPr>
        <p:spPr bwMode="auto">
          <a:xfrm>
            <a:off x="1166400" y="6483097"/>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But we don’t need to be that specific: we can understand this to be a default value, or a typical but not obligatory instantiation.</a:t>
            </a:r>
            <a:endParaRPr lang="en-US" sz="3200" noProof="1">
              <a:latin typeface="Cambria"/>
              <a:ea typeface="Cambria"/>
              <a:cs typeface="Cambria"/>
            </a:endParaRPr>
          </a:p>
        </p:txBody>
      </p:sp>
      <p:grpSp>
        <p:nvGrpSpPr>
          <p:cNvPr id="3" name="Group 2">
            <a:extLst>
              <a:ext uri="{FF2B5EF4-FFF2-40B4-BE49-F238E27FC236}">
                <a16:creationId xmlns:a16="http://schemas.microsoft.com/office/drawing/2014/main" id="{75944646-E5F5-3147-9219-5F055C4EAD10}"/>
              </a:ext>
            </a:extLst>
          </p:cNvPr>
          <p:cNvGrpSpPr/>
          <p:nvPr/>
        </p:nvGrpSpPr>
        <p:grpSpPr>
          <a:xfrm>
            <a:off x="5010453" y="2209802"/>
            <a:ext cx="1224246" cy="1630239"/>
            <a:chOff x="7897673" y="2209802"/>
            <a:chExt cx="1224246" cy="1630239"/>
          </a:xfrm>
        </p:grpSpPr>
        <p:sp>
          <p:nvSpPr>
            <p:cNvPr id="312323" name="Text Box 3"/>
            <p:cNvSpPr txBox="1">
              <a:spLocks noChangeArrowheads="1"/>
            </p:cNvSpPr>
            <p:nvPr/>
          </p:nvSpPr>
          <p:spPr bwMode="auto">
            <a:xfrm>
              <a:off x="8091252" y="3255266"/>
              <a:ext cx="837089"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/V/</a:t>
              </a:r>
            </a:p>
          </p:txBody>
        </p:sp>
        <p:sp>
          <p:nvSpPr>
            <p:cNvPr id="12" name="Line 23"/>
            <p:cNvSpPr>
              <a:spLocks noChangeShapeType="1"/>
            </p:cNvSpPr>
            <p:nvPr/>
          </p:nvSpPr>
          <p:spPr bwMode="auto">
            <a:xfrm>
              <a:off x="8509796" y="2689367"/>
              <a:ext cx="0" cy="547999"/>
            </a:xfrm>
            <a:prstGeom prst="line">
              <a:avLst/>
            </a:prstGeom>
            <a:noFill/>
            <a:ln w="9525">
              <a:solidFill>
                <a:srgbClr val="000000"/>
              </a:solidFill>
              <a:round/>
              <a:headEnd/>
              <a:tailEnd/>
            </a:ln>
          </p:spPr>
          <p:txBody>
            <a:bodyPr wrap="none" anchor="ctr">
              <a:prstTxWarp prst="textNoShape">
                <a:avLst/>
              </a:prstTxWarp>
            </a:bodyPr>
            <a:lstStyle/>
            <a:p>
              <a:endParaRPr lang="en-US" dirty="0">
                <a:latin typeface="Cambria"/>
                <a:cs typeface="Cambria"/>
              </a:endParaRPr>
            </a:p>
          </p:txBody>
        </p:sp>
        <p:sp>
          <p:nvSpPr>
            <p:cNvPr id="15" name="Text Box 6"/>
            <p:cNvSpPr txBox="1">
              <a:spLocks noChangeArrowheads="1"/>
            </p:cNvSpPr>
            <p:nvPr/>
          </p:nvSpPr>
          <p:spPr bwMode="auto">
            <a:xfrm>
              <a:off x="7897673" y="2209802"/>
              <a:ext cx="1224246" cy="584775"/>
            </a:xfrm>
            <a:prstGeom prst="rect">
              <a:avLst/>
            </a:prstGeom>
            <a:noFill/>
            <a:ln w="9525">
              <a:noFill/>
              <a:miter lim="800000"/>
              <a:headEnd/>
              <a:tailEnd/>
            </a:ln>
          </p:spPr>
          <p:txBody>
            <a:bodyPr wrap="none">
              <a:prstTxWarp prst="textNoShape">
                <a:avLst/>
              </a:prstTxWarp>
              <a:spAutoFit/>
            </a:bodyPr>
            <a:lstStyle/>
            <a:p>
              <a:pPr algn="ctr"/>
              <a:r>
                <a:rPr lang="en-US" sz="3200" dirty="0">
                  <a:latin typeface="Cambria"/>
                  <a:cs typeface="Cambria"/>
                </a:rPr>
                <a:t>vowel</a:t>
              </a:r>
            </a:p>
          </p:txBody>
        </p:sp>
      </p:grpSp>
      <p:grpSp>
        <p:nvGrpSpPr>
          <p:cNvPr id="13" name="Group 17">
            <a:extLst>
              <a:ext uri="{FF2B5EF4-FFF2-40B4-BE49-F238E27FC236}">
                <a16:creationId xmlns:a16="http://schemas.microsoft.com/office/drawing/2014/main" id="{C8386C0E-8BF4-0245-832B-E425F9F27912}"/>
              </a:ext>
            </a:extLst>
          </p:cNvPr>
          <p:cNvGrpSpPr/>
          <p:nvPr/>
        </p:nvGrpSpPr>
        <p:grpSpPr>
          <a:xfrm>
            <a:off x="5285786" y="3715835"/>
            <a:ext cx="673581" cy="1131677"/>
            <a:chOff x="4616211" y="2572833"/>
            <a:chExt cx="673580" cy="1131677"/>
          </a:xfrm>
        </p:grpSpPr>
        <p:sp>
          <p:nvSpPr>
            <p:cNvPr id="14" name="Text Box 3">
              <a:extLst>
                <a:ext uri="{FF2B5EF4-FFF2-40B4-BE49-F238E27FC236}">
                  <a16:creationId xmlns:a16="http://schemas.microsoft.com/office/drawing/2014/main" id="{DB3D528B-9DA6-9A4E-9BD4-F8F91286A921}"/>
                </a:ext>
              </a:extLst>
            </p:cNvPr>
            <p:cNvSpPr txBox="1">
              <a:spLocks noChangeArrowheads="1"/>
            </p:cNvSpPr>
            <p:nvPr/>
          </p:nvSpPr>
          <p:spPr bwMode="auto">
            <a:xfrm>
              <a:off x="4616211" y="3119735"/>
              <a:ext cx="673580"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[a]</a:t>
              </a:r>
            </a:p>
          </p:txBody>
        </p:sp>
        <p:sp>
          <p:nvSpPr>
            <p:cNvPr id="16" name="Line 23">
              <a:extLst>
                <a:ext uri="{FF2B5EF4-FFF2-40B4-BE49-F238E27FC236}">
                  <a16:creationId xmlns:a16="http://schemas.microsoft.com/office/drawing/2014/main" id="{521EAD07-7AF2-1746-8A8D-61CF5844662C}"/>
                </a:ext>
              </a:extLst>
            </p:cNvPr>
            <p:cNvSpPr>
              <a:spLocks noChangeShapeType="1"/>
            </p:cNvSpPr>
            <p:nvPr/>
          </p:nvSpPr>
          <p:spPr bwMode="auto">
            <a:xfrm>
              <a:off x="4953000" y="2572833"/>
              <a:ext cx="0" cy="547999"/>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a:cs typeface="Cambria"/>
              </a:endParaRPr>
            </a:p>
          </p:txBody>
        </p:sp>
      </p:grpSp>
      <p:sp>
        <p:nvSpPr>
          <p:cNvPr id="17" name="Slide Number Placeholder 8">
            <a:extLst>
              <a:ext uri="{FF2B5EF4-FFF2-40B4-BE49-F238E27FC236}">
                <a16:creationId xmlns:a16="http://schemas.microsoft.com/office/drawing/2014/main" id="{2DF1D02E-FC6C-5242-89D2-516B84B0A0C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36</a:t>
            </a:fld>
            <a:endParaRPr lang="en-US" sz="1600" dirty="0"/>
          </a:p>
        </p:txBody>
      </p:sp>
    </p:spTree>
    <p:extLst>
      <p:ext uri="{BB962C8B-B14F-4D97-AF65-F5344CB8AC3E}">
        <p14:creationId xmlns:p14="http://schemas.microsoft.com/office/powerpoint/2010/main" val="355824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166400" y="2133600"/>
            <a:ext cx="8912352" cy="277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Cambria" panose="02040503050406030204" pitchFamily="18" charset="0"/>
            </a:endParaRPr>
          </a:p>
        </p:txBody>
      </p:sp>
      <p:sp>
        <p:nvSpPr>
          <p:cNvPr id="312324" name="Line 4"/>
          <p:cNvSpPr>
            <a:spLocks noChangeShapeType="1"/>
          </p:cNvSpPr>
          <p:nvPr/>
        </p:nvSpPr>
        <p:spPr bwMode="auto">
          <a:xfrm>
            <a:off x="8128794" y="2667002"/>
            <a:ext cx="0" cy="365125"/>
          </a:xfrm>
          <a:prstGeom prst="line">
            <a:avLst/>
          </a:prstGeom>
          <a:noFill/>
          <a:ln w="9525">
            <a:solidFill>
              <a:schemeClr val="bg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312325" name="Text Box 5"/>
          <p:cNvSpPr txBox="1">
            <a:spLocks noChangeArrowheads="1"/>
          </p:cNvSpPr>
          <p:nvPr/>
        </p:nvSpPr>
        <p:spPr bwMode="auto">
          <a:xfrm>
            <a:off x="1166400" y="5388323"/>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cs typeface="Cambria"/>
              </a:rPr>
              <a:t>In the next stage it is proposed that the single vowel splits into a narrow (high) vowel /I/, which is typically [</a:t>
            </a:r>
            <a:r>
              <a:rPr lang="en-US" sz="3200" dirty="0" err="1">
                <a:latin typeface="Cambria"/>
                <a:cs typeface="Cambria"/>
              </a:rPr>
              <a:t>i</a:t>
            </a:r>
            <a:r>
              <a:rPr lang="en-US" sz="3200" dirty="0">
                <a:latin typeface="Cambria"/>
                <a:cs typeface="Cambria"/>
              </a:rPr>
              <a:t>], and a wide (low) vowel, /A/, typically [a].</a:t>
            </a:r>
          </a:p>
        </p:txBody>
      </p:sp>
      <p:sp>
        <p:nvSpPr>
          <p:cNvPr id="8" name="Text Box 7"/>
          <p:cNvSpPr txBox="1">
            <a:spLocks noChangeArrowheads="1"/>
          </p:cNvSpPr>
          <p:nvPr/>
        </p:nvSpPr>
        <p:spPr bwMode="auto">
          <a:xfrm>
            <a:off x="1166400" y="1295401"/>
            <a:ext cx="8915400" cy="707886"/>
          </a:xfrm>
          <a:prstGeom prst="rect">
            <a:avLst/>
          </a:prstGeom>
          <a:noFill/>
          <a:ln w="9525">
            <a:noFill/>
            <a:miter lim="800000"/>
            <a:headEnd/>
            <a:tailEnd/>
          </a:ln>
        </p:spPr>
        <p:txBody>
          <a:bodyPr>
            <a:prstTxWarp prst="textNoShape">
              <a:avLst/>
            </a:prstTxWarp>
            <a:spAutoFit/>
          </a:bodyPr>
          <a:lstStyle/>
          <a:p>
            <a:pPr algn="l"/>
            <a:r>
              <a:rPr lang="en-US" sz="4000" dirty="0">
                <a:solidFill>
                  <a:srgbClr val="C00000"/>
                </a:solidFill>
                <a:latin typeface="Calibri" panose="020F0502020204030204" pitchFamily="34" charset="0"/>
              </a:rPr>
              <a:t>Acquisition sequences (vowels)</a:t>
            </a:r>
            <a:endParaRPr lang="en-US" sz="4000" dirty="0">
              <a:solidFill>
                <a:srgbClr val="C00000"/>
              </a:solidFill>
              <a:latin typeface="Cambria" panose="02040503050406030204" pitchFamily="18" charset="0"/>
              <a:ea typeface="Times" pitchFamily="-107" charset="0"/>
              <a:cs typeface="Times" pitchFamily="-107" charset="0"/>
            </a:endParaRPr>
          </a:p>
        </p:txBody>
      </p:sp>
      <p:sp>
        <p:nvSpPr>
          <p:cNvPr id="10" name="Line 28"/>
          <p:cNvSpPr>
            <a:spLocks noChangeShapeType="1"/>
          </p:cNvSpPr>
          <p:nvPr/>
        </p:nvSpPr>
        <p:spPr bwMode="auto">
          <a:xfrm>
            <a:off x="1166399" y="21336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1" name="Text Box 7"/>
          <p:cNvSpPr txBox="1">
            <a:spLocks noChangeArrowheads="1"/>
          </p:cNvSpPr>
          <p:nvPr/>
        </p:nvSpPr>
        <p:spPr bwMode="auto">
          <a:xfrm>
            <a:off x="1166400" y="6948264"/>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I will continue to understand these values as defaults.</a:t>
            </a:r>
            <a:endParaRPr lang="en-US" sz="3200" noProof="1">
              <a:latin typeface="Cambria"/>
              <a:ea typeface="Cambria"/>
              <a:cs typeface="Cambria"/>
            </a:endParaRPr>
          </a:p>
        </p:txBody>
      </p:sp>
      <p:sp>
        <p:nvSpPr>
          <p:cNvPr id="15" name="Text Box 6"/>
          <p:cNvSpPr txBox="1">
            <a:spLocks noChangeArrowheads="1"/>
          </p:cNvSpPr>
          <p:nvPr/>
        </p:nvSpPr>
        <p:spPr bwMode="auto">
          <a:xfrm>
            <a:off x="5010453" y="2209802"/>
            <a:ext cx="1224246" cy="584775"/>
          </a:xfrm>
          <a:prstGeom prst="rect">
            <a:avLst/>
          </a:prstGeom>
          <a:noFill/>
          <a:ln w="9525">
            <a:noFill/>
            <a:miter lim="800000"/>
            <a:headEnd/>
            <a:tailEnd/>
          </a:ln>
        </p:spPr>
        <p:txBody>
          <a:bodyPr wrap="none">
            <a:prstTxWarp prst="textNoShape">
              <a:avLst/>
            </a:prstTxWarp>
            <a:spAutoFit/>
          </a:bodyPr>
          <a:lstStyle/>
          <a:p>
            <a:pPr algn="ctr"/>
            <a:r>
              <a:rPr lang="en-US" sz="3200" dirty="0">
                <a:latin typeface="Cambria"/>
                <a:cs typeface="Cambria"/>
              </a:rPr>
              <a:t>vowel</a:t>
            </a:r>
          </a:p>
        </p:txBody>
      </p:sp>
      <p:grpSp>
        <p:nvGrpSpPr>
          <p:cNvPr id="17" name="Group 16">
            <a:extLst>
              <a:ext uri="{FF2B5EF4-FFF2-40B4-BE49-F238E27FC236}">
                <a16:creationId xmlns:a16="http://schemas.microsoft.com/office/drawing/2014/main" id="{C9289B11-106F-514D-97B8-0E015990CABA}"/>
              </a:ext>
            </a:extLst>
          </p:cNvPr>
          <p:cNvGrpSpPr/>
          <p:nvPr/>
        </p:nvGrpSpPr>
        <p:grpSpPr>
          <a:xfrm>
            <a:off x="2872210" y="2667002"/>
            <a:ext cx="5386455" cy="2197687"/>
            <a:chOff x="2188397" y="1524000"/>
            <a:chExt cx="5386454" cy="2197687"/>
          </a:xfrm>
        </p:grpSpPr>
        <p:sp>
          <p:nvSpPr>
            <p:cNvPr id="18" name="Text Box 11">
              <a:extLst>
                <a:ext uri="{FF2B5EF4-FFF2-40B4-BE49-F238E27FC236}">
                  <a16:creationId xmlns:a16="http://schemas.microsoft.com/office/drawing/2014/main" id="{E7C60B80-8CF1-FF45-9ADA-819A6B2735D9}"/>
                </a:ext>
              </a:extLst>
            </p:cNvPr>
            <p:cNvSpPr txBox="1">
              <a:spLocks noChangeArrowheads="1"/>
            </p:cNvSpPr>
            <p:nvPr/>
          </p:nvSpPr>
          <p:spPr bwMode="auto">
            <a:xfrm>
              <a:off x="2568312" y="3136912"/>
              <a:ext cx="721671"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/I/</a:t>
              </a:r>
            </a:p>
          </p:txBody>
        </p:sp>
        <p:sp>
          <p:nvSpPr>
            <p:cNvPr id="20" name="Line 13">
              <a:extLst>
                <a:ext uri="{FF2B5EF4-FFF2-40B4-BE49-F238E27FC236}">
                  <a16:creationId xmlns:a16="http://schemas.microsoft.com/office/drawing/2014/main" id="{B64DBE5B-D26F-6144-8E05-8B6B2556A3D6}"/>
                </a:ext>
              </a:extLst>
            </p:cNvPr>
            <p:cNvSpPr>
              <a:spLocks noChangeShapeType="1"/>
            </p:cNvSpPr>
            <p:nvPr/>
          </p:nvSpPr>
          <p:spPr bwMode="auto">
            <a:xfrm>
              <a:off x="2929146" y="2667637"/>
              <a:ext cx="0" cy="456561"/>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21" name="Line 14">
              <a:extLst>
                <a:ext uri="{FF2B5EF4-FFF2-40B4-BE49-F238E27FC236}">
                  <a16:creationId xmlns:a16="http://schemas.microsoft.com/office/drawing/2014/main" id="{A164FEB5-B06F-B841-A9CF-94989C905FCF}"/>
                </a:ext>
              </a:extLst>
            </p:cNvPr>
            <p:cNvSpPr>
              <a:spLocks noChangeShapeType="1"/>
            </p:cNvSpPr>
            <p:nvPr/>
          </p:nvSpPr>
          <p:spPr bwMode="auto">
            <a:xfrm>
              <a:off x="7052913" y="2670048"/>
              <a:ext cx="0" cy="454150"/>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22" name="Text Box 10">
              <a:extLst>
                <a:ext uri="{FF2B5EF4-FFF2-40B4-BE49-F238E27FC236}">
                  <a16:creationId xmlns:a16="http://schemas.microsoft.com/office/drawing/2014/main" id="{7FF2FD87-78D5-B14E-8E40-7B8315DFD185}"/>
                </a:ext>
              </a:extLst>
            </p:cNvPr>
            <p:cNvSpPr txBox="1">
              <a:spLocks noChangeArrowheads="1"/>
            </p:cNvSpPr>
            <p:nvPr/>
          </p:nvSpPr>
          <p:spPr bwMode="auto">
            <a:xfrm>
              <a:off x="6530975" y="2108200"/>
              <a:ext cx="1043876"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wide</a:t>
              </a:r>
            </a:p>
          </p:txBody>
        </p:sp>
        <p:grpSp>
          <p:nvGrpSpPr>
            <p:cNvPr id="23" name="Group 38">
              <a:extLst>
                <a:ext uri="{FF2B5EF4-FFF2-40B4-BE49-F238E27FC236}">
                  <a16:creationId xmlns:a16="http://schemas.microsoft.com/office/drawing/2014/main" id="{0DC4AF32-4102-4F42-9BE9-B6F782ED2788}"/>
                </a:ext>
              </a:extLst>
            </p:cNvPr>
            <p:cNvGrpSpPr/>
            <p:nvPr/>
          </p:nvGrpSpPr>
          <p:grpSpPr>
            <a:xfrm>
              <a:off x="2895600" y="1524000"/>
              <a:ext cx="4114800" cy="547688"/>
              <a:chOff x="2743200" y="1524000"/>
              <a:chExt cx="3657600" cy="547688"/>
            </a:xfrm>
          </p:grpSpPr>
          <p:sp>
            <p:nvSpPr>
              <p:cNvPr id="26" name="Line 7">
                <a:extLst>
                  <a:ext uri="{FF2B5EF4-FFF2-40B4-BE49-F238E27FC236}">
                    <a16:creationId xmlns:a16="http://schemas.microsoft.com/office/drawing/2014/main" id="{74D43085-5A2F-7946-811A-6E748CC4F1CE}"/>
                  </a:ext>
                </a:extLst>
              </p:cNvPr>
              <p:cNvSpPr>
                <a:spLocks noChangeShapeType="1"/>
              </p:cNvSpPr>
              <p:nvPr/>
            </p:nvSpPr>
            <p:spPr bwMode="auto">
              <a:xfrm flipH="1">
                <a:off x="2743200" y="1524000"/>
                <a:ext cx="1828800" cy="547688"/>
              </a:xfrm>
              <a:prstGeom prst="line">
                <a:avLst/>
              </a:prstGeom>
              <a:noFill/>
              <a:ln w="9525">
                <a:solidFill>
                  <a:srgbClr val="000000"/>
                </a:solidFill>
                <a:round/>
                <a:headEnd/>
                <a:tailEnd/>
              </a:ln>
            </p:spPr>
            <p:txBody>
              <a:bodyPr wrap="none" anchor="ctr">
                <a:prstTxWarp prst="textNoShape">
                  <a:avLst/>
                </a:prstTxWarp>
              </a:bodyPr>
              <a:lstStyle/>
              <a:p>
                <a:endParaRPr lang="en-US" sz="3200">
                  <a:latin typeface="Cambria"/>
                  <a:cs typeface="Cambria"/>
                </a:endParaRPr>
              </a:p>
            </p:txBody>
          </p:sp>
          <p:sp>
            <p:nvSpPr>
              <p:cNvPr id="27" name="Line 8">
                <a:extLst>
                  <a:ext uri="{FF2B5EF4-FFF2-40B4-BE49-F238E27FC236}">
                    <a16:creationId xmlns:a16="http://schemas.microsoft.com/office/drawing/2014/main" id="{24A079BB-175B-454E-8D2B-45C513B0065D}"/>
                  </a:ext>
                </a:extLst>
              </p:cNvPr>
              <p:cNvSpPr>
                <a:spLocks noChangeShapeType="1"/>
              </p:cNvSpPr>
              <p:nvPr/>
            </p:nvSpPr>
            <p:spPr bwMode="auto">
              <a:xfrm>
                <a:off x="4572000" y="1524000"/>
                <a:ext cx="1828800" cy="547688"/>
              </a:xfrm>
              <a:prstGeom prst="line">
                <a:avLst/>
              </a:prstGeom>
              <a:noFill/>
              <a:ln w="9525">
                <a:solidFill>
                  <a:srgbClr val="000000"/>
                </a:solidFill>
                <a:round/>
                <a:headEnd/>
                <a:tailEnd/>
              </a:ln>
            </p:spPr>
            <p:txBody>
              <a:bodyPr wrap="none" anchor="ctr">
                <a:prstTxWarp prst="textNoShape">
                  <a:avLst/>
                </a:prstTxWarp>
              </a:bodyPr>
              <a:lstStyle/>
              <a:p>
                <a:endParaRPr lang="en-US" sz="3200">
                  <a:latin typeface="Cambria"/>
                  <a:cs typeface="Cambria"/>
                </a:endParaRPr>
              </a:p>
            </p:txBody>
          </p:sp>
        </p:grpSp>
        <p:sp>
          <p:nvSpPr>
            <p:cNvPr id="24" name="Text Box 9">
              <a:extLst>
                <a:ext uri="{FF2B5EF4-FFF2-40B4-BE49-F238E27FC236}">
                  <a16:creationId xmlns:a16="http://schemas.microsoft.com/office/drawing/2014/main" id="{83D67FDA-0B9A-0B46-8F35-5413AD7FD761}"/>
                </a:ext>
              </a:extLst>
            </p:cNvPr>
            <p:cNvSpPr txBox="1">
              <a:spLocks noChangeArrowheads="1"/>
            </p:cNvSpPr>
            <p:nvPr/>
          </p:nvSpPr>
          <p:spPr bwMode="auto">
            <a:xfrm>
              <a:off x="2188397" y="2108200"/>
              <a:ext cx="1481496"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narrow</a:t>
              </a:r>
            </a:p>
          </p:txBody>
        </p:sp>
        <p:sp>
          <p:nvSpPr>
            <p:cNvPr id="25" name="Text Box 12">
              <a:extLst>
                <a:ext uri="{FF2B5EF4-FFF2-40B4-BE49-F238E27FC236}">
                  <a16:creationId xmlns:a16="http://schemas.microsoft.com/office/drawing/2014/main" id="{548D9429-F176-3341-AEDE-14C68155E861}"/>
                </a:ext>
              </a:extLst>
            </p:cNvPr>
            <p:cNvSpPr txBox="1">
              <a:spLocks noChangeArrowheads="1"/>
            </p:cNvSpPr>
            <p:nvPr/>
          </p:nvSpPr>
          <p:spPr bwMode="auto">
            <a:xfrm>
              <a:off x="6630362" y="3136912"/>
              <a:ext cx="845103"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/A/</a:t>
              </a:r>
            </a:p>
          </p:txBody>
        </p:sp>
      </p:grpSp>
      <p:grpSp>
        <p:nvGrpSpPr>
          <p:cNvPr id="28" name="Group 27">
            <a:extLst>
              <a:ext uri="{FF2B5EF4-FFF2-40B4-BE49-F238E27FC236}">
                <a16:creationId xmlns:a16="http://schemas.microsoft.com/office/drawing/2014/main" id="{3F8E9250-90B5-3940-839A-CB9906C24398}"/>
              </a:ext>
            </a:extLst>
          </p:cNvPr>
          <p:cNvGrpSpPr/>
          <p:nvPr/>
        </p:nvGrpSpPr>
        <p:grpSpPr>
          <a:xfrm>
            <a:off x="5205600" y="2689366"/>
            <a:ext cx="837089" cy="1150675"/>
            <a:chOff x="4491581" y="1546365"/>
            <a:chExt cx="837089" cy="1150674"/>
          </a:xfrm>
        </p:grpSpPr>
        <p:sp>
          <p:nvSpPr>
            <p:cNvPr id="29" name="Text Box 3">
              <a:extLst>
                <a:ext uri="{FF2B5EF4-FFF2-40B4-BE49-F238E27FC236}">
                  <a16:creationId xmlns:a16="http://schemas.microsoft.com/office/drawing/2014/main" id="{772EBAAD-529C-6B42-B6F7-296355CACF06}"/>
                </a:ext>
              </a:extLst>
            </p:cNvPr>
            <p:cNvSpPr txBox="1">
              <a:spLocks noChangeArrowheads="1"/>
            </p:cNvSpPr>
            <p:nvPr/>
          </p:nvSpPr>
          <p:spPr bwMode="auto">
            <a:xfrm>
              <a:off x="4491581" y="2112264"/>
              <a:ext cx="837089"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/V/</a:t>
              </a:r>
            </a:p>
          </p:txBody>
        </p:sp>
        <p:sp>
          <p:nvSpPr>
            <p:cNvPr id="30" name="Line 23">
              <a:extLst>
                <a:ext uri="{FF2B5EF4-FFF2-40B4-BE49-F238E27FC236}">
                  <a16:creationId xmlns:a16="http://schemas.microsoft.com/office/drawing/2014/main" id="{DBB0558D-782C-A84D-A91F-D8FD70B0AB56}"/>
                </a:ext>
              </a:extLst>
            </p:cNvPr>
            <p:cNvSpPr>
              <a:spLocks noChangeShapeType="1"/>
            </p:cNvSpPr>
            <p:nvPr/>
          </p:nvSpPr>
          <p:spPr bwMode="auto">
            <a:xfrm>
              <a:off x="4909181" y="1546365"/>
              <a:ext cx="0" cy="547999"/>
            </a:xfrm>
            <a:prstGeom prst="line">
              <a:avLst/>
            </a:prstGeom>
            <a:noFill/>
            <a:ln w="9525">
              <a:solidFill>
                <a:srgbClr val="000000"/>
              </a:solidFill>
              <a:round/>
              <a:headEnd/>
              <a:tailEnd/>
            </a:ln>
          </p:spPr>
          <p:txBody>
            <a:bodyPr wrap="none" anchor="ctr">
              <a:prstTxWarp prst="textNoShape">
                <a:avLst/>
              </a:prstTxWarp>
            </a:bodyPr>
            <a:lstStyle/>
            <a:p>
              <a:endParaRPr lang="en-US" dirty="0">
                <a:latin typeface="Cambria"/>
                <a:cs typeface="Cambria"/>
              </a:endParaRPr>
            </a:p>
          </p:txBody>
        </p:sp>
      </p:grpSp>
      <p:sp>
        <p:nvSpPr>
          <p:cNvPr id="32" name="Slide Number Placeholder 8">
            <a:extLst>
              <a:ext uri="{FF2B5EF4-FFF2-40B4-BE49-F238E27FC236}">
                <a16:creationId xmlns:a16="http://schemas.microsoft.com/office/drawing/2014/main" id="{5D16A8CE-AE72-2F40-9892-0BA0A609D2B9}"/>
              </a:ext>
            </a:extLst>
          </p:cNvPr>
          <p:cNvSpPr>
            <a:spLocks noGrp="1"/>
          </p:cNvSpPr>
          <p:nvPr>
            <p:ph type="sldNum" sz="quarter" idx="12"/>
          </p:nvPr>
        </p:nvSpPr>
        <p:spPr>
          <a:xfrm>
            <a:off x="14401874" y="8659688"/>
            <a:ext cx="1905000" cy="457200"/>
          </a:xfrm>
          <a:noFill/>
        </p:spPr>
        <p:txBody>
          <a:bodyPr/>
          <a:lstStyle/>
          <a:p>
            <a:fld id="{C5AAEB70-4C7A-8842-9CD6-23D6BDE1BEB6}" type="slidenum">
              <a:rPr lang="en-US" sz="1600" smtClean="0"/>
              <a:pPr/>
              <a:t>37</a:t>
            </a:fld>
            <a:endParaRPr lang="en-US" sz="1600" dirty="0"/>
          </a:p>
        </p:txBody>
      </p:sp>
    </p:spTree>
    <p:extLst>
      <p:ext uri="{BB962C8B-B14F-4D97-AF65-F5344CB8AC3E}">
        <p14:creationId xmlns:p14="http://schemas.microsoft.com/office/powerpoint/2010/main" val="3355121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0"/>
                                        <p:tgtEl>
                                          <p:spTgt spid="17"/>
                                        </p:tgtEl>
                                      </p:cBhvr>
                                    </p:animEffect>
                                  </p:childTnLst>
                                </p:cTn>
                              </p:par>
                              <p:par>
                                <p:cTn id="8" presetID="10" presetClass="exit" presetSubtype="0" fill="hold" nodeType="withEffect">
                                  <p:stCondLst>
                                    <p:cond delay="0"/>
                                  </p:stCondLst>
                                  <p:childTnLst>
                                    <p:animEffect transition="out" filter="fade">
                                      <p:cBhvr>
                                        <p:cTn id="9" dur="2000"/>
                                        <p:tgtEl>
                                          <p:spTgt spid="28"/>
                                        </p:tgtEl>
                                      </p:cBhvr>
                                    </p:animEffect>
                                    <p:set>
                                      <p:cBhvr>
                                        <p:cTn id="10" dur="1" fill="hold">
                                          <p:stCondLst>
                                            <p:cond delay="1999"/>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166400" y="2133600"/>
            <a:ext cx="8912352" cy="374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Cambria" panose="02040503050406030204" pitchFamily="18" charset="0"/>
            </a:endParaRPr>
          </a:p>
        </p:txBody>
      </p:sp>
      <p:sp>
        <p:nvSpPr>
          <p:cNvPr id="312324" name="Line 4"/>
          <p:cNvSpPr>
            <a:spLocks noChangeShapeType="1"/>
          </p:cNvSpPr>
          <p:nvPr/>
        </p:nvSpPr>
        <p:spPr bwMode="auto">
          <a:xfrm>
            <a:off x="8128794" y="2667002"/>
            <a:ext cx="0" cy="365125"/>
          </a:xfrm>
          <a:prstGeom prst="line">
            <a:avLst/>
          </a:prstGeom>
          <a:noFill/>
          <a:ln w="9525">
            <a:solidFill>
              <a:schemeClr val="bg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312325" name="Text Box 5"/>
          <p:cNvSpPr txBox="1">
            <a:spLocks noChangeArrowheads="1"/>
          </p:cNvSpPr>
          <p:nvPr/>
        </p:nvSpPr>
        <p:spPr bwMode="auto">
          <a:xfrm>
            <a:off x="1166400" y="6516216"/>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cs typeface="Cambria"/>
              </a:rPr>
              <a:t>In the next stage the narrow vowel splits into a palatal (front) vowel /I/ and a velar (back or round) vowel /U/, typically [u].</a:t>
            </a:r>
          </a:p>
        </p:txBody>
      </p:sp>
      <p:sp>
        <p:nvSpPr>
          <p:cNvPr id="8" name="Text Box 7"/>
          <p:cNvSpPr txBox="1">
            <a:spLocks noChangeArrowheads="1"/>
          </p:cNvSpPr>
          <p:nvPr/>
        </p:nvSpPr>
        <p:spPr bwMode="auto">
          <a:xfrm>
            <a:off x="1166400" y="1295401"/>
            <a:ext cx="8915400" cy="707886"/>
          </a:xfrm>
          <a:prstGeom prst="rect">
            <a:avLst/>
          </a:prstGeom>
          <a:noFill/>
          <a:ln w="9525">
            <a:noFill/>
            <a:miter lim="800000"/>
            <a:headEnd/>
            <a:tailEnd/>
          </a:ln>
        </p:spPr>
        <p:txBody>
          <a:bodyPr>
            <a:prstTxWarp prst="textNoShape">
              <a:avLst/>
            </a:prstTxWarp>
            <a:spAutoFit/>
          </a:bodyPr>
          <a:lstStyle/>
          <a:p>
            <a:pPr algn="l"/>
            <a:r>
              <a:rPr lang="en-US" sz="4000" dirty="0">
                <a:solidFill>
                  <a:srgbClr val="C00000"/>
                </a:solidFill>
                <a:latin typeface="Calibri" panose="020F0502020204030204" pitchFamily="34" charset="0"/>
              </a:rPr>
              <a:t>Acquisition sequences (vowels)</a:t>
            </a:r>
            <a:endParaRPr lang="en-US" sz="4000" dirty="0">
              <a:solidFill>
                <a:srgbClr val="C00000"/>
              </a:solidFill>
              <a:latin typeface="Cambria" panose="02040503050406030204" pitchFamily="18" charset="0"/>
              <a:ea typeface="Times" pitchFamily="-107" charset="0"/>
              <a:cs typeface="Times" pitchFamily="-107" charset="0"/>
            </a:endParaRPr>
          </a:p>
        </p:txBody>
      </p:sp>
      <p:sp>
        <p:nvSpPr>
          <p:cNvPr id="10" name="Line 28"/>
          <p:cNvSpPr>
            <a:spLocks noChangeShapeType="1"/>
          </p:cNvSpPr>
          <p:nvPr/>
        </p:nvSpPr>
        <p:spPr bwMode="auto">
          <a:xfrm>
            <a:off x="1166399" y="21336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5" name="Text Box 6"/>
          <p:cNvSpPr txBox="1">
            <a:spLocks noChangeArrowheads="1"/>
          </p:cNvSpPr>
          <p:nvPr/>
        </p:nvSpPr>
        <p:spPr bwMode="auto">
          <a:xfrm>
            <a:off x="5010453" y="2209802"/>
            <a:ext cx="1224246" cy="584775"/>
          </a:xfrm>
          <a:prstGeom prst="rect">
            <a:avLst/>
          </a:prstGeom>
          <a:noFill/>
          <a:ln w="9525">
            <a:noFill/>
            <a:miter lim="800000"/>
            <a:headEnd/>
            <a:tailEnd/>
          </a:ln>
        </p:spPr>
        <p:txBody>
          <a:bodyPr wrap="none">
            <a:prstTxWarp prst="textNoShape">
              <a:avLst/>
            </a:prstTxWarp>
            <a:spAutoFit/>
          </a:bodyPr>
          <a:lstStyle/>
          <a:p>
            <a:pPr algn="ctr"/>
            <a:r>
              <a:rPr lang="en-US" sz="3200" dirty="0">
                <a:latin typeface="Cambria"/>
                <a:cs typeface="Cambria"/>
              </a:rPr>
              <a:t>vowel</a:t>
            </a:r>
          </a:p>
        </p:txBody>
      </p:sp>
      <p:sp>
        <p:nvSpPr>
          <p:cNvPr id="21" name="Line 14">
            <a:extLst>
              <a:ext uri="{FF2B5EF4-FFF2-40B4-BE49-F238E27FC236}">
                <a16:creationId xmlns:a16="http://schemas.microsoft.com/office/drawing/2014/main" id="{A164FEB5-B06F-B841-A9CF-94989C905FCF}"/>
              </a:ext>
            </a:extLst>
          </p:cNvPr>
          <p:cNvSpPr>
            <a:spLocks noChangeShapeType="1"/>
          </p:cNvSpPr>
          <p:nvPr/>
        </p:nvSpPr>
        <p:spPr bwMode="auto">
          <a:xfrm>
            <a:off x="7736727" y="3813050"/>
            <a:ext cx="0" cy="454150"/>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22" name="Text Box 10">
            <a:extLst>
              <a:ext uri="{FF2B5EF4-FFF2-40B4-BE49-F238E27FC236}">
                <a16:creationId xmlns:a16="http://schemas.microsoft.com/office/drawing/2014/main" id="{7FF2FD87-78D5-B14E-8E40-7B8315DFD185}"/>
              </a:ext>
            </a:extLst>
          </p:cNvPr>
          <p:cNvSpPr txBox="1">
            <a:spLocks noChangeArrowheads="1"/>
          </p:cNvSpPr>
          <p:nvPr/>
        </p:nvSpPr>
        <p:spPr bwMode="auto">
          <a:xfrm>
            <a:off x="7214789" y="3251202"/>
            <a:ext cx="1043876"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wide</a:t>
            </a:r>
          </a:p>
        </p:txBody>
      </p:sp>
      <p:grpSp>
        <p:nvGrpSpPr>
          <p:cNvPr id="23" name="Group 38">
            <a:extLst>
              <a:ext uri="{FF2B5EF4-FFF2-40B4-BE49-F238E27FC236}">
                <a16:creationId xmlns:a16="http://schemas.microsoft.com/office/drawing/2014/main" id="{0DC4AF32-4102-4F42-9BE9-B6F782ED2788}"/>
              </a:ext>
            </a:extLst>
          </p:cNvPr>
          <p:cNvGrpSpPr/>
          <p:nvPr/>
        </p:nvGrpSpPr>
        <p:grpSpPr>
          <a:xfrm>
            <a:off x="3579413" y="2667002"/>
            <a:ext cx="4114801" cy="547688"/>
            <a:chOff x="2743200" y="1524000"/>
            <a:chExt cx="3657600" cy="547688"/>
          </a:xfrm>
        </p:grpSpPr>
        <p:sp>
          <p:nvSpPr>
            <p:cNvPr id="26" name="Line 7">
              <a:extLst>
                <a:ext uri="{FF2B5EF4-FFF2-40B4-BE49-F238E27FC236}">
                  <a16:creationId xmlns:a16="http://schemas.microsoft.com/office/drawing/2014/main" id="{74D43085-5A2F-7946-811A-6E748CC4F1CE}"/>
                </a:ext>
              </a:extLst>
            </p:cNvPr>
            <p:cNvSpPr>
              <a:spLocks noChangeShapeType="1"/>
            </p:cNvSpPr>
            <p:nvPr/>
          </p:nvSpPr>
          <p:spPr bwMode="auto">
            <a:xfrm flipH="1">
              <a:off x="2743200" y="1524000"/>
              <a:ext cx="1828800" cy="547688"/>
            </a:xfrm>
            <a:prstGeom prst="line">
              <a:avLst/>
            </a:prstGeom>
            <a:noFill/>
            <a:ln w="9525">
              <a:solidFill>
                <a:srgbClr val="000000"/>
              </a:solidFill>
              <a:round/>
              <a:headEnd/>
              <a:tailEnd/>
            </a:ln>
          </p:spPr>
          <p:txBody>
            <a:bodyPr wrap="none" anchor="ctr">
              <a:prstTxWarp prst="textNoShape">
                <a:avLst/>
              </a:prstTxWarp>
            </a:bodyPr>
            <a:lstStyle/>
            <a:p>
              <a:endParaRPr lang="en-US" sz="3200">
                <a:latin typeface="Cambria"/>
                <a:cs typeface="Cambria"/>
              </a:endParaRPr>
            </a:p>
          </p:txBody>
        </p:sp>
        <p:sp>
          <p:nvSpPr>
            <p:cNvPr id="27" name="Line 8">
              <a:extLst>
                <a:ext uri="{FF2B5EF4-FFF2-40B4-BE49-F238E27FC236}">
                  <a16:creationId xmlns:a16="http://schemas.microsoft.com/office/drawing/2014/main" id="{24A079BB-175B-454E-8D2B-45C513B0065D}"/>
                </a:ext>
              </a:extLst>
            </p:cNvPr>
            <p:cNvSpPr>
              <a:spLocks noChangeShapeType="1"/>
            </p:cNvSpPr>
            <p:nvPr/>
          </p:nvSpPr>
          <p:spPr bwMode="auto">
            <a:xfrm>
              <a:off x="4572000" y="1524000"/>
              <a:ext cx="1828800" cy="547688"/>
            </a:xfrm>
            <a:prstGeom prst="line">
              <a:avLst/>
            </a:prstGeom>
            <a:noFill/>
            <a:ln w="9525">
              <a:solidFill>
                <a:srgbClr val="000000"/>
              </a:solidFill>
              <a:round/>
              <a:headEnd/>
              <a:tailEnd/>
            </a:ln>
          </p:spPr>
          <p:txBody>
            <a:bodyPr wrap="none" anchor="ctr">
              <a:prstTxWarp prst="textNoShape">
                <a:avLst/>
              </a:prstTxWarp>
            </a:bodyPr>
            <a:lstStyle/>
            <a:p>
              <a:endParaRPr lang="en-US" sz="3200">
                <a:latin typeface="Cambria"/>
                <a:cs typeface="Cambria"/>
              </a:endParaRPr>
            </a:p>
          </p:txBody>
        </p:sp>
      </p:grpSp>
      <p:sp>
        <p:nvSpPr>
          <p:cNvPr id="24" name="Text Box 9">
            <a:extLst>
              <a:ext uri="{FF2B5EF4-FFF2-40B4-BE49-F238E27FC236}">
                <a16:creationId xmlns:a16="http://schemas.microsoft.com/office/drawing/2014/main" id="{83D67FDA-0B9A-0B46-8F35-5413AD7FD761}"/>
              </a:ext>
            </a:extLst>
          </p:cNvPr>
          <p:cNvSpPr txBox="1">
            <a:spLocks noChangeArrowheads="1"/>
          </p:cNvSpPr>
          <p:nvPr/>
        </p:nvSpPr>
        <p:spPr bwMode="auto">
          <a:xfrm>
            <a:off x="2872210" y="3251202"/>
            <a:ext cx="1481496"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narrow</a:t>
            </a:r>
          </a:p>
        </p:txBody>
      </p:sp>
      <p:sp>
        <p:nvSpPr>
          <p:cNvPr id="25" name="Text Box 12">
            <a:extLst>
              <a:ext uri="{FF2B5EF4-FFF2-40B4-BE49-F238E27FC236}">
                <a16:creationId xmlns:a16="http://schemas.microsoft.com/office/drawing/2014/main" id="{548D9429-F176-3341-AEDE-14C68155E861}"/>
              </a:ext>
            </a:extLst>
          </p:cNvPr>
          <p:cNvSpPr txBox="1">
            <a:spLocks noChangeArrowheads="1"/>
          </p:cNvSpPr>
          <p:nvPr/>
        </p:nvSpPr>
        <p:spPr bwMode="auto">
          <a:xfrm>
            <a:off x="7314176" y="4279914"/>
            <a:ext cx="845103"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/A/</a:t>
            </a:r>
          </a:p>
        </p:txBody>
      </p:sp>
      <p:grpSp>
        <p:nvGrpSpPr>
          <p:cNvPr id="31" name="Group 30">
            <a:extLst>
              <a:ext uri="{FF2B5EF4-FFF2-40B4-BE49-F238E27FC236}">
                <a16:creationId xmlns:a16="http://schemas.microsoft.com/office/drawing/2014/main" id="{433EF1D0-3FC5-3045-88FA-8225313ECA29}"/>
              </a:ext>
            </a:extLst>
          </p:cNvPr>
          <p:cNvGrpSpPr/>
          <p:nvPr/>
        </p:nvGrpSpPr>
        <p:grpSpPr>
          <a:xfrm>
            <a:off x="1504058" y="3810002"/>
            <a:ext cx="3990697" cy="1918275"/>
            <a:chOff x="840919" y="2667000"/>
            <a:chExt cx="3990697" cy="1918275"/>
          </a:xfrm>
        </p:grpSpPr>
        <p:grpSp>
          <p:nvGrpSpPr>
            <p:cNvPr id="32" name="Group 31">
              <a:extLst>
                <a:ext uri="{FF2B5EF4-FFF2-40B4-BE49-F238E27FC236}">
                  <a16:creationId xmlns:a16="http://schemas.microsoft.com/office/drawing/2014/main" id="{5201F9FB-0240-AF43-890D-5E72D889D52C}"/>
                </a:ext>
              </a:extLst>
            </p:cNvPr>
            <p:cNvGrpSpPr/>
            <p:nvPr/>
          </p:nvGrpSpPr>
          <p:grpSpPr>
            <a:xfrm>
              <a:off x="1600200" y="2667000"/>
              <a:ext cx="2648839" cy="451104"/>
              <a:chOff x="1524000" y="2667000"/>
              <a:chExt cx="2136775" cy="533400"/>
            </a:xfrm>
          </p:grpSpPr>
          <p:sp>
            <p:nvSpPr>
              <p:cNvPr id="39" name="Line 18">
                <a:extLst>
                  <a:ext uri="{FF2B5EF4-FFF2-40B4-BE49-F238E27FC236}">
                    <a16:creationId xmlns:a16="http://schemas.microsoft.com/office/drawing/2014/main" id="{F5EA283E-060F-3D4A-92DC-A583917FAC63}"/>
                  </a:ext>
                </a:extLst>
              </p:cNvPr>
              <p:cNvSpPr>
                <a:spLocks noChangeShapeType="1"/>
              </p:cNvSpPr>
              <p:nvPr/>
            </p:nvSpPr>
            <p:spPr bwMode="auto">
              <a:xfrm flipH="1">
                <a:off x="1524000" y="2667000"/>
                <a:ext cx="1066800" cy="533400"/>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40" name="Line 19">
                <a:extLst>
                  <a:ext uri="{FF2B5EF4-FFF2-40B4-BE49-F238E27FC236}">
                    <a16:creationId xmlns:a16="http://schemas.microsoft.com/office/drawing/2014/main" id="{76B7A897-EB43-6644-967E-23201AC539B4}"/>
                  </a:ext>
                </a:extLst>
              </p:cNvPr>
              <p:cNvSpPr>
                <a:spLocks noChangeShapeType="1"/>
              </p:cNvSpPr>
              <p:nvPr/>
            </p:nvSpPr>
            <p:spPr bwMode="auto">
              <a:xfrm>
                <a:off x="2590800" y="2667000"/>
                <a:ext cx="1069975" cy="5302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grpSp>
        <p:sp>
          <p:nvSpPr>
            <p:cNvPr id="33" name="Text Box 20">
              <a:extLst>
                <a:ext uri="{FF2B5EF4-FFF2-40B4-BE49-F238E27FC236}">
                  <a16:creationId xmlns:a16="http://schemas.microsoft.com/office/drawing/2014/main" id="{8DE6DB78-7395-DC42-995D-352213F6F8A7}"/>
                </a:ext>
              </a:extLst>
            </p:cNvPr>
            <p:cNvSpPr txBox="1">
              <a:spLocks noChangeArrowheads="1"/>
            </p:cNvSpPr>
            <p:nvPr/>
          </p:nvSpPr>
          <p:spPr bwMode="auto">
            <a:xfrm>
              <a:off x="840919" y="3136912"/>
              <a:ext cx="1377300"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palatal</a:t>
              </a:r>
            </a:p>
          </p:txBody>
        </p:sp>
        <p:sp>
          <p:nvSpPr>
            <p:cNvPr id="34" name="Text Box 21">
              <a:extLst>
                <a:ext uri="{FF2B5EF4-FFF2-40B4-BE49-F238E27FC236}">
                  <a16:creationId xmlns:a16="http://schemas.microsoft.com/office/drawing/2014/main" id="{14927B51-CDED-9742-B7D7-D88A1C9960A7}"/>
                </a:ext>
              </a:extLst>
            </p:cNvPr>
            <p:cNvSpPr txBox="1">
              <a:spLocks noChangeArrowheads="1"/>
            </p:cNvSpPr>
            <p:nvPr/>
          </p:nvSpPr>
          <p:spPr bwMode="auto">
            <a:xfrm>
              <a:off x="3766901" y="3136912"/>
              <a:ext cx="1064715"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velar</a:t>
              </a:r>
            </a:p>
          </p:txBody>
        </p:sp>
        <p:sp>
          <p:nvSpPr>
            <p:cNvPr id="35" name="Text Box 13">
              <a:extLst>
                <a:ext uri="{FF2B5EF4-FFF2-40B4-BE49-F238E27FC236}">
                  <a16:creationId xmlns:a16="http://schemas.microsoft.com/office/drawing/2014/main" id="{6188171C-DA45-964F-AB04-EFE3DC0F22C6}"/>
                </a:ext>
              </a:extLst>
            </p:cNvPr>
            <p:cNvSpPr txBox="1">
              <a:spLocks noChangeArrowheads="1"/>
            </p:cNvSpPr>
            <p:nvPr/>
          </p:nvSpPr>
          <p:spPr bwMode="auto">
            <a:xfrm>
              <a:off x="1157035" y="4000500"/>
              <a:ext cx="721671"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/I/</a:t>
              </a:r>
            </a:p>
          </p:txBody>
        </p:sp>
        <p:sp>
          <p:nvSpPr>
            <p:cNvPr id="36" name="Line 14">
              <a:extLst>
                <a:ext uri="{FF2B5EF4-FFF2-40B4-BE49-F238E27FC236}">
                  <a16:creationId xmlns:a16="http://schemas.microsoft.com/office/drawing/2014/main" id="{F689AA53-9CFF-9348-8C13-BF1BE2600645}"/>
                </a:ext>
              </a:extLst>
            </p:cNvPr>
            <p:cNvSpPr>
              <a:spLocks noChangeShapeType="1"/>
            </p:cNvSpPr>
            <p:nvPr/>
          </p:nvSpPr>
          <p:spPr bwMode="auto">
            <a:xfrm>
              <a:off x="1524441" y="3657600"/>
              <a:ext cx="0" cy="3651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37" name="Text Box 22">
              <a:extLst>
                <a:ext uri="{FF2B5EF4-FFF2-40B4-BE49-F238E27FC236}">
                  <a16:creationId xmlns:a16="http://schemas.microsoft.com/office/drawing/2014/main" id="{FCAAD313-4E68-0940-A703-65FA05BBF6FC}"/>
                </a:ext>
              </a:extLst>
            </p:cNvPr>
            <p:cNvSpPr txBox="1">
              <a:spLocks noChangeArrowheads="1"/>
            </p:cNvSpPr>
            <p:nvPr/>
          </p:nvSpPr>
          <p:spPr bwMode="auto">
            <a:xfrm>
              <a:off x="3864616" y="4000500"/>
              <a:ext cx="854721"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/U/</a:t>
              </a:r>
            </a:p>
          </p:txBody>
        </p:sp>
        <p:sp>
          <p:nvSpPr>
            <p:cNvPr id="38" name="Line 23">
              <a:extLst>
                <a:ext uri="{FF2B5EF4-FFF2-40B4-BE49-F238E27FC236}">
                  <a16:creationId xmlns:a16="http://schemas.microsoft.com/office/drawing/2014/main" id="{5720EB06-2305-E14A-85B4-7FF0E8C73E84}"/>
                </a:ext>
              </a:extLst>
            </p:cNvPr>
            <p:cNvSpPr>
              <a:spLocks noChangeShapeType="1"/>
            </p:cNvSpPr>
            <p:nvPr/>
          </p:nvSpPr>
          <p:spPr bwMode="auto">
            <a:xfrm>
              <a:off x="4291184" y="3657600"/>
              <a:ext cx="0" cy="3651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grpSp>
      <p:grpSp>
        <p:nvGrpSpPr>
          <p:cNvPr id="41" name="Group 40">
            <a:extLst>
              <a:ext uri="{FF2B5EF4-FFF2-40B4-BE49-F238E27FC236}">
                <a16:creationId xmlns:a16="http://schemas.microsoft.com/office/drawing/2014/main" id="{4B2A435A-76BB-E044-9692-4C5BCC6171DB}"/>
              </a:ext>
            </a:extLst>
          </p:cNvPr>
          <p:cNvGrpSpPr/>
          <p:nvPr/>
        </p:nvGrpSpPr>
        <p:grpSpPr>
          <a:xfrm>
            <a:off x="3231450" y="3810637"/>
            <a:ext cx="721671" cy="1054050"/>
            <a:chOff x="2568311" y="2667637"/>
            <a:chExt cx="721671" cy="1054049"/>
          </a:xfrm>
        </p:grpSpPr>
        <p:sp>
          <p:nvSpPr>
            <p:cNvPr id="42" name="Text Box 11">
              <a:extLst>
                <a:ext uri="{FF2B5EF4-FFF2-40B4-BE49-F238E27FC236}">
                  <a16:creationId xmlns:a16="http://schemas.microsoft.com/office/drawing/2014/main" id="{2215D03B-E85E-954B-81AB-840AA49557D6}"/>
                </a:ext>
              </a:extLst>
            </p:cNvPr>
            <p:cNvSpPr txBox="1">
              <a:spLocks noChangeArrowheads="1"/>
            </p:cNvSpPr>
            <p:nvPr/>
          </p:nvSpPr>
          <p:spPr bwMode="auto">
            <a:xfrm>
              <a:off x="2568311" y="3136912"/>
              <a:ext cx="721671" cy="584774"/>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/I/</a:t>
              </a:r>
            </a:p>
          </p:txBody>
        </p:sp>
        <p:sp>
          <p:nvSpPr>
            <p:cNvPr id="43" name="Line 13">
              <a:extLst>
                <a:ext uri="{FF2B5EF4-FFF2-40B4-BE49-F238E27FC236}">
                  <a16:creationId xmlns:a16="http://schemas.microsoft.com/office/drawing/2014/main" id="{D29E0905-4956-9A49-A3F1-4C6D5EB037EF}"/>
                </a:ext>
              </a:extLst>
            </p:cNvPr>
            <p:cNvSpPr>
              <a:spLocks noChangeShapeType="1"/>
            </p:cNvSpPr>
            <p:nvPr/>
          </p:nvSpPr>
          <p:spPr bwMode="auto">
            <a:xfrm>
              <a:off x="2929146" y="2667637"/>
              <a:ext cx="0" cy="456561"/>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grpSp>
      <p:sp>
        <p:nvSpPr>
          <p:cNvPr id="44" name="Slide Number Placeholder 8">
            <a:extLst>
              <a:ext uri="{FF2B5EF4-FFF2-40B4-BE49-F238E27FC236}">
                <a16:creationId xmlns:a16="http://schemas.microsoft.com/office/drawing/2014/main" id="{F22EA284-BA3A-6645-878D-99780717B5AB}"/>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38</a:t>
            </a:fld>
            <a:endParaRPr lang="en-US" sz="1600" dirty="0"/>
          </a:p>
        </p:txBody>
      </p:sp>
    </p:spTree>
    <p:extLst>
      <p:ext uri="{BB962C8B-B14F-4D97-AF65-F5344CB8AC3E}">
        <p14:creationId xmlns:p14="http://schemas.microsoft.com/office/powerpoint/2010/main" val="2267153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0"/>
                                        <p:tgtEl>
                                          <p:spTgt spid="31"/>
                                        </p:tgtEl>
                                      </p:cBhvr>
                                    </p:animEffect>
                                  </p:childTnLst>
                                </p:cTn>
                              </p:par>
                              <p:par>
                                <p:cTn id="8" presetID="10" presetClass="exit" presetSubtype="0" fill="hold" nodeType="withEffect">
                                  <p:stCondLst>
                                    <p:cond delay="0"/>
                                  </p:stCondLst>
                                  <p:childTnLst>
                                    <p:animEffect transition="out" filter="fade">
                                      <p:cBhvr>
                                        <p:cTn id="9" dur="2000"/>
                                        <p:tgtEl>
                                          <p:spTgt spid="41"/>
                                        </p:tgtEl>
                                      </p:cBhvr>
                                    </p:animEffect>
                                    <p:set>
                                      <p:cBhvr>
                                        <p:cTn id="10" dur="1" fill="hold">
                                          <p:stCondLst>
                                            <p:cond delay="1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166400" y="2133600"/>
            <a:ext cx="8912352" cy="374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Cambria" panose="02040503050406030204" pitchFamily="18" charset="0"/>
            </a:endParaRPr>
          </a:p>
        </p:txBody>
      </p:sp>
      <p:sp>
        <p:nvSpPr>
          <p:cNvPr id="312324" name="Line 4"/>
          <p:cNvSpPr>
            <a:spLocks noChangeShapeType="1"/>
          </p:cNvSpPr>
          <p:nvPr/>
        </p:nvSpPr>
        <p:spPr bwMode="auto">
          <a:xfrm>
            <a:off x="8128794" y="2667002"/>
            <a:ext cx="0" cy="365125"/>
          </a:xfrm>
          <a:prstGeom prst="line">
            <a:avLst/>
          </a:prstGeom>
          <a:noFill/>
          <a:ln w="9525">
            <a:solidFill>
              <a:schemeClr val="bg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312325" name="Text Box 5"/>
          <p:cNvSpPr txBox="1">
            <a:spLocks noChangeArrowheads="1"/>
          </p:cNvSpPr>
          <p:nvPr/>
        </p:nvSpPr>
        <p:spPr bwMode="auto">
          <a:xfrm>
            <a:off x="1166400" y="6516216"/>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cs typeface="Cambria"/>
              </a:rPr>
              <a:t>After the first two stages, Jakobson &amp; Halle allow variation in the order of acquisition of vowel contrasts.</a:t>
            </a:r>
          </a:p>
        </p:txBody>
      </p:sp>
      <p:sp>
        <p:nvSpPr>
          <p:cNvPr id="8" name="Text Box 7"/>
          <p:cNvSpPr txBox="1">
            <a:spLocks noChangeArrowheads="1"/>
          </p:cNvSpPr>
          <p:nvPr/>
        </p:nvSpPr>
        <p:spPr bwMode="auto">
          <a:xfrm>
            <a:off x="1166400" y="1295401"/>
            <a:ext cx="8915400" cy="707886"/>
          </a:xfrm>
          <a:prstGeom prst="rect">
            <a:avLst/>
          </a:prstGeom>
          <a:noFill/>
          <a:ln w="9525">
            <a:noFill/>
            <a:miter lim="800000"/>
            <a:headEnd/>
            <a:tailEnd/>
          </a:ln>
        </p:spPr>
        <p:txBody>
          <a:bodyPr>
            <a:prstTxWarp prst="textNoShape">
              <a:avLst/>
            </a:prstTxWarp>
            <a:spAutoFit/>
          </a:bodyPr>
          <a:lstStyle/>
          <a:p>
            <a:pPr algn="l"/>
            <a:r>
              <a:rPr lang="en-US" sz="4000" dirty="0">
                <a:solidFill>
                  <a:srgbClr val="C00000"/>
                </a:solidFill>
                <a:latin typeface="Calibri" panose="020F0502020204030204" pitchFamily="34" charset="0"/>
              </a:rPr>
              <a:t>Acquisition sequences (vowels)</a:t>
            </a:r>
            <a:endParaRPr lang="en-US" sz="4000" dirty="0">
              <a:solidFill>
                <a:srgbClr val="C00000"/>
              </a:solidFill>
              <a:latin typeface="Cambria" panose="02040503050406030204" pitchFamily="18" charset="0"/>
              <a:ea typeface="Times" pitchFamily="-107" charset="0"/>
              <a:cs typeface="Times" pitchFamily="-107" charset="0"/>
            </a:endParaRPr>
          </a:p>
        </p:txBody>
      </p:sp>
      <p:sp>
        <p:nvSpPr>
          <p:cNvPr id="10" name="Line 28"/>
          <p:cNvSpPr>
            <a:spLocks noChangeShapeType="1"/>
          </p:cNvSpPr>
          <p:nvPr/>
        </p:nvSpPr>
        <p:spPr bwMode="auto">
          <a:xfrm>
            <a:off x="1166399" y="21336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5" name="Text Box 6"/>
          <p:cNvSpPr txBox="1">
            <a:spLocks noChangeArrowheads="1"/>
          </p:cNvSpPr>
          <p:nvPr/>
        </p:nvSpPr>
        <p:spPr bwMode="auto">
          <a:xfrm>
            <a:off x="5010453" y="2209802"/>
            <a:ext cx="1224246" cy="584775"/>
          </a:xfrm>
          <a:prstGeom prst="rect">
            <a:avLst/>
          </a:prstGeom>
          <a:noFill/>
          <a:ln w="9525">
            <a:noFill/>
            <a:miter lim="800000"/>
            <a:headEnd/>
            <a:tailEnd/>
          </a:ln>
        </p:spPr>
        <p:txBody>
          <a:bodyPr wrap="none">
            <a:prstTxWarp prst="textNoShape">
              <a:avLst/>
            </a:prstTxWarp>
            <a:spAutoFit/>
          </a:bodyPr>
          <a:lstStyle/>
          <a:p>
            <a:pPr algn="ctr"/>
            <a:r>
              <a:rPr lang="en-US" sz="3200" dirty="0">
                <a:latin typeface="Cambria"/>
                <a:cs typeface="Cambria"/>
              </a:rPr>
              <a:t>vowel</a:t>
            </a:r>
          </a:p>
        </p:txBody>
      </p:sp>
      <p:sp>
        <p:nvSpPr>
          <p:cNvPr id="22" name="Text Box 10">
            <a:extLst>
              <a:ext uri="{FF2B5EF4-FFF2-40B4-BE49-F238E27FC236}">
                <a16:creationId xmlns:a16="http://schemas.microsoft.com/office/drawing/2014/main" id="{7FF2FD87-78D5-B14E-8E40-7B8315DFD185}"/>
              </a:ext>
            </a:extLst>
          </p:cNvPr>
          <p:cNvSpPr txBox="1">
            <a:spLocks noChangeArrowheads="1"/>
          </p:cNvSpPr>
          <p:nvPr/>
        </p:nvSpPr>
        <p:spPr bwMode="auto">
          <a:xfrm>
            <a:off x="7214789" y="3251202"/>
            <a:ext cx="1043876"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wide</a:t>
            </a:r>
          </a:p>
        </p:txBody>
      </p:sp>
      <p:grpSp>
        <p:nvGrpSpPr>
          <p:cNvPr id="23" name="Group 38">
            <a:extLst>
              <a:ext uri="{FF2B5EF4-FFF2-40B4-BE49-F238E27FC236}">
                <a16:creationId xmlns:a16="http://schemas.microsoft.com/office/drawing/2014/main" id="{0DC4AF32-4102-4F42-9BE9-B6F782ED2788}"/>
              </a:ext>
            </a:extLst>
          </p:cNvPr>
          <p:cNvGrpSpPr/>
          <p:nvPr/>
        </p:nvGrpSpPr>
        <p:grpSpPr>
          <a:xfrm>
            <a:off x="3579413" y="2667002"/>
            <a:ext cx="4114801" cy="547688"/>
            <a:chOff x="2743200" y="1524000"/>
            <a:chExt cx="3657600" cy="547688"/>
          </a:xfrm>
        </p:grpSpPr>
        <p:sp>
          <p:nvSpPr>
            <p:cNvPr id="26" name="Line 7">
              <a:extLst>
                <a:ext uri="{FF2B5EF4-FFF2-40B4-BE49-F238E27FC236}">
                  <a16:creationId xmlns:a16="http://schemas.microsoft.com/office/drawing/2014/main" id="{74D43085-5A2F-7946-811A-6E748CC4F1CE}"/>
                </a:ext>
              </a:extLst>
            </p:cNvPr>
            <p:cNvSpPr>
              <a:spLocks noChangeShapeType="1"/>
            </p:cNvSpPr>
            <p:nvPr/>
          </p:nvSpPr>
          <p:spPr bwMode="auto">
            <a:xfrm flipH="1">
              <a:off x="2743200" y="1524000"/>
              <a:ext cx="1828800" cy="547688"/>
            </a:xfrm>
            <a:prstGeom prst="line">
              <a:avLst/>
            </a:prstGeom>
            <a:noFill/>
            <a:ln w="9525">
              <a:solidFill>
                <a:srgbClr val="000000"/>
              </a:solidFill>
              <a:round/>
              <a:headEnd/>
              <a:tailEnd/>
            </a:ln>
          </p:spPr>
          <p:txBody>
            <a:bodyPr wrap="none" anchor="ctr">
              <a:prstTxWarp prst="textNoShape">
                <a:avLst/>
              </a:prstTxWarp>
            </a:bodyPr>
            <a:lstStyle/>
            <a:p>
              <a:endParaRPr lang="en-US" sz="3200">
                <a:latin typeface="Cambria"/>
                <a:cs typeface="Cambria"/>
              </a:endParaRPr>
            </a:p>
          </p:txBody>
        </p:sp>
        <p:sp>
          <p:nvSpPr>
            <p:cNvPr id="27" name="Line 8">
              <a:extLst>
                <a:ext uri="{FF2B5EF4-FFF2-40B4-BE49-F238E27FC236}">
                  <a16:creationId xmlns:a16="http://schemas.microsoft.com/office/drawing/2014/main" id="{24A079BB-175B-454E-8D2B-45C513B0065D}"/>
                </a:ext>
              </a:extLst>
            </p:cNvPr>
            <p:cNvSpPr>
              <a:spLocks noChangeShapeType="1"/>
            </p:cNvSpPr>
            <p:nvPr/>
          </p:nvSpPr>
          <p:spPr bwMode="auto">
            <a:xfrm>
              <a:off x="4572000" y="1524000"/>
              <a:ext cx="1828800" cy="547688"/>
            </a:xfrm>
            <a:prstGeom prst="line">
              <a:avLst/>
            </a:prstGeom>
            <a:noFill/>
            <a:ln w="9525">
              <a:solidFill>
                <a:srgbClr val="000000"/>
              </a:solidFill>
              <a:round/>
              <a:headEnd/>
              <a:tailEnd/>
            </a:ln>
          </p:spPr>
          <p:txBody>
            <a:bodyPr wrap="none" anchor="ctr">
              <a:prstTxWarp prst="textNoShape">
                <a:avLst/>
              </a:prstTxWarp>
            </a:bodyPr>
            <a:lstStyle/>
            <a:p>
              <a:endParaRPr lang="en-US" sz="3200">
                <a:latin typeface="Cambria"/>
                <a:cs typeface="Cambria"/>
              </a:endParaRPr>
            </a:p>
          </p:txBody>
        </p:sp>
      </p:grpSp>
      <p:sp>
        <p:nvSpPr>
          <p:cNvPr id="24" name="Text Box 9">
            <a:extLst>
              <a:ext uri="{FF2B5EF4-FFF2-40B4-BE49-F238E27FC236}">
                <a16:creationId xmlns:a16="http://schemas.microsoft.com/office/drawing/2014/main" id="{83D67FDA-0B9A-0B46-8F35-5413AD7FD761}"/>
              </a:ext>
            </a:extLst>
          </p:cNvPr>
          <p:cNvSpPr txBox="1">
            <a:spLocks noChangeArrowheads="1"/>
          </p:cNvSpPr>
          <p:nvPr/>
        </p:nvSpPr>
        <p:spPr bwMode="auto">
          <a:xfrm>
            <a:off x="2872210" y="3251202"/>
            <a:ext cx="1481496"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narrow</a:t>
            </a:r>
          </a:p>
        </p:txBody>
      </p:sp>
      <p:grpSp>
        <p:nvGrpSpPr>
          <p:cNvPr id="31" name="Group 30">
            <a:extLst>
              <a:ext uri="{FF2B5EF4-FFF2-40B4-BE49-F238E27FC236}">
                <a16:creationId xmlns:a16="http://schemas.microsoft.com/office/drawing/2014/main" id="{433EF1D0-3FC5-3045-88FA-8225313ECA29}"/>
              </a:ext>
            </a:extLst>
          </p:cNvPr>
          <p:cNvGrpSpPr/>
          <p:nvPr/>
        </p:nvGrpSpPr>
        <p:grpSpPr>
          <a:xfrm>
            <a:off x="1504058" y="3810002"/>
            <a:ext cx="3990697" cy="1918275"/>
            <a:chOff x="840919" y="2667000"/>
            <a:chExt cx="3990697" cy="1918275"/>
          </a:xfrm>
        </p:grpSpPr>
        <p:grpSp>
          <p:nvGrpSpPr>
            <p:cNvPr id="32" name="Group 31">
              <a:extLst>
                <a:ext uri="{FF2B5EF4-FFF2-40B4-BE49-F238E27FC236}">
                  <a16:creationId xmlns:a16="http://schemas.microsoft.com/office/drawing/2014/main" id="{5201F9FB-0240-AF43-890D-5E72D889D52C}"/>
                </a:ext>
              </a:extLst>
            </p:cNvPr>
            <p:cNvGrpSpPr/>
            <p:nvPr/>
          </p:nvGrpSpPr>
          <p:grpSpPr>
            <a:xfrm>
              <a:off x="1600200" y="2667000"/>
              <a:ext cx="2648839" cy="451104"/>
              <a:chOff x="1524000" y="2667000"/>
              <a:chExt cx="2136775" cy="533400"/>
            </a:xfrm>
          </p:grpSpPr>
          <p:sp>
            <p:nvSpPr>
              <p:cNvPr id="39" name="Line 18">
                <a:extLst>
                  <a:ext uri="{FF2B5EF4-FFF2-40B4-BE49-F238E27FC236}">
                    <a16:creationId xmlns:a16="http://schemas.microsoft.com/office/drawing/2014/main" id="{F5EA283E-060F-3D4A-92DC-A583917FAC63}"/>
                  </a:ext>
                </a:extLst>
              </p:cNvPr>
              <p:cNvSpPr>
                <a:spLocks noChangeShapeType="1"/>
              </p:cNvSpPr>
              <p:nvPr/>
            </p:nvSpPr>
            <p:spPr bwMode="auto">
              <a:xfrm flipH="1">
                <a:off x="1524000" y="2667000"/>
                <a:ext cx="1066800" cy="533400"/>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40" name="Line 19">
                <a:extLst>
                  <a:ext uri="{FF2B5EF4-FFF2-40B4-BE49-F238E27FC236}">
                    <a16:creationId xmlns:a16="http://schemas.microsoft.com/office/drawing/2014/main" id="{76B7A897-EB43-6644-967E-23201AC539B4}"/>
                  </a:ext>
                </a:extLst>
              </p:cNvPr>
              <p:cNvSpPr>
                <a:spLocks noChangeShapeType="1"/>
              </p:cNvSpPr>
              <p:nvPr/>
            </p:nvSpPr>
            <p:spPr bwMode="auto">
              <a:xfrm>
                <a:off x="2590800" y="2667000"/>
                <a:ext cx="1069975" cy="5302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grpSp>
        <p:sp>
          <p:nvSpPr>
            <p:cNvPr id="33" name="Text Box 20">
              <a:extLst>
                <a:ext uri="{FF2B5EF4-FFF2-40B4-BE49-F238E27FC236}">
                  <a16:creationId xmlns:a16="http://schemas.microsoft.com/office/drawing/2014/main" id="{8DE6DB78-7395-DC42-995D-352213F6F8A7}"/>
                </a:ext>
              </a:extLst>
            </p:cNvPr>
            <p:cNvSpPr txBox="1">
              <a:spLocks noChangeArrowheads="1"/>
            </p:cNvSpPr>
            <p:nvPr/>
          </p:nvSpPr>
          <p:spPr bwMode="auto">
            <a:xfrm>
              <a:off x="840919" y="3136912"/>
              <a:ext cx="1377300"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palatal</a:t>
              </a:r>
            </a:p>
          </p:txBody>
        </p:sp>
        <p:sp>
          <p:nvSpPr>
            <p:cNvPr id="34" name="Text Box 21">
              <a:extLst>
                <a:ext uri="{FF2B5EF4-FFF2-40B4-BE49-F238E27FC236}">
                  <a16:creationId xmlns:a16="http://schemas.microsoft.com/office/drawing/2014/main" id="{14927B51-CDED-9742-B7D7-D88A1C9960A7}"/>
                </a:ext>
              </a:extLst>
            </p:cNvPr>
            <p:cNvSpPr txBox="1">
              <a:spLocks noChangeArrowheads="1"/>
            </p:cNvSpPr>
            <p:nvPr/>
          </p:nvSpPr>
          <p:spPr bwMode="auto">
            <a:xfrm>
              <a:off x="3766901" y="3136912"/>
              <a:ext cx="1064715"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velar</a:t>
              </a:r>
            </a:p>
          </p:txBody>
        </p:sp>
        <p:sp>
          <p:nvSpPr>
            <p:cNvPr id="35" name="Text Box 13">
              <a:extLst>
                <a:ext uri="{FF2B5EF4-FFF2-40B4-BE49-F238E27FC236}">
                  <a16:creationId xmlns:a16="http://schemas.microsoft.com/office/drawing/2014/main" id="{6188171C-DA45-964F-AB04-EFE3DC0F22C6}"/>
                </a:ext>
              </a:extLst>
            </p:cNvPr>
            <p:cNvSpPr txBox="1">
              <a:spLocks noChangeArrowheads="1"/>
            </p:cNvSpPr>
            <p:nvPr/>
          </p:nvSpPr>
          <p:spPr bwMode="auto">
            <a:xfrm>
              <a:off x="1157035" y="4000500"/>
              <a:ext cx="721671"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/I/</a:t>
              </a:r>
            </a:p>
          </p:txBody>
        </p:sp>
        <p:sp>
          <p:nvSpPr>
            <p:cNvPr id="36" name="Line 14">
              <a:extLst>
                <a:ext uri="{FF2B5EF4-FFF2-40B4-BE49-F238E27FC236}">
                  <a16:creationId xmlns:a16="http://schemas.microsoft.com/office/drawing/2014/main" id="{F689AA53-9CFF-9348-8C13-BF1BE2600645}"/>
                </a:ext>
              </a:extLst>
            </p:cNvPr>
            <p:cNvSpPr>
              <a:spLocks noChangeShapeType="1"/>
            </p:cNvSpPr>
            <p:nvPr/>
          </p:nvSpPr>
          <p:spPr bwMode="auto">
            <a:xfrm>
              <a:off x="1524441" y="3657600"/>
              <a:ext cx="0" cy="3651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37" name="Text Box 22">
              <a:extLst>
                <a:ext uri="{FF2B5EF4-FFF2-40B4-BE49-F238E27FC236}">
                  <a16:creationId xmlns:a16="http://schemas.microsoft.com/office/drawing/2014/main" id="{FCAAD313-4E68-0940-A703-65FA05BBF6FC}"/>
                </a:ext>
              </a:extLst>
            </p:cNvPr>
            <p:cNvSpPr txBox="1">
              <a:spLocks noChangeArrowheads="1"/>
            </p:cNvSpPr>
            <p:nvPr/>
          </p:nvSpPr>
          <p:spPr bwMode="auto">
            <a:xfrm>
              <a:off x="3864616" y="4000500"/>
              <a:ext cx="854721"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/U/</a:t>
              </a:r>
            </a:p>
          </p:txBody>
        </p:sp>
        <p:sp>
          <p:nvSpPr>
            <p:cNvPr id="38" name="Line 23">
              <a:extLst>
                <a:ext uri="{FF2B5EF4-FFF2-40B4-BE49-F238E27FC236}">
                  <a16:creationId xmlns:a16="http://schemas.microsoft.com/office/drawing/2014/main" id="{5720EB06-2305-E14A-85B4-7FF0E8C73E84}"/>
                </a:ext>
              </a:extLst>
            </p:cNvPr>
            <p:cNvSpPr>
              <a:spLocks noChangeShapeType="1"/>
            </p:cNvSpPr>
            <p:nvPr/>
          </p:nvSpPr>
          <p:spPr bwMode="auto">
            <a:xfrm>
              <a:off x="4291184" y="3657600"/>
              <a:ext cx="0" cy="3651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grpSp>
      <p:sp>
        <p:nvSpPr>
          <p:cNvPr id="29" name="Text Box 7">
            <a:extLst>
              <a:ext uri="{FF2B5EF4-FFF2-40B4-BE49-F238E27FC236}">
                <a16:creationId xmlns:a16="http://schemas.microsoft.com/office/drawing/2014/main" id="{3136D0DC-6A50-464B-8F3F-84C37C4D35D9}"/>
              </a:ext>
            </a:extLst>
          </p:cNvPr>
          <p:cNvSpPr txBox="1">
            <a:spLocks noChangeArrowheads="1"/>
          </p:cNvSpPr>
          <p:nvPr/>
        </p:nvSpPr>
        <p:spPr bwMode="auto">
          <a:xfrm>
            <a:off x="1166400" y="7740352"/>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The wide branch can be expanded to parallel the narrow one.</a:t>
            </a:r>
            <a:endParaRPr lang="en-US" sz="3200" noProof="1">
              <a:latin typeface="Cambria"/>
              <a:ea typeface="Cambria"/>
              <a:cs typeface="Cambria"/>
            </a:endParaRPr>
          </a:p>
        </p:txBody>
      </p:sp>
      <p:grpSp>
        <p:nvGrpSpPr>
          <p:cNvPr id="30" name="Group 29">
            <a:extLst>
              <a:ext uri="{FF2B5EF4-FFF2-40B4-BE49-F238E27FC236}">
                <a16:creationId xmlns:a16="http://schemas.microsoft.com/office/drawing/2014/main" id="{F2B81732-C6D0-074F-99BF-1E1E134D7499}"/>
              </a:ext>
            </a:extLst>
          </p:cNvPr>
          <p:cNvGrpSpPr/>
          <p:nvPr/>
        </p:nvGrpSpPr>
        <p:grpSpPr>
          <a:xfrm>
            <a:off x="7325903" y="3810001"/>
            <a:ext cx="845103" cy="1054168"/>
            <a:chOff x="6017838" y="2593032"/>
            <a:chExt cx="845102" cy="1054168"/>
          </a:xfrm>
        </p:grpSpPr>
        <p:sp>
          <p:nvSpPr>
            <p:cNvPr id="44" name="Text Box 12">
              <a:extLst>
                <a:ext uri="{FF2B5EF4-FFF2-40B4-BE49-F238E27FC236}">
                  <a16:creationId xmlns:a16="http://schemas.microsoft.com/office/drawing/2014/main" id="{890F06A8-16E4-CE4D-8362-3513A35778C6}"/>
                </a:ext>
              </a:extLst>
            </p:cNvPr>
            <p:cNvSpPr txBox="1">
              <a:spLocks noChangeArrowheads="1"/>
            </p:cNvSpPr>
            <p:nvPr/>
          </p:nvSpPr>
          <p:spPr bwMode="auto">
            <a:xfrm>
              <a:off x="6017838" y="3062425"/>
              <a:ext cx="845102"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/A/</a:t>
              </a:r>
            </a:p>
          </p:txBody>
        </p:sp>
        <p:sp>
          <p:nvSpPr>
            <p:cNvPr id="45" name="Line 14">
              <a:extLst>
                <a:ext uri="{FF2B5EF4-FFF2-40B4-BE49-F238E27FC236}">
                  <a16:creationId xmlns:a16="http://schemas.microsoft.com/office/drawing/2014/main" id="{7B9B0F90-855A-A945-AEB0-DD4D472EC91E}"/>
                </a:ext>
              </a:extLst>
            </p:cNvPr>
            <p:cNvSpPr>
              <a:spLocks noChangeShapeType="1"/>
            </p:cNvSpPr>
            <p:nvPr/>
          </p:nvSpPr>
          <p:spPr bwMode="auto">
            <a:xfrm>
              <a:off x="6432931" y="2593032"/>
              <a:ext cx="0" cy="454150"/>
            </a:xfrm>
            <a:prstGeom prst="line">
              <a:avLst/>
            </a:prstGeom>
            <a:noFill/>
            <a:ln w="9525">
              <a:solidFill>
                <a:srgbClr val="00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grpSp>
        <p:nvGrpSpPr>
          <p:cNvPr id="46" name="Group 45">
            <a:extLst>
              <a:ext uri="{FF2B5EF4-FFF2-40B4-BE49-F238E27FC236}">
                <a16:creationId xmlns:a16="http://schemas.microsoft.com/office/drawing/2014/main" id="{52E61C76-BA81-2B4F-8183-9F66D4544E95}"/>
              </a:ext>
            </a:extLst>
          </p:cNvPr>
          <p:cNvGrpSpPr/>
          <p:nvPr/>
        </p:nvGrpSpPr>
        <p:grpSpPr>
          <a:xfrm>
            <a:off x="5722890" y="3810002"/>
            <a:ext cx="3990080" cy="1918274"/>
            <a:chOff x="5031921" y="2667001"/>
            <a:chExt cx="3990080" cy="1918274"/>
          </a:xfrm>
        </p:grpSpPr>
        <p:sp>
          <p:nvSpPr>
            <p:cNvPr id="47" name="Text Box 13">
              <a:extLst>
                <a:ext uri="{FF2B5EF4-FFF2-40B4-BE49-F238E27FC236}">
                  <a16:creationId xmlns:a16="http://schemas.microsoft.com/office/drawing/2014/main" id="{6B30FEC7-B705-D749-A4F2-ACB4A647B446}"/>
                </a:ext>
              </a:extLst>
            </p:cNvPr>
            <p:cNvSpPr txBox="1">
              <a:spLocks noChangeArrowheads="1"/>
            </p:cNvSpPr>
            <p:nvPr/>
          </p:nvSpPr>
          <p:spPr bwMode="auto">
            <a:xfrm>
              <a:off x="5271568" y="4000500"/>
              <a:ext cx="898003"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a:t>
              </a:r>
              <a:r>
                <a:rPr lang="en-US" sz="3200" dirty="0" err="1">
                  <a:latin typeface="Cambria"/>
                  <a:cs typeface="Cambria"/>
                </a:rPr>
                <a:t>æ</a:t>
              </a:r>
              <a:r>
                <a:rPr lang="en-US" sz="3200" dirty="0">
                  <a:latin typeface="Cambria"/>
                  <a:cs typeface="Cambria"/>
                </a:rPr>
                <a:t>/</a:t>
              </a:r>
            </a:p>
          </p:txBody>
        </p:sp>
        <p:sp>
          <p:nvSpPr>
            <p:cNvPr id="48" name="Line 14">
              <a:extLst>
                <a:ext uri="{FF2B5EF4-FFF2-40B4-BE49-F238E27FC236}">
                  <a16:creationId xmlns:a16="http://schemas.microsoft.com/office/drawing/2014/main" id="{6946C64F-A0F2-2343-84F8-98757B09DD81}"/>
                </a:ext>
              </a:extLst>
            </p:cNvPr>
            <p:cNvSpPr>
              <a:spLocks noChangeShapeType="1"/>
            </p:cNvSpPr>
            <p:nvPr/>
          </p:nvSpPr>
          <p:spPr bwMode="auto">
            <a:xfrm>
              <a:off x="5720569" y="3657600"/>
              <a:ext cx="0" cy="3651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49" name="Text Box 22">
              <a:extLst>
                <a:ext uri="{FF2B5EF4-FFF2-40B4-BE49-F238E27FC236}">
                  <a16:creationId xmlns:a16="http://schemas.microsoft.com/office/drawing/2014/main" id="{ABFF7A79-6785-1443-934D-44DA73734C8D}"/>
                </a:ext>
              </a:extLst>
            </p:cNvPr>
            <p:cNvSpPr txBox="1">
              <a:spLocks noChangeArrowheads="1"/>
            </p:cNvSpPr>
            <p:nvPr/>
          </p:nvSpPr>
          <p:spPr bwMode="auto">
            <a:xfrm>
              <a:off x="8095143" y="4000500"/>
              <a:ext cx="788998"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/a/</a:t>
              </a:r>
            </a:p>
          </p:txBody>
        </p:sp>
        <p:sp>
          <p:nvSpPr>
            <p:cNvPr id="50" name="Line 23">
              <a:extLst>
                <a:ext uri="{FF2B5EF4-FFF2-40B4-BE49-F238E27FC236}">
                  <a16:creationId xmlns:a16="http://schemas.microsoft.com/office/drawing/2014/main" id="{E7A6705D-5D9C-8D4F-8AC3-D979DE9A066A}"/>
                </a:ext>
              </a:extLst>
            </p:cNvPr>
            <p:cNvSpPr>
              <a:spLocks noChangeShapeType="1"/>
            </p:cNvSpPr>
            <p:nvPr/>
          </p:nvSpPr>
          <p:spPr bwMode="auto">
            <a:xfrm>
              <a:off x="8489642" y="3657600"/>
              <a:ext cx="0" cy="3651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grpSp>
          <p:nvGrpSpPr>
            <p:cNvPr id="51" name="Group 52">
              <a:extLst>
                <a:ext uri="{FF2B5EF4-FFF2-40B4-BE49-F238E27FC236}">
                  <a16:creationId xmlns:a16="http://schemas.microsoft.com/office/drawing/2014/main" id="{24D2A6D9-D5AC-E84D-8128-B8DE83BAFB03}"/>
                </a:ext>
              </a:extLst>
            </p:cNvPr>
            <p:cNvGrpSpPr/>
            <p:nvPr/>
          </p:nvGrpSpPr>
          <p:grpSpPr>
            <a:xfrm>
              <a:off x="5745861" y="2667001"/>
              <a:ext cx="2648839" cy="457563"/>
              <a:chOff x="1524000" y="2667000"/>
              <a:chExt cx="2136775" cy="541037"/>
            </a:xfrm>
          </p:grpSpPr>
          <p:sp>
            <p:nvSpPr>
              <p:cNvPr id="54" name="Line 18">
                <a:extLst>
                  <a:ext uri="{FF2B5EF4-FFF2-40B4-BE49-F238E27FC236}">
                    <a16:creationId xmlns:a16="http://schemas.microsoft.com/office/drawing/2014/main" id="{A9020633-B94F-6548-AE4D-8ED51FE3F5AC}"/>
                  </a:ext>
                </a:extLst>
              </p:cNvPr>
              <p:cNvSpPr>
                <a:spLocks noChangeShapeType="1"/>
              </p:cNvSpPr>
              <p:nvPr/>
            </p:nvSpPr>
            <p:spPr bwMode="auto">
              <a:xfrm flipH="1">
                <a:off x="1524000" y="2667000"/>
                <a:ext cx="1066800" cy="533400"/>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55" name="Line 19">
                <a:extLst>
                  <a:ext uri="{FF2B5EF4-FFF2-40B4-BE49-F238E27FC236}">
                    <a16:creationId xmlns:a16="http://schemas.microsoft.com/office/drawing/2014/main" id="{D4A46C75-8CFC-C447-ADF7-DF68398B68D5}"/>
                  </a:ext>
                </a:extLst>
              </p:cNvPr>
              <p:cNvSpPr>
                <a:spLocks noChangeShapeType="1"/>
              </p:cNvSpPr>
              <p:nvPr/>
            </p:nvSpPr>
            <p:spPr bwMode="auto">
              <a:xfrm>
                <a:off x="2590800" y="2667000"/>
                <a:ext cx="1069975" cy="541037"/>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grpSp>
        <p:sp>
          <p:nvSpPr>
            <p:cNvPr id="52" name="Text Box 20">
              <a:extLst>
                <a:ext uri="{FF2B5EF4-FFF2-40B4-BE49-F238E27FC236}">
                  <a16:creationId xmlns:a16="http://schemas.microsoft.com/office/drawing/2014/main" id="{FF7429BC-ED1A-8F41-AA78-932FB022BAF6}"/>
                </a:ext>
              </a:extLst>
            </p:cNvPr>
            <p:cNvSpPr txBox="1">
              <a:spLocks noChangeArrowheads="1"/>
            </p:cNvSpPr>
            <p:nvPr/>
          </p:nvSpPr>
          <p:spPr bwMode="auto">
            <a:xfrm>
              <a:off x="5031921" y="3136912"/>
              <a:ext cx="1377300"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palatal</a:t>
              </a:r>
            </a:p>
          </p:txBody>
        </p:sp>
        <p:sp>
          <p:nvSpPr>
            <p:cNvPr id="53" name="Text Box 21">
              <a:extLst>
                <a:ext uri="{FF2B5EF4-FFF2-40B4-BE49-F238E27FC236}">
                  <a16:creationId xmlns:a16="http://schemas.microsoft.com/office/drawing/2014/main" id="{FAEA0A72-7475-6F40-83EE-889ECCCBCB35}"/>
                </a:ext>
              </a:extLst>
            </p:cNvPr>
            <p:cNvSpPr txBox="1">
              <a:spLocks noChangeArrowheads="1"/>
            </p:cNvSpPr>
            <p:nvPr/>
          </p:nvSpPr>
          <p:spPr bwMode="auto">
            <a:xfrm>
              <a:off x="7957286" y="3136912"/>
              <a:ext cx="1064715"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velar</a:t>
              </a:r>
            </a:p>
          </p:txBody>
        </p:sp>
      </p:grpSp>
      <p:sp>
        <p:nvSpPr>
          <p:cNvPr id="56" name="Slide Number Placeholder 8">
            <a:extLst>
              <a:ext uri="{FF2B5EF4-FFF2-40B4-BE49-F238E27FC236}">
                <a16:creationId xmlns:a16="http://schemas.microsoft.com/office/drawing/2014/main" id="{041E8EF8-C862-E043-B331-74687C4FFF6D}"/>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39</a:t>
            </a:fld>
            <a:endParaRPr lang="en-US" sz="1600" dirty="0"/>
          </a:p>
        </p:txBody>
      </p:sp>
    </p:spTree>
    <p:extLst>
      <p:ext uri="{BB962C8B-B14F-4D97-AF65-F5344CB8AC3E}">
        <p14:creationId xmlns:p14="http://schemas.microsoft.com/office/powerpoint/2010/main" val="1716619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10" presetClass="exit" presetSubtype="0" fill="hold" nodeType="withEffect">
                                  <p:stCondLst>
                                    <p:cond delay="0"/>
                                  </p:stCondLst>
                                  <p:childTnLst>
                                    <p:animEffect transition="out" filter="fade">
                                      <p:cBhvr>
                                        <p:cTn id="9" dur="1000"/>
                                        <p:tgtEl>
                                          <p:spTgt spid="30"/>
                                        </p:tgtEl>
                                      </p:cBhvr>
                                    </p:animEffect>
                                    <p:set>
                                      <p:cBhvr>
                                        <p:cTn id="10" dur="1" fill="hold">
                                          <p:stCondLst>
                                            <p:cond delay="999"/>
                                          </p:stCondLst>
                                        </p:cTn>
                                        <p:tgtEl>
                                          <p:spTgt spid="30"/>
                                        </p:tgtEl>
                                        <p:attrNameLst>
                                          <p:attrName>style.visibility</p:attrName>
                                        </p:attrNameLst>
                                      </p:cBhvr>
                                      <p:to>
                                        <p:strVal val="hidden"/>
                                      </p:to>
                                    </p:set>
                                  </p:childTnLst>
                                </p:cTn>
                              </p:par>
                              <p:par>
                                <p:cTn id="11" presetID="22" presetClass="entr" presetSubtype="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up)">
                                      <p:cBhvr>
                                        <p:cTn id="1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166400" y="2305315"/>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The first idea is that phonological primes (in my case, binary features) are computed </a:t>
            </a:r>
            <a:r>
              <a:rPr lang="en-US" sz="3200" noProof="1">
                <a:solidFill>
                  <a:srgbClr val="C00000"/>
                </a:solidFill>
                <a:latin typeface="Cambria"/>
                <a:cs typeface="Cambria"/>
              </a:rPr>
              <a:t>hierarchically</a:t>
            </a:r>
            <a:r>
              <a:rPr lang="en-US" sz="3200" noProof="1">
                <a:latin typeface="Cambria"/>
                <a:cs typeface="Cambria"/>
              </a:rPr>
              <a:t>, with the choice and ordering of the primes being </a:t>
            </a:r>
            <a:r>
              <a:rPr lang="en-US" sz="3200" noProof="1">
                <a:solidFill>
                  <a:srgbClr val="C00000"/>
                </a:solidFill>
                <a:latin typeface="Cambria"/>
                <a:cs typeface="Cambria"/>
              </a:rPr>
              <a:t>language particular</a:t>
            </a:r>
            <a:r>
              <a:rPr lang="en-US" sz="3200" noProof="1">
                <a:latin typeface="Cambria"/>
                <a:cs typeface="Cambria"/>
              </a:rPr>
              <a:t>.</a:t>
            </a:r>
          </a:p>
        </p:txBody>
      </p:sp>
      <p:sp>
        <p:nvSpPr>
          <p:cNvPr id="8" name="Text Box 4"/>
          <p:cNvSpPr txBox="1">
            <a:spLocks noChangeArrowheads="1"/>
          </p:cNvSpPr>
          <p:nvPr/>
        </p:nvSpPr>
        <p:spPr bwMode="auto">
          <a:xfrm>
            <a:off x="1166400" y="4032404"/>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The second hypothesis is that </a:t>
            </a:r>
            <a:r>
              <a:rPr lang="en-US" sz="3200" noProof="1">
                <a:solidFill>
                  <a:srgbClr val="C00000"/>
                </a:solidFill>
                <a:latin typeface="Cambria"/>
                <a:cs typeface="Cambria"/>
              </a:rPr>
              <a:t>only</a:t>
            </a:r>
            <a:r>
              <a:rPr lang="en-US" sz="3200" noProof="1">
                <a:latin typeface="Cambria"/>
                <a:cs typeface="Cambria"/>
              </a:rPr>
              <a:t> contrastive primes are computed by the phonology; non-contrastive features can be added, for example by </a:t>
            </a:r>
            <a:r>
              <a:rPr lang="en-US" sz="3200" noProof="1">
                <a:solidFill>
                  <a:srgbClr val="00B050"/>
                </a:solidFill>
                <a:latin typeface="Cambria"/>
                <a:cs typeface="Cambria"/>
              </a:rPr>
              <a:t>enhancement</a:t>
            </a:r>
            <a:r>
              <a:rPr lang="en-US" sz="3200" noProof="1">
                <a:latin typeface="Cambria"/>
                <a:cs typeface="Cambria"/>
              </a:rPr>
              <a:t>, in a post-phonological component. </a:t>
            </a:r>
          </a:p>
        </p:txBody>
      </p:sp>
      <p:sp>
        <p:nvSpPr>
          <p:cNvPr id="10" name="Text Box 5"/>
          <p:cNvSpPr txBox="1">
            <a:spLocks noChangeArrowheads="1"/>
          </p:cNvSpPr>
          <p:nvPr/>
        </p:nvSpPr>
        <p:spPr bwMode="auto">
          <a:xfrm>
            <a:off x="1166400" y="1440000"/>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Introduction</a:t>
            </a:r>
            <a:endParaRPr lang="en-US" sz="3600" dirty="0">
              <a:solidFill>
                <a:srgbClr val="C00000"/>
              </a:solidFill>
              <a:latin typeface="Calibri" panose="020F0502020204030204" pitchFamily="34" charset="0"/>
            </a:endParaRPr>
          </a:p>
        </p:txBody>
      </p:sp>
      <p:sp>
        <p:nvSpPr>
          <p:cNvPr id="9" name="Text Box 4"/>
          <p:cNvSpPr txBox="1">
            <a:spLocks noChangeArrowheads="1"/>
          </p:cNvSpPr>
          <p:nvPr/>
        </p:nvSpPr>
        <p:spPr bwMode="auto">
          <a:xfrm>
            <a:off x="1166400" y="5759493"/>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I will show how the theory has been applied to vowel reduction in Brazilian Portuguese and the acquisition of its vowel system. </a:t>
            </a:r>
          </a:p>
        </p:txBody>
      </p:sp>
      <p:sp>
        <p:nvSpPr>
          <p:cNvPr id="12" name="Slide Number Placeholder 8">
            <a:extLst>
              <a:ext uri="{FF2B5EF4-FFF2-40B4-BE49-F238E27FC236}">
                <a16:creationId xmlns:a16="http://schemas.microsoft.com/office/drawing/2014/main" id="{E3A3216C-1948-8D46-B2EA-2E437CC43AAD}"/>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4</a:t>
            </a:fld>
            <a:endParaRPr lang="en-US" sz="1600" dirty="0"/>
          </a:p>
        </p:txBody>
      </p:sp>
      <p:sp>
        <p:nvSpPr>
          <p:cNvPr id="11" name="Text Box 4">
            <a:extLst>
              <a:ext uri="{FF2B5EF4-FFF2-40B4-BE49-F238E27FC236}">
                <a16:creationId xmlns:a16="http://schemas.microsoft.com/office/drawing/2014/main" id="{C5A9B5F1-B4E3-FE4A-85C6-224B3196652D}"/>
              </a:ext>
            </a:extLst>
          </p:cNvPr>
          <p:cNvSpPr txBox="1">
            <a:spLocks noChangeArrowheads="1"/>
          </p:cNvSpPr>
          <p:nvPr/>
        </p:nvSpPr>
        <p:spPr bwMode="auto">
          <a:xfrm>
            <a:off x="1166400" y="6994138"/>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I will then show how the West Germanic vowel system provides a challenging empirical test of  the theory (spoiler alert: the theory will pass the test!).</a:t>
            </a:r>
          </a:p>
        </p:txBody>
      </p:sp>
    </p:spTree>
    <p:custDataLst>
      <p:tags r:id="rId1"/>
    </p:custDataLst>
    <p:extLst>
      <p:ext uri="{BB962C8B-B14F-4D97-AF65-F5344CB8AC3E}">
        <p14:creationId xmlns:p14="http://schemas.microsoft.com/office/powerpoint/2010/main" val="3795155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67955" y="2133600"/>
            <a:ext cx="9510798" cy="457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Cambria" panose="02040503050406030204" pitchFamily="18" charset="0"/>
            </a:endParaRPr>
          </a:p>
        </p:txBody>
      </p:sp>
      <p:sp>
        <p:nvSpPr>
          <p:cNvPr id="312324" name="Line 4"/>
          <p:cNvSpPr>
            <a:spLocks noChangeShapeType="1"/>
          </p:cNvSpPr>
          <p:nvPr/>
        </p:nvSpPr>
        <p:spPr bwMode="auto">
          <a:xfrm>
            <a:off x="8128794" y="2667002"/>
            <a:ext cx="0" cy="365125"/>
          </a:xfrm>
          <a:prstGeom prst="line">
            <a:avLst/>
          </a:prstGeom>
          <a:noFill/>
          <a:ln w="9525">
            <a:solidFill>
              <a:schemeClr val="bg1"/>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312325" name="Text Box 5"/>
          <p:cNvSpPr txBox="1">
            <a:spLocks noChangeArrowheads="1"/>
          </p:cNvSpPr>
          <p:nvPr/>
        </p:nvSpPr>
        <p:spPr bwMode="auto">
          <a:xfrm>
            <a:off x="1166400" y="7227585"/>
            <a:ext cx="14400000" cy="584775"/>
          </a:xfrm>
          <a:prstGeom prst="rect">
            <a:avLst/>
          </a:prstGeom>
          <a:noFill/>
          <a:ln w="9525">
            <a:noFill/>
            <a:miter lim="800000"/>
            <a:headEnd/>
            <a:tailEnd/>
          </a:ln>
        </p:spPr>
        <p:txBody>
          <a:bodyPr>
            <a:prstTxWarp prst="textNoShape">
              <a:avLst/>
            </a:prstTxWarp>
            <a:spAutoFit/>
          </a:bodyPr>
          <a:lstStyle/>
          <a:p>
            <a:pPr algn="l"/>
            <a:r>
              <a:rPr lang="en-US" sz="3200" dirty="0">
                <a:latin typeface="Cambria"/>
                <a:cs typeface="Cambria"/>
              </a:rPr>
              <a:t>Or the narrow vowels can develop a rounding contrast in one or both branches.</a:t>
            </a:r>
          </a:p>
        </p:txBody>
      </p:sp>
      <p:sp>
        <p:nvSpPr>
          <p:cNvPr id="8" name="Text Box 7"/>
          <p:cNvSpPr txBox="1">
            <a:spLocks noChangeArrowheads="1"/>
          </p:cNvSpPr>
          <p:nvPr/>
        </p:nvSpPr>
        <p:spPr bwMode="auto">
          <a:xfrm>
            <a:off x="1166400" y="1295401"/>
            <a:ext cx="8915400" cy="707886"/>
          </a:xfrm>
          <a:prstGeom prst="rect">
            <a:avLst/>
          </a:prstGeom>
          <a:noFill/>
          <a:ln w="9525">
            <a:noFill/>
            <a:miter lim="800000"/>
            <a:headEnd/>
            <a:tailEnd/>
          </a:ln>
        </p:spPr>
        <p:txBody>
          <a:bodyPr>
            <a:prstTxWarp prst="textNoShape">
              <a:avLst/>
            </a:prstTxWarp>
            <a:spAutoFit/>
          </a:bodyPr>
          <a:lstStyle/>
          <a:p>
            <a:pPr algn="l"/>
            <a:r>
              <a:rPr lang="en-US" sz="4000" dirty="0">
                <a:solidFill>
                  <a:srgbClr val="C00000"/>
                </a:solidFill>
                <a:latin typeface="Calibri" panose="020F0502020204030204" pitchFamily="34" charset="0"/>
              </a:rPr>
              <a:t>Acquisition sequences (vowels)</a:t>
            </a:r>
            <a:endParaRPr lang="en-US" sz="4000" dirty="0">
              <a:solidFill>
                <a:srgbClr val="C00000"/>
              </a:solidFill>
              <a:latin typeface="Cambria" panose="02040503050406030204" pitchFamily="18" charset="0"/>
              <a:ea typeface="Times" pitchFamily="-107" charset="0"/>
              <a:cs typeface="Times" pitchFamily="-107" charset="0"/>
            </a:endParaRPr>
          </a:p>
        </p:txBody>
      </p:sp>
      <p:sp>
        <p:nvSpPr>
          <p:cNvPr id="10" name="Line 28"/>
          <p:cNvSpPr>
            <a:spLocks noChangeShapeType="1"/>
          </p:cNvSpPr>
          <p:nvPr/>
        </p:nvSpPr>
        <p:spPr bwMode="auto">
          <a:xfrm>
            <a:off x="1166399" y="21336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5" name="Text Box 6"/>
          <p:cNvSpPr txBox="1">
            <a:spLocks noChangeArrowheads="1"/>
          </p:cNvSpPr>
          <p:nvPr/>
        </p:nvSpPr>
        <p:spPr bwMode="auto">
          <a:xfrm>
            <a:off x="5010453" y="2209802"/>
            <a:ext cx="1224246" cy="584775"/>
          </a:xfrm>
          <a:prstGeom prst="rect">
            <a:avLst/>
          </a:prstGeom>
          <a:noFill/>
          <a:ln w="9525">
            <a:noFill/>
            <a:miter lim="800000"/>
            <a:headEnd/>
            <a:tailEnd/>
          </a:ln>
        </p:spPr>
        <p:txBody>
          <a:bodyPr wrap="none">
            <a:prstTxWarp prst="textNoShape">
              <a:avLst/>
            </a:prstTxWarp>
            <a:spAutoFit/>
          </a:bodyPr>
          <a:lstStyle/>
          <a:p>
            <a:pPr algn="ctr"/>
            <a:r>
              <a:rPr lang="en-US" sz="3200" dirty="0">
                <a:latin typeface="Cambria"/>
                <a:cs typeface="Cambria"/>
              </a:rPr>
              <a:t>vowel</a:t>
            </a:r>
          </a:p>
        </p:txBody>
      </p:sp>
      <p:sp>
        <p:nvSpPr>
          <p:cNvPr id="22" name="Text Box 10">
            <a:extLst>
              <a:ext uri="{FF2B5EF4-FFF2-40B4-BE49-F238E27FC236}">
                <a16:creationId xmlns:a16="http://schemas.microsoft.com/office/drawing/2014/main" id="{7FF2FD87-78D5-B14E-8E40-7B8315DFD185}"/>
              </a:ext>
            </a:extLst>
          </p:cNvPr>
          <p:cNvSpPr txBox="1">
            <a:spLocks noChangeArrowheads="1"/>
          </p:cNvSpPr>
          <p:nvPr/>
        </p:nvSpPr>
        <p:spPr bwMode="auto">
          <a:xfrm>
            <a:off x="7214789" y="3251202"/>
            <a:ext cx="1043876"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wide</a:t>
            </a:r>
          </a:p>
        </p:txBody>
      </p:sp>
      <p:grpSp>
        <p:nvGrpSpPr>
          <p:cNvPr id="23" name="Group 38">
            <a:extLst>
              <a:ext uri="{FF2B5EF4-FFF2-40B4-BE49-F238E27FC236}">
                <a16:creationId xmlns:a16="http://schemas.microsoft.com/office/drawing/2014/main" id="{0DC4AF32-4102-4F42-9BE9-B6F782ED2788}"/>
              </a:ext>
            </a:extLst>
          </p:cNvPr>
          <p:cNvGrpSpPr/>
          <p:nvPr/>
        </p:nvGrpSpPr>
        <p:grpSpPr>
          <a:xfrm>
            <a:off x="3579413" y="2667002"/>
            <a:ext cx="4114801" cy="547688"/>
            <a:chOff x="2743200" y="1524000"/>
            <a:chExt cx="3657600" cy="547688"/>
          </a:xfrm>
        </p:grpSpPr>
        <p:sp>
          <p:nvSpPr>
            <p:cNvPr id="26" name="Line 7">
              <a:extLst>
                <a:ext uri="{FF2B5EF4-FFF2-40B4-BE49-F238E27FC236}">
                  <a16:creationId xmlns:a16="http://schemas.microsoft.com/office/drawing/2014/main" id="{74D43085-5A2F-7946-811A-6E748CC4F1CE}"/>
                </a:ext>
              </a:extLst>
            </p:cNvPr>
            <p:cNvSpPr>
              <a:spLocks noChangeShapeType="1"/>
            </p:cNvSpPr>
            <p:nvPr/>
          </p:nvSpPr>
          <p:spPr bwMode="auto">
            <a:xfrm flipH="1">
              <a:off x="2743200" y="1524000"/>
              <a:ext cx="1828800" cy="547688"/>
            </a:xfrm>
            <a:prstGeom prst="line">
              <a:avLst/>
            </a:prstGeom>
            <a:noFill/>
            <a:ln w="9525">
              <a:solidFill>
                <a:srgbClr val="000000"/>
              </a:solidFill>
              <a:round/>
              <a:headEnd/>
              <a:tailEnd/>
            </a:ln>
          </p:spPr>
          <p:txBody>
            <a:bodyPr wrap="none" anchor="ctr">
              <a:prstTxWarp prst="textNoShape">
                <a:avLst/>
              </a:prstTxWarp>
            </a:bodyPr>
            <a:lstStyle/>
            <a:p>
              <a:endParaRPr lang="en-US" sz="3200">
                <a:latin typeface="Cambria"/>
                <a:cs typeface="Cambria"/>
              </a:endParaRPr>
            </a:p>
          </p:txBody>
        </p:sp>
        <p:sp>
          <p:nvSpPr>
            <p:cNvPr id="27" name="Line 8">
              <a:extLst>
                <a:ext uri="{FF2B5EF4-FFF2-40B4-BE49-F238E27FC236}">
                  <a16:creationId xmlns:a16="http://schemas.microsoft.com/office/drawing/2014/main" id="{24A079BB-175B-454E-8D2B-45C513B0065D}"/>
                </a:ext>
              </a:extLst>
            </p:cNvPr>
            <p:cNvSpPr>
              <a:spLocks noChangeShapeType="1"/>
            </p:cNvSpPr>
            <p:nvPr/>
          </p:nvSpPr>
          <p:spPr bwMode="auto">
            <a:xfrm>
              <a:off x="4572000" y="1524000"/>
              <a:ext cx="1828800" cy="547688"/>
            </a:xfrm>
            <a:prstGeom prst="line">
              <a:avLst/>
            </a:prstGeom>
            <a:noFill/>
            <a:ln w="9525">
              <a:solidFill>
                <a:srgbClr val="000000"/>
              </a:solidFill>
              <a:round/>
              <a:headEnd/>
              <a:tailEnd/>
            </a:ln>
          </p:spPr>
          <p:txBody>
            <a:bodyPr wrap="none" anchor="ctr">
              <a:prstTxWarp prst="textNoShape">
                <a:avLst/>
              </a:prstTxWarp>
            </a:bodyPr>
            <a:lstStyle/>
            <a:p>
              <a:endParaRPr lang="en-US" sz="3200">
                <a:latin typeface="Cambria"/>
                <a:cs typeface="Cambria"/>
              </a:endParaRPr>
            </a:p>
          </p:txBody>
        </p:sp>
      </p:grpSp>
      <p:sp>
        <p:nvSpPr>
          <p:cNvPr id="24" name="Text Box 9">
            <a:extLst>
              <a:ext uri="{FF2B5EF4-FFF2-40B4-BE49-F238E27FC236}">
                <a16:creationId xmlns:a16="http://schemas.microsoft.com/office/drawing/2014/main" id="{83D67FDA-0B9A-0B46-8F35-5413AD7FD761}"/>
              </a:ext>
            </a:extLst>
          </p:cNvPr>
          <p:cNvSpPr txBox="1">
            <a:spLocks noChangeArrowheads="1"/>
          </p:cNvSpPr>
          <p:nvPr/>
        </p:nvSpPr>
        <p:spPr bwMode="auto">
          <a:xfrm>
            <a:off x="2872210" y="3251202"/>
            <a:ext cx="1481496"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narrow</a:t>
            </a:r>
          </a:p>
        </p:txBody>
      </p:sp>
      <p:grpSp>
        <p:nvGrpSpPr>
          <p:cNvPr id="32" name="Group 31">
            <a:extLst>
              <a:ext uri="{FF2B5EF4-FFF2-40B4-BE49-F238E27FC236}">
                <a16:creationId xmlns:a16="http://schemas.microsoft.com/office/drawing/2014/main" id="{5201F9FB-0240-AF43-890D-5E72D889D52C}"/>
              </a:ext>
            </a:extLst>
          </p:cNvPr>
          <p:cNvGrpSpPr/>
          <p:nvPr/>
        </p:nvGrpSpPr>
        <p:grpSpPr>
          <a:xfrm>
            <a:off x="2263339" y="3810002"/>
            <a:ext cx="2648839" cy="451104"/>
            <a:chOff x="1524000" y="2667000"/>
            <a:chExt cx="2136775" cy="533400"/>
          </a:xfrm>
        </p:grpSpPr>
        <p:sp>
          <p:nvSpPr>
            <p:cNvPr id="39" name="Line 18">
              <a:extLst>
                <a:ext uri="{FF2B5EF4-FFF2-40B4-BE49-F238E27FC236}">
                  <a16:creationId xmlns:a16="http://schemas.microsoft.com/office/drawing/2014/main" id="{F5EA283E-060F-3D4A-92DC-A583917FAC63}"/>
                </a:ext>
              </a:extLst>
            </p:cNvPr>
            <p:cNvSpPr>
              <a:spLocks noChangeShapeType="1"/>
            </p:cNvSpPr>
            <p:nvPr/>
          </p:nvSpPr>
          <p:spPr bwMode="auto">
            <a:xfrm flipH="1">
              <a:off x="1524000" y="2667000"/>
              <a:ext cx="1066800" cy="533400"/>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40" name="Line 19">
              <a:extLst>
                <a:ext uri="{FF2B5EF4-FFF2-40B4-BE49-F238E27FC236}">
                  <a16:creationId xmlns:a16="http://schemas.microsoft.com/office/drawing/2014/main" id="{76B7A897-EB43-6644-967E-23201AC539B4}"/>
                </a:ext>
              </a:extLst>
            </p:cNvPr>
            <p:cNvSpPr>
              <a:spLocks noChangeShapeType="1"/>
            </p:cNvSpPr>
            <p:nvPr/>
          </p:nvSpPr>
          <p:spPr bwMode="auto">
            <a:xfrm>
              <a:off x="2590800" y="2667000"/>
              <a:ext cx="1069975" cy="5302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grpSp>
      <p:sp>
        <p:nvSpPr>
          <p:cNvPr id="33" name="Text Box 20">
            <a:extLst>
              <a:ext uri="{FF2B5EF4-FFF2-40B4-BE49-F238E27FC236}">
                <a16:creationId xmlns:a16="http://schemas.microsoft.com/office/drawing/2014/main" id="{8DE6DB78-7395-DC42-995D-352213F6F8A7}"/>
              </a:ext>
            </a:extLst>
          </p:cNvPr>
          <p:cNvSpPr txBox="1">
            <a:spLocks noChangeArrowheads="1"/>
          </p:cNvSpPr>
          <p:nvPr/>
        </p:nvSpPr>
        <p:spPr bwMode="auto">
          <a:xfrm>
            <a:off x="1504058" y="4279914"/>
            <a:ext cx="1377300"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palatal</a:t>
            </a:r>
          </a:p>
        </p:txBody>
      </p:sp>
      <p:sp>
        <p:nvSpPr>
          <p:cNvPr id="34" name="Text Box 21">
            <a:extLst>
              <a:ext uri="{FF2B5EF4-FFF2-40B4-BE49-F238E27FC236}">
                <a16:creationId xmlns:a16="http://schemas.microsoft.com/office/drawing/2014/main" id="{14927B51-CDED-9742-B7D7-D88A1C9960A7}"/>
              </a:ext>
            </a:extLst>
          </p:cNvPr>
          <p:cNvSpPr txBox="1">
            <a:spLocks noChangeArrowheads="1"/>
          </p:cNvSpPr>
          <p:nvPr/>
        </p:nvSpPr>
        <p:spPr bwMode="auto">
          <a:xfrm>
            <a:off x="4430040" y="4279914"/>
            <a:ext cx="1064715"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velar</a:t>
            </a:r>
          </a:p>
        </p:txBody>
      </p:sp>
      <p:grpSp>
        <p:nvGrpSpPr>
          <p:cNvPr id="30" name="Group 29">
            <a:extLst>
              <a:ext uri="{FF2B5EF4-FFF2-40B4-BE49-F238E27FC236}">
                <a16:creationId xmlns:a16="http://schemas.microsoft.com/office/drawing/2014/main" id="{F2B81732-C6D0-074F-99BF-1E1E134D7499}"/>
              </a:ext>
            </a:extLst>
          </p:cNvPr>
          <p:cNvGrpSpPr/>
          <p:nvPr/>
        </p:nvGrpSpPr>
        <p:grpSpPr>
          <a:xfrm>
            <a:off x="7353956" y="3810001"/>
            <a:ext cx="788998" cy="1054168"/>
            <a:chOff x="6045891" y="2593032"/>
            <a:chExt cx="788997" cy="1054168"/>
          </a:xfrm>
        </p:grpSpPr>
        <p:sp>
          <p:nvSpPr>
            <p:cNvPr id="44" name="Text Box 12">
              <a:extLst>
                <a:ext uri="{FF2B5EF4-FFF2-40B4-BE49-F238E27FC236}">
                  <a16:creationId xmlns:a16="http://schemas.microsoft.com/office/drawing/2014/main" id="{890F06A8-16E4-CE4D-8362-3513A35778C6}"/>
                </a:ext>
              </a:extLst>
            </p:cNvPr>
            <p:cNvSpPr txBox="1">
              <a:spLocks noChangeArrowheads="1"/>
            </p:cNvSpPr>
            <p:nvPr/>
          </p:nvSpPr>
          <p:spPr bwMode="auto">
            <a:xfrm>
              <a:off x="6045891" y="3062425"/>
              <a:ext cx="788997"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/a/</a:t>
              </a:r>
            </a:p>
          </p:txBody>
        </p:sp>
        <p:sp>
          <p:nvSpPr>
            <p:cNvPr id="45" name="Line 14">
              <a:extLst>
                <a:ext uri="{FF2B5EF4-FFF2-40B4-BE49-F238E27FC236}">
                  <a16:creationId xmlns:a16="http://schemas.microsoft.com/office/drawing/2014/main" id="{7B9B0F90-855A-A945-AEB0-DD4D472EC91E}"/>
                </a:ext>
              </a:extLst>
            </p:cNvPr>
            <p:cNvSpPr>
              <a:spLocks noChangeShapeType="1"/>
            </p:cNvSpPr>
            <p:nvPr/>
          </p:nvSpPr>
          <p:spPr bwMode="auto">
            <a:xfrm>
              <a:off x="6432931" y="2593032"/>
              <a:ext cx="0" cy="454150"/>
            </a:xfrm>
            <a:prstGeom prst="line">
              <a:avLst/>
            </a:prstGeom>
            <a:noFill/>
            <a:ln w="9525">
              <a:solidFill>
                <a:srgbClr val="00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grpSp>
        <p:nvGrpSpPr>
          <p:cNvPr id="42" name="Group 41">
            <a:extLst>
              <a:ext uri="{FF2B5EF4-FFF2-40B4-BE49-F238E27FC236}">
                <a16:creationId xmlns:a16="http://schemas.microsoft.com/office/drawing/2014/main" id="{88E87715-2A72-674B-ACBB-4F7DADBD89B9}"/>
              </a:ext>
            </a:extLst>
          </p:cNvPr>
          <p:cNvGrpSpPr/>
          <p:nvPr/>
        </p:nvGrpSpPr>
        <p:grpSpPr>
          <a:xfrm>
            <a:off x="814177" y="4803332"/>
            <a:ext cx="2531630" cy="1725045"/>
            <a:chOff x="151452" y="3660330"/>
            <a:chExt cx="2531630" cy="1725045"/>
          </a:xfrm>
        </p:grpSpPr>
        <p:grpSp>
          <p:nvGrpSpPr>
            <p:cNvPr id="43" name="Group 52">
              <a:extLst>
                <a:ext uri="{FF2B5EF4-FFF2-40B4-BE49-F238E27FC236}">
                  <a16:creationId xmlns:a16="http://schemas.microsoft.com/office/drawing/2014/main" id="{978C49E4-042F-DF46-842B-A492FEAF11F0}"/>
                </a:ext>
              </a:extLst>
            </p:cNvPr>
            <p:cNvGrpSpPr/>
            <p:nvPr/>
          </p:nvGrpSpPr>
          <p:grpSpPr>
            <a:xfrm>
              <a:off x="841124" y="3660330"/>
              <a:ext cx="1371600" cy="359664"/>
              <a:chOff x="1524000" y="2667000"/>
              <a:chExt cx="2136775" cy="533400"/>
            </a:xfrm>
          </p:grpSpPr>
          <p:sp>
            <p:nvSpPr>
              <p:cNvPr id="62" name="Line 18">
                <a:extLst>
                  <a:ext uri="{FF2B5EF4-FFF2-40B4-BE49-F238E27FC236}">
                    <a16:creationId xmlns:a16="http://schemas.microsoft.com/office/drawing/2014/main" id="{FF361347-2931-2643-AFC9-5441FE878ECF}"/>
                  </a:ext>
                </a:extLst>
              </p:cNvPr>
              <p:cNvSpPr>
                <a:spLocks noChangeShapeType="1"/>
              </p:cNvSpPr>
              <p:nvPr/>
            </p:nvSpPr>
            <p:spPr bwMode="auto">
              <a:xfrm flipH="1">
                <a:off x="1524000" y="2667000"/>
                <a:ext cx="1066800" cy="533400"/>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63" name="Line 19">
                <a:extLst>
                  <a:ext uri="{FF2B5EF4-FFF2-40B4-BE49-F238E27FC236}">
                    <a16:creationId xmlns:a16="http://schemas.microsoft.com/office/drawing/2014/main" id="{0F1A91B3-9596-B045-AD9F-81A5BDDC5D88}"/>
                  </a:ext>
                </a:extLst>
              </p:cNvPr>
              <p:cNvSpPr>
                <a:spLocks noChangeShapeType="1"/>
              </p:cNvSpPr>
              <p:nvPr/>
            </p:nvSpPr>
            <p:spPr bwMode="auto">
              <a:xfrm>
                <a:off x="2590800" y="2667000"/>
                <a:ext cx="1069975" cy="5302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grpSp>
        <p:sp>
          <p:nvSpPr>
            <p:cNvPr id="56" name="Text Box 20">
              <a:extLst>
                <a:ext uri="{FF2B5EF4-FFF2-40B4-BE49-F238E27FC236}">
                  <a16:creationId xmlns:a16="http://schemas.microsoft.com/office/drawing/2014/main" id="{58DC61B4-457B-4D45-BAE0-BA9BAEFFB618}"/>
                </a:ext>
              </a:extLst>
            </p:cNvPr>
            <p:cNvSpPr txBox="1">
              <a:spLocks noChangeArrowheads="1"/>
            </p:cNvSpPr>
            <p:nvPr/>
          </p:nvSpPr>
          <p:spPr bwMode="auto">
            <a:xfrm>
              <a:off x="151452" y="4000500"/>
              <a:ext cx="1266693"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unrnd</a:t>
              </a:r>
            </a:p>
          </p:txBody>
        </p:sp>
        <p:sp>
          <p:nvSpPr>
            <p:cNvPr id="57" name="Text Box 21">
              <a:extLst>
                <a:ext uri="{FF2B5EF4-FFF2-40B4-BE49-F238E27FC236}">
                  <a16:creationId xmlns:a16="http://schemas.microsoft.com/office/drawing/2014/main" id="{1E3DFB70-EA54-9245-9E95-8AD991CD53FF}"/>
                </a:ext>
              </a:extLst>
            </p:cNvPr>
            <p:cNvSpPr txBox="1">
              <a:spLocks noChangeArrowheads="1"/>
            </p:cNvSpPr>
            <p:nvPr/>
          </p:nvSpPr>
          <p:spPr bwMode="auto">
            <a:xfrm>
              <a:off x="1826503" y="4000500"/>
              <a:ext cx="811440"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rnd</a:t>
              </a:r>
            </a:p>
          </p:txBody>
        </p:sp>
        <p:sp>
          <p:nvSpPr>
            <p:cNvPr id="58" name="Line 14">
              <a:extLst>
                <a:ext uri="{FF2B5EF4-FFF2-40B4-BE49-F238E27FC236}">
                  <a16:creationId xmlns:a16="http://schemas.microsoft.com/office/drawing/2014/main" id="{1FE94BF0-698F-6C46-BCF1-A7A153AEDAEA}"/>
                </a:ext>
              </a:extLst>
            </p:cNvPr>
            <p:cNvSpPr>
              <a:spLocks noChangeShapeType="1"/>
            </p:cNvSpPr>
            <p:nvPr/>
          </p:nvSpPr>
          <p:spPr bwMode="auto">
            <a:xfrm>
              <a:off x="817562" y="4495800"/>
              <a:ext cx="0" cy="3651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59" name="Line 23">
              <a:extLst>
                <a:ext uri="{FF2B5EF4-FFF2-40B4-BE49-F238E27FC236}">
                  <a16:creationId xmlns:a16="http://schemas.microsoft.com/office/drawing/2014/main" id="{5F3220DB-39B6-FA42-85EE-141B60E49C94}"/>
                </a:ext>
              </a:extLst>
            </p:cNvPr>
            <p:cNvSpPr>
              <a:spLocks noChangeShapeType="1"/>
            </p:cNvSpPr>
            <p:nvPr/>
          </p:nvSpPr>
          <p:spPr bwMode="auto">
            <a:xfrm>
              <a:off x="2286000" y="4495800"/>
              <a:ext cx="0" cy="3651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60" name="Text Box 13">
              <a:extLst>
                <a:ext uri="{FF2B5EF4-FFF2-40B4-BE49-F238E27FC236}">
                  <a16:creationId xmlns:a16="http://schemas.microsoft.com/office/drawing/2014/main" id="{02164B9B-A6E7-1848-A37E-5B70480DBA1A}"/>
                </a:ext>
              </a:extLst>
            </p:cNvPr>
            <p:cNvSpPr txBox="1">
              <a:spLocks noChangeArrowheads="1"/>
            </p:cNvSpPr>
            <p:nvPr/>
          </p:nvSpPr>
          <p:spPr bwMode="auto">
            <a:xfrm>
              <a:off x="440782" y="4800600"/>
              <a:ext cx="700833"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/i/</a:t>
              </a:r>
            </a:p>
          </p:txBody>
        </p:sp>
        <p:sp>
          <p:nvSpPr>
            <p:cNvPr id="61" name="Text Box 22">
              <a:extLst>
                <a:ext uri="{FF2B5EF4-FFF2-40B4-BE49-F238E27FC236}">
                  <a16:creationId xmlns:a16="http://schemas.microsoft.com/office/drawing/2014/main" id="{8C6266DA-DB13-474A-B3A0-FB1B9CB2AEB6}"/>
                </a:ext>
              </a:extLst>
            </p:cNvPr>
            <p:cNvSpPr txBox="1">
              <a:spLocks noChangeArrowheads="1"/>
            </p:cNvSpPr>
            <p:nvPr/>
          </p:nvSpPr>
          <p:spPr bwMode="auto">
            <a:xfrm>
              <a:off x="1887671" y="4800600"/>
              <a:ext cx="795411"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a:t>
              </a:r>
              <a:r>
                <a:rPr lang="en-US" sz="3200" dirty="0" err="1">
                  <a:latin typeface="Cambria"/>
                  <a:cs typeface="Cambria"/>
                </a:rPr>
                <a:t>y</a:t>
              </a:r>
              <a:r>
                <a:rPr lang="en-US" sz="3200" dirty="0">
                  <a:latin typeface="Cambria"/>
                  <a:cs typeface="Cambria"/>
                </a:rPr>
                <a:t>/</a:t>
              </a:r>
            </a:p>
          </p:txBody>
        </p:sp>
      </p:grpSp>
      <p:grpSp>
        <p:nvGrpSpPr>
          <p:cNvPr id="65" name="Group 64">
            <a:extLst>
              <a:ext uri="{FF2B5EF4-FFF2-40B4-BE49-F238E27FC236}">
                <a16:creationId xmlns:a16="http://schemas.microsoft.com/office/drawing/2014/main" id="{CA1F66D2-E0B9-4940-872D-E5A7EEBBD7A1}"/>
              </a:ext>
            </a:extLst>
          </p:cNvPr>
          <p:cNvGrpSpPr/>
          <p:nvPr/>
        </p:nvGrpSpPr>
        <p:grpSpPr>
          <a:xfrm>
            <a:off x="3499269" y="4800602"/>
            <a:ext cx="2613301" cy="1727775"/>
            <a:chOff x="2836545" y="3657600"/>
            <a:chExt cx="2613300" cy="1727775"/>
          </a:xfrm>
        </p:grpSpPr>
        <p:sp>
          <p:nvSpPr>
            <p:cNvPr id="66" name="Text Box 20">
              <a:extLst>
                <a:ext uri="{FF2B5EF4-FFF2-40B4-BE49-F238E27FC236}">
                  <a16:creationId xmlns:a16="http://schemas.microsoft.com/office/drawing/2014/main" id="{99824738-5798-3F4A-B8FF-AE652648663A}"/>
                </a:ext>
              </a:extLst>
            </p:cNvPr>
            <p:cNvSpPr txBox="1">
              <a:spLocks noChangeArrowheads="1"/>
            </p:cNvSpPr>
            <p:nvPr/>
          </p:nvSpPr>
          <p:spPr bwMode="auto">
            <a:xfrm>
              <a:off x="2836545" y="4000500"/>
              <a:ext cx="1266693"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unrnd</a:t>
              </a:r>
            </a:p>
          </p:txBody>
        </p:sp>
        <p:sp>
          <p:nvSpPr>
            <p:cNvPr id="67" name="Text Box 21">
              <a:extLst>
                <a:ext uri="{FF2B5EF4-FFF2-40B4-BE49-F238E27FC236}">
                  <a16:creationId xmlns:a16="http://schemas.microsoft.com/office/drawing/2014/main" id="{B5C099BC-A20D-9E48-BA36-0FBC46B05265}"/>
                </a:ext>
              </a:extLst>
            </p:cNvPr>
            <p:cNvSpPr txBox="1">
              <a:spLocks noChangeArrowheads="1"/>
            </p:cNvSpPr>
            <p:nvPr/>
          </p:nvSpPr>
          <p:spPr bwMode="auto">
            <a:xfrm>
              <a:off x="4594646" y="4000500"/>
              <a:ext cx="811440" cy="584775"/>
            </a:xfrm>
            <a:prstGeom prst="rect">
              <a:avLst/>
            </a:prstGeom>
            <a:noFill/>
            <a:ln w="9525">
              <a:solidFill>
                <a:schemeClr val="bg1"/>
              </a:solidFill>
              <a:miter lim="800000"/>
              <a:headEnd/>
              <a:tailEnd/>
            </a:ln>
          </p:spPr>
          <p:txBody>
            <a:bodyPr wrap="none">
              <a:prstTxWarp prst="textNoShape">
                <a:avLst/>
              </a:prstTxWarp>
              <a:spAutoFit/>
            </a:bodyPr>
            <a:lstStyle/>
            <a:p>
              <a:pPr algn="ctr"/>
              <a:r>
                <a:rPr lang="en-US" sz="3200" dirty="0">
                  <a:latin typeface="Cambria"/>
                  <a:cs typeface="Cambria"/>
                </a:rPr>
                <a:t>rnd</a:t>
              </a:r>
            </a:p>
          </p:txBody>
        </p:sp>
        <p:grpSp>
          <p:nvGrpSpPr>
            <p:cNvPr id="68" name="Group 52">
              <a:extLst>
                <a:ext uri="{FF2B5EF4-FFF2-40B4-BE49-F238E27FC236}">
                  <a16:creationId xmlns:a16="http://schemas.microsoft.com/office/drawing/2014/main" id="{1E5D22E2-D52D-E44E-B4D8-BA108BFE268E}"/>
                </a:ext>
              </a:extLst>
            </p:cNvPr>
            <p:cNvGrpSpPr/>
            <p:nvPr/>
          </p:nvGrpSpPr>
          <p:grpSpPr>
            <a:xfrm>
              <a:off x="3600746" y="3657600"/>
              <a:ext cx="1371600" cy="365760"/>
              <a:chOff x="1524000" y="2667000"/>
              <a:chExt cx="2136775" cy="533400"/>
            </a:xfrm>
          </p:grpSpPr>
          <p:sp>
            <p:nvSpPr>
              <p:cNvPr id="73" name="Line 18">
                <a:extLst>
                  <a:ext uri="{FF2B5EF4-FFF2-40B4-BE49-F238E27FC236}">
                    <a16:creationId xmlns:a16="http://schemas.microsoft.com/office/drawing/2014/main" id="{B81E09AB-9B04-034F-B4E9-85C12A4F1E30}"/>
                  </a:ext>
                </a:extLst>
              </p:cNvPr>
              <p:cNvSpPr>
                <a:spLocks noChangeShapeType="1"/>
              </p:cNvSpPr>
              <p:nvPr/>
            </p:nvSpPr>
            <p:spPr bwMode="auto">
              <a:xfrm flipH="1">
                <a:off x="1524000" y="2667000"/>
                <a:ext cx="1066800" cy="533400"/>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74" name="Line 19">
                <a:extLst>
                  <a:ext uri="{FF2B5EF4-FFF2-40B4-BE49-F238E27FC236}">
                    <a16:creationId xmlns:a16="http://schemas.microsoft.com/office/drawing/2014/main" id="{FC9754F5-3FAD-A848-A274-83BC3A256209}"/>
                  </a:ext>
                </a:extLst>
              </p:cNvPr>
              <p:cNvSpPr>
                <a:spLocks noChangeShapeType="1"/>
              </p:cNvSpPr>
              <p:nvPr/>
            </p:nvSpPr>
            <p:spPr bwMode="auto">
              <a:xfrm>
                <a:off x="2590800" y="2667000"/>
                <a:ext cx="1069975" cy="5302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grpSp>
        <p:sp>
          <p:nvSpPr>
            <p:cNvPr id="69" name="Line 14">
              <a:extLst>
                <a:ext uri="{FF2B5EF4-FFF2-40B4-BE49-F238E27FC236}">
                  <a16:creationId xmlns:a16="http://schemas.microsoft.com/office/drawing/2014/main" id="{0787EF19-F1E1-C443-A25D-DC2B6980218C}"/>
                </a:ext>
              </a:extLst>
            </p:cNvPr>
            <p:cNvSpPr>
              <a:spLocks noChangeShapeType="1"/>
            </p:cNvSpPr>
            <p:nvPr/>
          </p:nvSpPr>
          <p:spPr bwMode="auto">
            <a:xfrm>
              <a:off x="3472740" y="4495800"/>
              <a:ext cx="0" cy="3651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70" name="Line 23">
              <a:extLst>
                <a:ext uri="{FF2B5EF4-FFF2-40B4-BE49-F238E27FC236}">
                  <a16:creationId xmlns:a16="http://schemas.microsoft.com/office/drawing/2014/main" id="{4B546D7D-625D-0547-845D-1E027BE171B1}"/>
                </a:ext>
              </a:extLst>
            </p:cNvPr>
            <p:cNvSpPr>
              <a:spLocks noChangeShapeType="1"/>
            </p:cNvSpPr>
            <p:nvPr/>
          </p:nvSpPr>
          <p:spPr bwMode="auto">
            <a:xfrm>
              <a:off x="5022788" y="4495800"/>
              <a:ext cx="0" cy="365125"/>
            </a:xfrm>
            <a:prstGeom prst="line">
              <a:avLst/>
            </a:prstGeom>
            <a:noFill/>
            <a:ln w="9525">
              <a:solidFill>
                <a:srgbClr val="000000"/>
              </a:solidFill>
              <a:round/>
              <a:headEnd/>
              <a:tailEnd/>
            </a:ln>
          </p:spPr>
          <p:txBody>
            <a:bodyPr wrap="none" anchor="ctr">
              <a:prstTxWarp prst="textNoShape">
                <a:avLst/>
              </a:prstTxWarp>
            </a:bodyPr>
            <a:lstStyle/>
            <a:p>
              <a:endParaRPr lang="en-US" sz="3200" dirty="0">
                <a:latin typeface="Cambria" panose="02040503050406030204" pitchFamily="18" charset="0"/>
              </a:endParaRPr>
            </a:p>
          </p:txBody>
        </p:sp>
        <p:sp>
          <p:nvSpPr>
            <p:cNvPr id="71" name="Text Box 13">
              <a:extLst>
                <a:ext uri="{FF2B5EF4-FFF2-40B4-BE49-F238E27FC236}">
                  <a16:creationId xmlns:a16="http://schemas.microsoft.com/office/drawing/2014/main" id="{1DF34A4B-A976-3E47-A56D-9FFA71177865}"/>
                </a:ext>
              </a:extLst>
            </p:cNvPr>
            <p:cNvSpPr txBox="1">
              <a:spLocks noChangeArrowheads="1"/>
            </p:cNvSpPr>
            <p:nvPr/>
          </p:nvSpPr>
          <p:spPr bwMode="auto">
            <a:xfrm>
              <a:off x="3108302" y="4800600"/>
              <a:ext cx="716863"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a:t>
              </a:r>
              <a:r>
                <a:rPr lang="en-US" sz="3200" dirty="0" err="1">
                  <a:latin typeface="Cambria"/>
                  <a:cs typeface="Cambria"/>
                </a:rPr>
                <a:t>ɨ</a:t>
              </a:r>
              <a:r>
                <a:rPr lang="en-US" sz="3200" dirty="0">
                  <a:latin typeface="Cambria"/>
                  <a:cs typeface="Cambria"/>
                </a:rPr>
                <a:t>/</a:t>
              </a:r>
            </a:p>
          </p:txBody>
        </p:sp>
        <p:sp>
          <p:nvSpPr>
            <p:cNvPr id="72" name="Text Box 22">
              <a:extLst>
                <a:ext uri="{FF2B5EF4-FFF2-40B4-BE49-F238E27FC236}">
                  <a16:creationId xmlns:a16="http://schemas.microsoft.com/office/drawing/2014/main" id="{A05577CF-D93B-6B45-8A24-C0DFB41F823F}"/>
                </a:ext>
              </a:extLst>
            </p:cNvPr>
            <p:cNvSpPr txBox="1">
              <a:spLocks noChangeArrowheads="1"/>
            </p:cNvSpPr>
            <p:nvPr/>
          </p:nvSpPr>
          <p:spPr bwMode="auto">
            <a:xfrm>
              <a:off x="4635199" y="4800600"/>
              <a:ext cx="814646" cy="584775"/>
            </a:xfrm>
            <a:prstGeom prst="rect">
              <a:avLst/>
            </a:prstGeom>
            <a:noFill/>
            <a:ln w="9525">
              <a:noFill/>
              <a:miter lim="800000"/>
              <a:headEnd/>
              <a:tailEnd/>
            </a:ln>
          </p:spPr>
          <p:txBody>
            <a:bodyPr wrap="none">
              <a:prstTxWarp prst="textNoShape">
                <a:avLst/>
              </a:prstTxWarp>
              <a:spAutoFit/>
            </a:bodyPr>
            <a:lstStyle/>
            <a:p>
              <a:r>
                <a:rPr lang="en-US" sz="3200" dirty="0">
                  <a:latin typeface="Cambria"/>
                  <a:cs typeface="Cambria"/>
                </a:rPr>
                <a:t>/</a:t>
              </a:r>
              <a:r>
                <a:rPr lang="en-US" sz="3200" dirty="0" err="1">
                  <a:latin typeface="Cambria"/>
                  <a:cs typeface="Cambria"/>
                </a:rPr>
                <a:t>u</a:t>
              </a:r>
              <a:r>
                <a:rPr lang="en-US" sz="3200" dirty="0">
                  <a:latin typeface="Cambria"/>
                  <a:cs typeface="Cambria"/>
                </a:rPr>
                <a:t>/</a:t>
              </a:r>
            </a:p>
          </p:txBody>
        </p:sp>
      </p:grpSp>
      <p:sp>
        <p:nvSpPr>
          <p:cNvPr id="76" name="Slide Number Placeholder 8">
            <a:extLst>
              <a:ext uri="{FF2B5EF4-FFF2-40B4-BE49-F238E27FC236}">
                <a16:creationId xmlns:a16="http://schemas.microsoft.com/office/drawing/2014/main" id="{359C5338-292D-244E-9E6D-B44E09F2C0C8}"/>
              </a:ext>
            </a:extLst>
          </p:cNvPr>
          <p:cNvSpPr>
            <a:spLocks noGrp="1"/>
          </p:cNvSpPr>
          <p:nvPr>
            <p:ph type="sldNum" sz="quarter" idx="12"/>
          </p:nvPr>
        </p:nvSpPr>
        <p:spPr>
          <a:xfrm>
            <a:off x="14401874" y="8659688"/>
            <a:ext cx="1905000" cy="457200"/>
          </a:xfrm>
          <a:noFill/>
        </p:spPr>
        <p:txBody>
          <a:bodyPr/>
          <a:lstStyle/>
          <a:p>
            <a:fld id="{C5AAEB70-4C7A-8842-9CD6-23D6BDE1BEB6}" type="slidenum">
              <a:rPr lang="en-US" sz="1600" smtClean="0"/>
              <a:pPr/>
              <a:t>40</a:t>
            </a:fld>
            <a:endParaRPr lang="en-US" sz="1600" dirty="0"/>
          </a:p>
        </p:txBody>
      </p:sp>
    </p:spTree>
    <p:extLst>
      <p:ext uri="{BB962C8B-B14F-4D97-AF65-F5344CB8AC3E}">
        <p14:creationId xmlns:p14="http://schemas.microsoft.com/office/powerpoint/2010/main" val="992691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2000"/>
                                        <p:tgtEl>
                                          <p:spTgt spid="4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up)">
                                      <p:cBhvr>
                                        <p:cTn id="1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1166400" y="1440000"/>
            <a:ext cx="9147056" cy="707886"/>
          </a:xfrm>
          <a:prstGeom prst="rect">
            <a:avLst/>
          </a:prstGeom>
          <a:noFill/>
          <a:ln w="9525">
            <a:noFill/>
            <a:miter lim="800000"/>
            <a:headEnd/>
            <a:tailEnd/>
          </a:ln>
        </p:spPr>
        <p:txBody>
          <a:bodyPr wrap="none">
            <a:prstTxWarp prst="textNoShape">
              <a:avLst/>
            </a:prstTxWarp>
            <a:spAutoFit/>
          </a:bodyPr>
          <a:lstStyle/>
          <a:p>
            <a:pPr defTabSz="455602">
              <a:spcBef>
                <a:spcPct val="50000"/>
              </a:spcBef>
            </a:pPr>
            <a:r>
              <a:rPr lang="en-US" sz="4000" dirty="0">
                <a:solidFill>
                  <a:srgbClr val="C00000"/>
                </a:solidFill>
                <a:latin typeface="Calibri" panose="020F0502020204030204" pitchFamily="34" charset="0"/>
              </a:rPr>
              <a:t>Contrastive features assigned hierarchically</a:t>
            </a:r>
            <a:endParaRPr lang="en-US" sz="4000" dirty="0">
              <a:solidFill>
                <a:srgbClr val="C00000"/>
              </a:solidFill>
              <a:latin typeface="Calibri" panose="020F0502020204030204" pitchFamily="34" charset="0"/>
              <a:ea typeface="Times New Roman"/>
              <a:cs typeface="Calibri" panose="020F0502020204030204" pitchFamily="34" charset="0"/>
            </a:endParaRPr>
          </a:p>
        </p:txBody>
      </p:sp>
      <p:sp>
        <p:nvSpPr>
          <p:cNvPr id="10" name="Text Box 7"/>
          <p:cNvSpPr txBox="1">
            <a:spLocks noChangeArrowheads="1"/>
          </p:cNvSpPr>
          <p:nvPr/>
        </p:nvSpPr>
        <p:spPr bwMode="auto">
          <a:xfrm>
            <a:off x="1231199" y="4641570"/>
            <a:ext cx="86868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ea typeface="Cambria"/>
                <a:cs typeface="Cambria"/>
              </a:rPr>
              <a:t>This approach has two notable characteristics:</a:t>
            </a:r>
          </a:p>
        </p:txBody>
      </p:sp>
      <p:sp>
        <p:nvSpPr>
          <p:cNvPr id="11" name="Text Box 4"/>
          <p:cNvSpPr txBox="1">
            <a:spLocks noChangeArrowheads="1"/>
          </p:cNvSpPr>
          <p:nvPr/>
        </p:nvSpPr>
        <p:spPr bwMode="auto">
          <a:xfrm>
            <a:off x="1231199" y="2609898"/>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ea typeface="Cambria"/>
                <a:cs typeface="Cambria"/>
              </a:rPr>
              <a:t>Continuing in this fashion we will arrive at a complete inventory of the phonemes in a language, with each phoneme assigned a set of contrastive properties that distinguish it from every other one.    </a:t>
            </a:r>
          </a:p>
        </p:txBody>
      </p:sp>
      <p:sp>
        <p:nvSpPr>
          <p:cNvPr id="8" name="Text Box 7"/>
          <p:cNvSpPr txBox="1">
            <a:spLocks noChangeArrowheads="1"/>
          </p:cNvSpPr>
          <p:nvPr/>
        </p:nvSpPr>
        <p:spPr bwMode="auto">
          <a:xfrm>
            <a:off x="1231200" y="5688357"/>
            <a:ext cx="14400000" cy="584775"/>
          </a:xfrm>
          <a:prstGeom prst="rect">
            <a:avLst/>
          </a:prstGeom>
          <a:noFill/>
          <a:ln w="9525">
            <a:noFill/>
            <a:miter lim="800000"/>
            <a:headEnd/>
            <a:tailEnd/>
          </a:ln>
        </p:spPr>
        <p:txBody>
          <a:bodyPr>
            <a:prstTxWarp prst="textNoShape">
              <a:avLst/>
            </a:prstTxWarp>
            <a:spAutoFit/>
          </a:bodyPr>
          <a:lstStyle/>
          <a:p>
            <a:pPr marL="342892" indent="-342892" algn="l">
              <a:spcBef>
                <a:spcPct val="50000"/>
              </a:spcBef>
              <a:buFont typeface="Wingdings" pitchFamily="2" charset="2"/>
              <a:buChar char="Ø"/>
            </a:pPr>
            <a:r>
              <a:rPr lang="en-US" sz="3200" dirty="0">
                <a:solidFill>
                  <a:srgbClr val="C00000"/>
                </a:solidFill>
                <a:latin typeface="Cambria"/>
                <a:ea typeface="Cambria"/>
                <a:cs typeface="Cambria"/>
              </a:rPr>
              <a:t>Only contrastive features are assigned to each phoneme.</a:t>
            </a:r>
            <a:endParaRPr lang="en-US" sz="3200" noProof="1">
              <a:solidFill>
                <a:srgbClr val="C00000"/>
              </a:solidFill>
              <a:latin typeface="Cambria"/>
              <a:ea typeface="Cambria"/>
              <a:cs typeface="Cambria"/>
            </a:endParaRPr>
          </a:p>
        </p:txBody>
      </p:sp>
      <p:sp>
        <p:nvSpPr>
          <p:cNvPr id="13" name="Text Box 7">
            <a:extLst>
              <a:ext uri="{FF2B5EF4-FFF2-40B4-BE49-F238E27FC236}">
                <a16:creationId xmlns:a16="http://schemas.microsoft.com/office/drawing/2014/main" id="{91A97AB3-EF06-1444-A100-E23423515DE3}"/>
              </a:ext>
            </a:extLst>
          </p:cNvPr>
          <p:cNvSpPr txBox="1">
            <a:spLocks noChangeArrowheads="1"/>
          </p:cNvSpPr>
          <p:nvPr/>
        </p:nvSpPr>
        <p:spPr bwMode="auto">
          <a:xfrm>
            <a:off x="1231200" y="6735142"/>
            <a:ext cx="14400000" cy="1077218"/>
          </a:xfrm>
          <a:prstGeom prst="rect">
            <a:avLst/>
          </a:prstGeom>
          <a:noFill/>
          <a:ln w="9525">
            <a:noFill/>
            <a:miter lim="800000"/>
            <a:headEnd/>
            <a:tailEnd/>
          </a:ln>
        </p:spPr>
        <p:txBody>
          <a:bodyPr>
            <a:prstTxWarp prst="textNoShape">
              <a:avLst/>
            </a:prstTxWarp>
            <a:spAutoFit/>
          </a:bodyPr>
          <a:lstStyle/>
          <a:p>
            <a:pPr marL="342892" indent="-342892" algn="l">
              <a:spcBef>
                <a:spcPct val="50000"/>
              </a:spcBef>
              <a:buFont typeface="Wingdings" pitchFamily="2" charset="2"/>
              <a:buChar char="Ø"/>
            </a:pPr>
            <a:r>
              <a:rPr lang="en-US" sz="3200" dirty="0">
                <a:solidFill>
                  <a:srgbClr val="C00000"/>
                </a:solidFill>
                <a:latin typeface="Cambria"/>
                <a:ea typeface="Cambria"/>
                <a:cs typeface="Cambria"/>
              </a:rPr>
              <a:t>Contrastive features are assigned hierarchically, in a way that can be represented by a branching tree.</a:t>
            </a:r>
            <a:endParaRPr lang="en-US" sz="3200" noProof="1">
              <a:solidFill>
                <a:srgbClr val="C00000"/>
              </a:solidFill>
              <a:latin typeface="Cambria"/>
              <a:ea typeface="Cambria"/>
              <a:cs typeface="Cambria"/>
            </a:endParaRPr>
          </a:p>
        </p:txBody>
      </p:sp>
      <p:sp>
        <p:nvSpPr>
          <p:cNvPr id="9" name="Slide Number Placeholder 8">
            <a:extLst>
              <a:ext uri="{FF2B5EF4-FFF2-40B4-BE49-F238E27FC236}">
                <a16:creationId xmlns:a16="http://schemas.microsoft.com/office/drawing/2014/main" id="{31703E44-E0D7-114D-99AD-57703FC8692F}"/>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41</a:t>
            </a:fld>
            <a:endParaRPr lang="en-US" sz="1600" dirty="0"/>
          </a:p>
        </p:txBody>
      </p:sp>
    </p:spTree>
    <p:custDataLst>
      <p:tags r:id="rId1"/>
    </p:custDataLst>
    <p:extLst>
      <p:ext uri="{BB962C8B-B14F-4D97-AF65-F5344CB8AC3E}">
        <p14:creationId xmlns:p14="http://schemas.microsoft.com/office/powerpoint/2010/main" val="3170072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0" name="Text Box 5"/>
          <p:cNvSpPr txBox="1">
            <a:spLocks noChangeArrowheads="1"/>
          </p:cNvSpPr>
          <p:nvPr/>
        </p:nvSpPr>
        <p:spPr bwMode="auto">
          <a:xfrm>
            <a:off x="4593996" y="4248588"/>
            <a:ext cx="5400838" cy="2446824"/>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latin typeface="Optima"/>
                <a:cs typeface="Optima"/>
              </a:rPr>
              <a:t>Part I: Historical Antecedents </a:t>
            </a:r>
          </a:p>
          <a:p>
            <a:pPr>
              <a:spcBef>
                <a:spcPts val="960"/>
              </a:spcBef>
            </a:pPr>
            <a:r>
              <a:rPr lang="en-US" sz="3200" dirty="0">
                <a:solidFill>
                  <a:srgbClr val="C00000"/>
                </a:solidFill>
                <a:latin typeface="Optima"/>
                <a:cs typeface="Optima"/>
              </a:rPr>
              <a:t>4. Halle 1959</a:t>
            </a:r>
          </a:p>
          <a:p>
            <a:pPr>
              <a:spcBef>
                <a:spcPts val="960"/>
              </a:spcBef>
            </a:pPr>
            <a:r>
              <a:rPr lang="en-US" sz="3200" dirty="0">
                <a:solidFill>
                  <a:srgbClr val="C00000"/>
                </a:solidFill>
                <a:latin typeface="Optima"/>
                <a:cs typeface="Optima"/>
              </a:rPr>
              <a:t>An argument for specification</a:t>
            </a:r>
          </a:p>
          <a:p>
            <a:pPr>
              <a:spcBef>
                <a:spcPts val="960"/>
              </a:spcBef>
            </a:pPr>
            <a:r>
              <a:rPr lang="en-US" sz="3200" dirty="0">
                <a:solidFill>
                  <a:srgbClr val="C00000"/>
                </a:solidFill>
                <a:latin typeface="Optima"/>
                <a:cs typeface="Optima"/>
              </a:rPr>
              <a:t>by branching trees</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80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2" name="Rounded Rectangle 11"/>
          <p:cNvSpPr/>
          <p:nvPr/>
        </p:nvSpPr>
        <p:spPr bwMode="auto">
          <a:xfrm>
            <a:off x="103624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0"/>
              </a:spcAft>
            </a:pPr>
            <a:endParaRPr lang="en-US" sz="1400" dirty="0">
              <a:solidFill>
                <a:srgbClr val="000000"/>
              </a:solidFill>
              <a:latin typeface="Calibri" panose="020F0502020204030204" pitchFamily="34" charset="0"/>
              <a:cs typeface="Calibri" panose="020F0502020204030204" pitchFamily="34" charset="0"/>
            </a:endParaRPr>
          </a:p>
          <a:p>
            <a:pPr algn="l">
              <a:spcBef>
                <a:spcPts val="0"/>
              </a:spcBef>
              <a:spcAft>
                <a:spcPts val="0"/>
              </a:spcAft>
            </a:pPr>
            <a:r>
              <a:rPr lang="en-US" sz="1400" dirty="0">
                <a:solidFill>
                  <a:srgbClr val="000000"/>
                </a:solidFill>
                <a:latin typeface="Calibri" panose="020F0502020204030204" pitchFamily="34" charset="0"/>
                <a:cs typeface="Calibri" panose="020F0502020204030204" pitchFamily="34" charset="0"/>
              </a:rPr>
              <a:t>Introduction</a:t>
            </a:r>
          </a:p>
          <a:p>
            <a:pPr algn="l">
              <a:spcBef>
                <a:spcPts val="1800"/>
              </a:spcBef>
              <a:spcAft>
                <a:spcPts val="600"/>
              </a:spcAft>
            </a:pPr>
            <a:r>
              <a:rPr lang="en-US" sz="1400" dirty="0">
                <a:solidFill>
                  <a:srgbClr val="000000"/>
                </a:solidFill>
                <a:latin typeface="Calibri" panose="020F0502020204030204" pitchFamily="34" charset="0"/>
                <a:cs typeface="Calibri" panose="020F0502020204030204" pitchFamily="34" charset="0"/>
              </a:rPr>
              <a:t>Part I</a:t>
            </a:r>
          </a:p>
          <a:p>
            <a:pPr algn="l">
              <a:spcBef>
                <a:spcPts val="0"/>
              </a:spcBef>
              <a:spcAft>
                <a:spcPts val="600"/>
              </a:spcAft>
            </a:pPr>
            <a:r>
              <a:rPr lang="en-US" sz="1400" dirty="0">
                <a:latin typeface="Calibri" panose="020F0502020204030204" pitchFamily="34" charset="0"/>
                <a:cs typeface="Calibri" panose="020F0502020204030204" pitchFamily="34" charset="0"/>
              </a:rPr>
              <a:t>1. Sweet</a:t>
            </a:r>
          </a:p>
          <a:p>
            <a:pPr algn="l">
              <a:spcBef>
                <a:spcPts val="0"/>
              </a:spcBef>
              <a:spcAft>
                <a:spcPts val="600"/>
              </a:spcAft>
            </a:pPr>
            <a:r>
              <a:rPr lang="en-US" sz="1400" dirty="0">
                <a:latin typeface="Calibri" panose="020F0502020204030204" pitchFamily="34" charset="0"/>
                <a:cs typeface="Calibri" panose="020F0502020204030204" pitchFamily="34" charset="0"/>
              </a:rPr>
              <a:t>2. Trubetzkoy </a:t>
            </a:r>
          </a:p>
          <a:p>
            <a:pPr algn="l">
              <a:spcBef>
                <a:spcPts val="0"/>
              </a:spcBef>
              <a:spcAft>
                <a:spcPts val="600"/>
              </a:spcAft>
            </a:pPr>
            <a:r>
              <a:rPr lang="en-US" sz="1400" dirty="0">
                <a:latin typeface="Calibri" panose="020F0502020204030204" pitchFamily="34" charset="0"/>
                <a:cs typeface="Calibri" panose="020F0502020204030204" pitchFamily="34" charset="0"/>
              </a:rPr>
              <a:t>3. Jakobson</a:t>
            </a:r>
          </a:p>
          <a:p>
            <a:pPr algn="l">
              <a:spcBef>
                <a:spcPts val="0"/>
              </a:spcBef>
              <a:spcAft>
                <a:spcPts val="600"/>
              </a:spcAft>
            </a:pPr>
            <a:r>
              <a:rPr lang="en-US" sz="1400" b="1" u="sng" dirty="0">
                <a:solidFill>
                  <a:srgbClr val="C00000"/>
                </a:solidFill>
                <a:latin typeface="Calibri" panose="020F0502020204030204" pitchFamily="34" charset="0"/>
                <a:cs typeface="Calibri" panose="020F0502020204030204" pitchFamily="34" charset="0"/>
              </a:rPr>
              <a:t>4. Halle</a:t>
            </a:r>
            <a:r>
              <a:rPr lang="en-US" sz="1400" dirty="0">
                <a:latin typeface="Calibri" panose="020F0502020204030204" pitchFamily="34" charset="0"/>
                <a:cs typeface="Calibri" panose="020F0502020204030204" pitchFamily="34" charset="0"/>
              </a:rPr>
              <a:t> </a:t>
            </a:r>
          </a:p>
          <a:p>
            <a:pPr algn="l">
              <a:spcBef>
                <a:spcPts val="0"/>
              </a:spcBef>
              <a:spcAft>
                <a:spcPts val="600"/>
              </a:spcAft>
            </a:pPr>
            <a:r>
              <a:rPr lang="en-US" sz="1400" dirty="0">
                <a:latin typeface="Calibri" panose="020F0502020204030204" pitchFamily="34" charset="0"/>
                <a:cs typeface="Calibri" panose="020F0502020204030204" pitchFamily="34" charset="0"/>
              </a:rPr>
              <a:t>5. Chomsky &amp; Halle</a:t>
            </a:r>
          </a:p>
          <a:p>
            <a:pPr algn="l">
              <a:spcBef>
                <a:spcPts val="1800"/>
              </a:spcBef>
              <a:spcAft>
                <a:spcPts val="0"/>
              </a:spcAft>
            </a:pPr>
            <a:r>
              <a:rPr lang="en-US" sz="1400" dirty="0">
                <a:latin typeface="Calibri" panose="020F0502020204030204" pitchFamily="34" charset="0"/>
                <a:cs typeface="Calibri" panose="020F0502020204030204" pitchFamily="34" charset="0"/>
              </a:rPr>
              <a:t>Part II</a:t>
            </a:r>
          </a:p>
          <a:p>
            <a:pPr algn="l">
              <a:spcBef>
                <a:spcPts val="1800"/>
              </a:spcBef>
              <a:spcAft>
                <a:spcPts val="0"/>
              </a:spcAft>
            </a:pPr>
            <a:r>
              <a:rPr lang="en-US" sz="1400" dirty="0">
                <a:latin typeface="Calibri" panose="020F0502020204030204" pitchFamily="34" charset="0"/>
                <a:cs typeface="Calibri" panose="020F0502020204030204" pitchFamily="34" charset="0"/>
              </a:rPr>
              <a:t>Conclusions</a:t>
            </a: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0EB4E7C0-EF90-F349-870D-FF5476B80666}"/>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cxnSp>
        <p:nvCxnSpPr>
          <p:cNvPr id="21" name="Straight Connector 20">
            <a:extLst>
              <a:ext uri="{FF2B5EF4-FFF2-40B4-BE49-F238E27FC236}">
                <a16:creationId xmlns:a16="http://schemas.microsoft.com/office/drawing/2014/main" id="{CA2168CA-D783-9841-9E99-EE5CE321F301}"/>
              </a:ext>
            </a:extLst>
          </p:cNvPr>
          <p:cNvCxnSpPr>
            <a:cxnSpLocks/>
          </p:cNvCxnSpPr>
          <p:nvPr/>
        </p:nvCxnSpPr>
        <p:spPr bwMode="auto">
          <a:xfrm>
            <a:off x="9928994" y="5724128"/>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2" name="Slide Number Placeholder 8">
            <a:extLst>
              <a:ext uri="{FF2B5EF4-FFF2-40B4-BE49-F238E27FC236}">
                <a16:creationId xmlns:a16="http://schemas.microsoft.com/office/drawing/2014/main" id="{3A9C251E-29E6-884E-9AB6-A266DAE572A6}"/>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42</a:t>
            </a:fld>
            <a:endParaRPr lang="en-US" sz="1600" dirty="0"/>
          </a:p>
        </p:txBody>
      </p:sp>
      <p:sp>
        <p:nvSpPr>
          <p:cNvPr id="23" name="Text Box 5">
            <a:extLst>
              <a:ext uri="{FF2B5EF4-FFF2-40B4-BE49-F238E27FC236}">
                <a16:creationId xmlns:a16="http://schemas.microsoft.com/office/drawing/2014/main" id="{51FA2178-A29E-FA49-8B75-7E1140806822}"/>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4" name="Picture 23">
            <a:extLst>
              <a:ext uri="{FF2B5EF4-FFF2-40B4-BE49-F238E27FC236}">
                <a16:creationId xmlns:a16="http://schemas.microsoft.com/office/drawing/2014/main" id="{5E5D8440-8B41-0A4F-8793-3A8B2BFD1B12}"/>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1410923015"/>
      </p:ext>
    </p:extLst>
  </p:cSld>
  <p:clrMapOvr>
    <a:masterClrMapping/>
  </p:clrMapOvr>
  <p:transition>
    <p:diamond/>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Line 28">
            <a:extLst>
              <a:ext uri="{FF2B5EF4-FFF2-40B4-BE49-F238E27FC236}">
                <a16:creationId xmlns:a16="http://schemas.microsoft.com/office/drawing/2014/main" id="{D7CDD036-6E93-B14C-90AA-277B5AB600E3}"/>
              </a:ext>
            </a:extLst>
          </p:cNvPr>
          <p:cNvSpPr>
            <a:spLocks noChangeShapeType="1"/>
          </p:cNvSpPr>
          <p:nvPr/>
        </p:nvSpPr>
        <p:spPr bwMode="auto">
          <a:xfrm>
            <a:off x="1231199" y="2627784"/>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3" name="Text Box 5">
            <a:extLst>
              <a:ext uri="{FF2B5EF4-FFF2-40B4-BE49-F238E27FC236}">
                <a16:creationId xmlns:a16="http://schemas.microsoft.com/office/drawing/2014/main" id="{9B65C54B-E3C2-124E-9CD1-72CB513D9CFD}"/>
              </a:ext>
            </a:extLst>
          </p:cNvPr>
          <p:cNvSpPr txBox="1">
            <a:spLocks noChangeArrowheads="1"/>
          </p:cNvSpPr>
          <p:nvPr/>
        </p:nvSpPr>
        <p:spPr bwMode="auto">
          <a:xfrm>
            <a:off x="1231200" y="1440000"/>
            <a:ext cx="7683500" cy="707886"/>
          </a:xfrm>
          <a:prstGeom prst="rect">
            <a:avLst/>
          </a:prstGeom>
          <a:noFill/>
          <a:ln w="9525">
            <a:noFill/>
            <a:miter lim="800000"/>
            <a:headEnd/>
            <a:tailEnd/>
          </a:ln>
        </p:spPr>
        <p:txBody>
          <a:bodyPr>
            <a:prstTxWarp prst="textNoShape">
              <a:avLst/>
            </a:prstTxWarp>
            <a:spAutoFit/>
          </a:bodyPr>
          <a:lstStyle/>
          <a:p>
            <a:pPr defTabSz="455602">
              <a:spcBef>
                <a:spcPct val="50000"/>
              </a:spcBef>
            </a:pPr>
            <a:r>
              <a:rPr lang="en-US" sz="4000" dirty="0">
                <a:solidFill>
                  <a:srgbClr val="C00000"/>
                </a:solidFill>
                <a:latin typeface="Calibri"/>
                <a:cs typeface="Calibri"/>
              </a:rPr>
              <a:t>An argument for branching trees</a:t>
            </a:r>
          </a:p>
        </p:txBody>
      </p:sp>
      <p:sp>
        <p:nvSpPr>
          <p:cNvPr id="14" name="Line 28">
            <a:extLst>
              <a:ext uri="{FF2B5EF4-FFF2-40B4-BE49-F238E27FC236}">
                <a16:creationId xmlns:a16="http://schemas.microsoft.com/office/drawing/2014/main" id="{FC5E90DB-E5EF-9442-84C4-EB86072B0328}"/>
              </a:ext>
            </a:extLst>
          </p:cNvPr>
          <p:cNvSpPr>
            <a:spLocks noChangeShapeType="1"/>
          </p:cNvSpPr>
          <p:nvPr/>
        </p:nvSpPr>
        <p:spPr bwMode="auto">
          <a:xfrm>
            <a:off x="1231199" y="5940152"/>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nvGrpSpPr>
          <p:cNvPr id="3" name="Group 2">
            <a:extLst>
              <a:ext uri="{FF2B5EF4-FFF2-40B4-BE49-F238E27FC236}">
                <a16:creationId xmlns:a16="http://schemas.microsoft.com/office/drawing/2014/main" id="{AAB9D6E5-1DED-E94B-B2BF-129204CAC799}"/>
              </a:ext>
            </a:extLst>
          </p:cNvPr>
          <p:cNvGrpSpPr/>
          <p:nvPr/>
        </p:nvGrpSpPr>
        <p:grpSpPr>
          <a:xfrm>
            <a:off x="1231200" y="2649752"/>
            <a:ext cx="7560840" cy="3290400"/>
            <a:chOff x="611560" y="980728"/>
            <a:chExt cx="7560840" cy="32904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182" y="980728"/>
              <a:ext cx="2315218" cy="3290400"/>
            </a:xfrm>
            <a:prstGeom prst="rect">
              <a:avLst/>
            </a:prstGeom>
            <a:ln>
              <a:solidFill>
                <a:schemeClr val="tx1"/>
              </a:solidFill>
            </a:ln>
          </p:spPr>
        </p:pic>
        <p:pic>
          <p:nvPicPr>
            <p:cNvPr id="15" name="Picture 5">
              <a:extLst>
                <a:ext uri="{FF2B5EF4-FFF2-40B4-BE49-F238E27FC236}">
                  <a16:creationId xmlns:a16="http://schemas.microsoft.com/office/drawing/2014/main" id="{E801655F-7B56-C84D-BD21-DCC618C99266}"/>
                </a:ext>
              </a:extLst>
            </p:cNvPr>
            <p:cNvPicPr>
              <a:picLocks noChangeAspect="1"/>
            </p:cNvPicPr>
            <p:nvPr/>
          </p:nvPicPr>
          <p:blipFill rotWithShape="1">
            <a:blip r:embed="rId3">
              <a:extLst>
                <a:ext uri="{28A0092B-C50C-407E-A947-70E740481C1C}">
                  <a14:useLocalDpi xmlns:a14="http://schemas.microsoft.com/office/drawing/2010/main" val="0"/>
                </a:ext>
              </a:extLst>
            </a:blip>
            <a:srcRect l="10929" r="7737"/>
            <a:stretch/>
          </p:blipFill>
          <p:spPr bwMode="auto">
            <a:xfrm>
              <a:off x="611560" y="980728"/>
              <a:ext cx="2676199" cy="3290400"/>
            </a:xfrm>
            <a:prstGeom prst="rect">
              <a:avLst/>
            </a:prstGeom>
            <a:noFill/>
            <a:ln w="9525">
              <a:solidFill>
                <a:schemeClr val="tx1"/>
              </a:solidFill>
              <a:miter lim="800000"/>
              <a:headEnd/>
              <a:tailEnd/>
            </a:ln>
          </p:spPr>
        </p:pic>
      </p:grpSp>
      <p:sp>
        <p:nvSpPr>
          <p:cNvPr id="17" name="Text Box 5">
            <a:extLst>
              <a:ext uri="{FF2B5EF4-FFF2-40B4-BE49-F238E27FC236}">
                <a16:creationId xmlns:a16="http://schemas.microsoft.com/office/drawing/2014/main" id="{27A069B1-E78A-524F-A5C3-8A05F8CC99F5}"/>
              </a:ext>
            </a:extLst>
          </p:cNvPr>
          <p:cNvSpPr txBox="1">
            <a:spLocks noChangeArrowheads="1"/>
          </p:cNvSpPr>
          <p:nvPr/>
        </p:nvSpPr>
        <p:spPr bwMode="auto">
          <a:xfrm>
            <a:off x="1231200" y="6674748"/>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In </a:t>
            </a:r>
            <a:r>
              <a:rPr lang="en-US" sz="3200" i="1" dirty="0">
                <a:latin typeface="Cambria"/>
              </a:rPr>
              <a:t>The Sound Pattern of Russian</a:t>
            </a:r>
            <a:r>
              <a:rPr lang="en-US" sz="3200" dirty="0">
                <a:latin typeface="Cambria"/>
              </a:rPr>
              <a:t> (1959; </a:t>
            </a:r>
            <a:r>
              <a:rPr lang="en-US" sz="3200" i="1" dirty="0">
                <a:latin typeface="Cambria"/>
              </a:rPr>
              <a:t>SPR</a:t>
            </a:r>
            <a:r>
              <a:rPr lang="en-US" sz="3200" dirty="0">
                <a:latin typeface="Cambria"/>
              </a:rPr>
              <a:t>),</a:t>
            </a:r>
            <a:r>
              <a:rPr lang="en-US" sz="3200" i="1" dirty="0">
                <a:latin typeface="Cambria"/>
              </a:rPr>
              <a:t> </a:t>
            </a:r>
            <a:r>
              <a:rPr lang="en-US" sz="3200" dirty="0">
                <a:latin typeface="Cambria"/>
              </a:rPr>
              <a:t>Halle makes an argument on behalf of branching trees; this is the first such argument I have found in the literature. </a:t>
            </a:r>
            <a:endParaRPr lang="en-US" sz="3200" i="1" dirty="0">
              <a:latin typeface="Cambria"/>
            </a:endParaRPr>
          </a:p>
        </p:txBody>
      </p:sp>
      <p:sp>
        <p:nvSpPr>
          <p:cNvPr id="11" name="Slide Number Placeholder 8">
            <a:extLst>
              <a:ext uri="{FF2B5EF4-FFF2-40B4-BE49-F238E27FC236}">
                <a16:creationId xmlns:a16="http://schemas.microsoft.com/office/drawing/2014/main" id="{F686529D-BD80-6C48-BFE2-D89A94B0D5DA}"/>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43</a:t>
            </a:fld>
            <a:endParaRPr lang="en-US" sz="1600" dirty="0"/>
          </a:p>
        </p:txBody>
      </p:sp>
    </p:spTree>
    <p:extLst>
      <p:ext uri="{BB962C8B-B14F-4D97-AF65-F5344CB8AC3E}">
        <p14:creationId xmlns:p14="http://schemas.microsoft.com/office/powerpoint/2010/main" val="918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9CCFF">
            <a:alpha val="25000"/>
          </a:srgbClr>
        </a:solidFill>
        <a:effectLst/>
      </p:bgPr>
    </p:bg>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1231200" y="1259633"/>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rPr>
              <a:t>He argues that feature specification by a branching tree is the only way to ensure that segments are kept properly distinct.</a:t>
            </a:r>
            <a:endParaRPr lang="en-US" sz="3200" noProof="1">
              <a:latin typeface="Cambria"/>
            </a:endParaRPr>
          </a:p>
        </p:txBody>
      </p:sp>
      <p:pic>
        <p:nvPicPr>
          <p:cNvPr id="25603" name="Picture 2" descr="SPR tree only.jpg"/>
          <p:cNvPicPr>
            <a:picLocks noChangeAspect="1"/>
          </p:cNvPicPr>
          <p:nvPr/>
        </p:nvPicPr>
        <p:blipFill>
          <a:blip r:embed="rId2"/>
          <a:srcRect l="14815" t="8218" r="7901" b="9863"/>
          <a:stretch>
            <a:fillRect/>
          </a:stretch>
        </p:blipFill>
        <p:spPr bwMode="auto">
          <a:xfrm>
            <a:off x="1585887" y="3220095"/>
            <a:ext cx="8229600" cy="5240337"/>
          </a:xfrm>
          <a:prstGeom prst="rect">
            <a:avLst/>
          </a:prstGeom>
          <a:noFill/>
          <a:ln w="9525">
            <a:solidFill>
              <a:srgbClr val="FF0000"/>
            </a:solidFill>
            <a:miter lim="800000"/>
            <a:headEnd/>
            <a:tailEnd/>
          </a:ln>
        </p:spPr>
      </p:pic>
      <p:cxnSp>
        <p:nvCxnSpPr>
          <p:cNvPr id="6" name="Straight Connector 11"/>
          <p:cNvCxnSpPr>
            <a:cxnSpLocks noChangeShapeType="1"/>
          </p:cNvCxnSpPr>
          <p:nvPr/>
        </p:nvCxnSpPr>
        <p:spPr bwMode="auto">
          <a:xfrm>
            <a:off x="1555200" y="2411760"/>
            <a:ext cx="14400000" cy="0"/>
          </a:xfrm>
          <a:prstGeom prst="line">
            <a:avLst/>
          </a:prstGeom>
          <a:noFill/>
          <a:ln w="9525">
            <a:solidFill>
              <a:srgbClr val="FF0000"/>
            </a:solidFill>
            <a:round/>
            <a:headEnd/>
            <a:tailEnd/>
          </a:ln>
        </p:spPr>
      </p:cxnSp>
      <p:sp>
        <p:nvSpPr>
          <p:cNvPr id="7" name="Text Box 4">
            <a:extLst>
              <a:ext uri="{FF2B5EF4-FFF2-40B4-BE49-F238E27FC236}">
                <a16:creationId xmlns:a16="http://schemas.microsoft.com/office/drawing/2014/main" id="{6D2353F8-94C5-9F43-B363-8E2D63CC7DFE}"/>
              </a:ext>
            </a:extLst>
          </p:cNvPr>
          <p:cNvSpPr txBox="1">
            <a:spLocks noChangeArrowheads="1"/>
          </p:cNvSpPr>
          <p:nvPr/>
        </p:nvSpPr>
        <p:spPr bwMode="auto">
          <a:xfrm>
            <a:off x="1432050" y="2475057"/>
            <a:ext cx="8537274" cy="584775"/>
          </a:xfrm>
          <a:prstGeom prst="rect">
            <a:avLst/>
          </a:prstGeom>
          <a:noFill/>
          <a:ln w="9525">
            <a:noFill/>
            <a:miter lim="800000"/>
            <a:headEnd/>
            <a:tailEnd/>
          </a:ln>
        </p:spPr>
        <p:txBody>
          <a:bodyPr wrap="none">
            <a:prstTxWarp prst="textNoShape">
              <a:avLst/>
            </a:prstTxWarp>
            <a:spAutoFit/>
          </a:bodyPr>
          <a:lstStyle/>
          <a:p>
            <a:pPr algn="just">
              <a:spcBef>
                <a:spcPct val="50000"/>
              </a:spcBef>
            </a:pPr>
            <a:r>
              <a:rPr lang="en-US" sz="3200" dirty="0">
                <a:solidFill>
                  <a:srgbClr val="C00000"/>
                </a:solidFill>
                <a:latin typeface="Cambria"/>
              </a:rPr>
              <a:t> Figure I-1 in </a:t>
            </a:r>
            <a:r>
              <a:rPr lang="en-US" sz="3200" i="1" dirty="0">
                <a:solidFill>
                  <a:srgbClr val="C00000"/>
                </a:solidFill>
                <a:latin typeface="Cambria"/>
              </a:rPr>
              <a:t>The Sound Pattern of Russian,</a:t>
            </a:r>
            <a:r>
              <a:rPr lang="en-US" sz="3200" dirty="0">
                <a:solidFill>
                  <a:srgbClr val="C00000"/>
                </a:solidFill>
                <a:latin typeface="Cambria"/>
              </a:rPr>
              <a:t> p. 46</a:t>
            </a:r>
          </a:p>
        </p:txBody>
      </p:sp>
      <p:sp>
        <p:nvSpPr>
          <p:cNvPr id="8" name="Slide Number Placeholder 8">
            <a:extLst>
              <a:ext uri="{FF2B5EF4-FFF2-40B4-BE49-F238E27FC236}">
                <a16:creationId xmlns:a16="http://schemas.microsoft.com/office/drawing/2014/main" id="{DAB5A55C-3ECD-7247-858F-BB3ACE1052BE}"/>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44</a:t>
            </a:fld>
            <a:endParaRPr lang="en-US" sz="1600" dirty="0"/>
          </a:p>
        </p:txBody>
      </p:sp>
      <p:sp>
        <p:nvSpPr>
          <p:cNvPr id="9" name="Text Box 5">
            <a:extLst>
              <a:ext uri="{FF2B5EF4-FFF2-40B4-BE49-F238E27FC236}">
                <a16:creationId xmlns:a16="http://schemas.microsoft.com/office/drawing/2014/main" id="{989A8945-F31E-9141-A165-15D20F1E7F4D}"/>
              </a:ext>
            </a:extLst>
          </p:cNvPr>
          <p:cNvSpPr txBox="1">
            <a:spLocks noChangeArrowheads="1"/>
          </p:cNvSpPr>
          <p:nvPr/>
        </p:nvSpPr>
        <p:spPr bwMode="auto">
          <a:xfrm>
            <a:off x="12115118" y="5301654"/>
            <a:ext cx="2854436" cy="1077218"/>
          </a:xfrm>
          <a:prstGeom prst="rect">
            <a:avLst/>
          </a:prstGeom>
          <a:noFill/>
          <a:ln w="9525">
            <a:noFill/>
            <a:miter lim="800000"/>
            <a:headEnd/>
            <a:tailEnd/>
          </a:ln>
        </p:spPr>
        <p:txBody>
          <a:bodyPr wrap="none">
            <a:prstTxWarp prst="textNoShape">
              <a:avLst/>
            </a:prstTxWarp>
            <a:spAutoFit/>
          </a:bodyPr>
          <a:lstStyle/>
          <a:p>
            <a:pPr algn="l">
              <a:tabLst>
                <a:tab pos="228594" algn="l"/>
              </a:tabLst>
            </a:pPr>
            <a:r>
              <a:rPr lang="en-US" sz="3200" dirty="0">
                <a:latin typeface="Cambria"/>
              </a:rPr>
              <a:t>(</a:t>
            </a:r>
            <a:r>
              <a:rPr lang="en-US" sz="3200" i="1" dirty="0">
                <a:latin typeface="Cambria"/>
              </a:rPr>
              <a:t>This is his tree </a:t>
            </a:r>
          </a:p>
          <a:p>
            <a:pPr algn="l">
              <a:tabLst>
                <a:tab pos="228594" algn="l"/>
              </a:tabLst>
            </a:pPr>
            <a:r>
              <a:rPr lang="en-US" sz="3200" i="1" dirty="0">
                <a:latin typeface="Cambria"/>
              </a:rPr>
              <a:t>for Russian.</a:t>
            </a:r>
            <a:r>
              <a:rPr lang="en-US" sz="3200" dirty="0">
                <a:latin typeface="Cambria"/>
              </a:rPr>
              <a:t>)</a:t>
            </a:r>
          </a:p>
        </p:txBody>
      </p:sp>
      <p:cxnSp>
        <p:nvCxnSpPr>
          <p:cNvPr id="10" name="Straight Connector 9">
            <a:extLst>
              <a:ext uri="{FF2B5EF4-FFF2-40B4-BE49-F238E27FC236}">
                <a16:creationId xmlns:a16="http://schemas.microsoft.com/office/drawing/2014/main" id="{BBA09BBC-B209-2B4B-9C8D-1DDAC20B3544}"/>
              </a:ext>
            </a:extLst>
          </p:cNvPr>
          <p:cNvCxnSpPr>
            <a:cxnSpLocks/>
          </p:cNvCxnSpPr>
          <p:nvPr/>
        </p:nvCxnSpPr>
        <p:spPr bwMode="auto">
          <a:xfrm flipH="1">
            <a:off x="10409959" y="5840263"/>
            <a:ext cx="1080000" cy="0"/>
          </a:xfrm>
          <a:prstGeom prst="line">
            <a:avLst/>
          </a:prstGeom>
          <a:solidFill>
            <a:schemeClr val="accent1"/>
          </a:solidFill>
          <a:ln w="50800" cap="flat" cmpd="sng" algn="ctr">
            <a:solidFill>
              <a:srgbClr val="002060"/>
            </a:solidFill>
            <a:prstDash val="solid"/>
            <a:round/>
            <a:headEnd type="none" w="med" len="med"/>
            <a:tailEnd type="arrow" w="med" len="med"/>
          </a:ln>
          <a:effectLst/>
        </p:spPr>
      </p:cxnSp>
    </p:spTree>
    <p:extLst>
      <p:ext uri="{BB962C8B-B14F-4D97-AF65-F5344CB8AC3E}">
        <p14:creationId xmlns:p14="http://schemas.microsoft.com/office/powerpoint/2010/main" val="266611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ext Box 11"/>
          <p:cNvSpPr txBox="1">
            <a:spLocks noChangeArrowheads="1"/>
          </p:cNvSpPr>
          <p:nvPr/>
        </p:nvSpPr>
        <p:spPr bwMode="auto">
          <a:xfrm>
            <a:off x="1231200" y="2621002"/>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Specifically, Halle proposed (1959: 32) that phonemes must meet the </a:t>
            </a:r>
            <a:r>
              <a:rPr lang="en-US" sz="3200" dirty="0">
                <a:solidFill>
                  <a:srgbClr val="C00000"/>
                </a:solidFill>
                <a:latin typeface="Cambria"/>
              </a:rPr>
              <a:t>Distinctness Condition</a:t>
            </a:r>
            <a:r>
              <a:rPr lang="en-US" sz="3200" dirty="0">
                <a:latin typeface="Cambria"/>
              </a:rPr>
              <a:t>:</a:t>
            </a:r>
          </a:p>
        </p:txBody>
      </p:sp>
      <p:grpSp>
        <p:nvGrpSpPr>
          <p:cNvPr id="2" name="Group 8"/>
          <p:cNvGrpSpPr/>
          <p:nvPr/>
        </p:nvGrpSpPr>
        <p:grpSpPr>
          <a:xfrm>
            <a:off x="2368154" y="3939403"/>
            <a:ext cx="11484000" cy="2626043"/>
            <a:chOff x="171450" y="2819400"/>
            <a:chExt cx="8801100" cy="2626043"/>
          </a:xfrm>
        </p:grpSpPr>
        <p:sp>
          <p:nvSpPr>
            <p:cNvPr id="122886" name="Text Box 10"/>
            <p:cNvSpPr txBox="1">
              <a:spLocks noChangeArrowheads="1"/>
            </p:cNvSpPr>
            <p:nvPr/>
          </p:nvSpPr>
          <p:spPr bwMode="auto">
            <a:xfrm>
              <a:off x="458732" y="3383340"/>
              <a:ext cx="8226537" cy="2062103"/>
            </a:xfrm>
            <a:prstGeom prst="rect">
              <a:avLst/>
            </a:prstGeom>
            <a:noFill/>
            <a:ln w="9525">
              <a:solidFill>
                <a:srgbClr val="FF0000"/>
              </a:solidFill>
              <a:miter lim="800000"/>
              <a:headEnd/>
              <a:tailEnd/>
            </a:ln>
          </p:spPr>
          <p:txBody>
            <a:bodyPr>
              <a:prstTxWarp prst="textNoShape">
                <a:avLst/>
              </a:prstTxWarp>
              <a:spAutoFit/>
            </a:bodyPr>
            <a:lstStyle/>
            <a:p>
              <a:pPr algn="l">
                <a:tabLst>
                  <a:tab pos="228594" algn="l"/>
                </a:tabLst>
              </a:pPr>
              <a:r>
                <a:rPr lang="en-US" sz="3200" dirty="0">
                  <a:latin typeface="Cambria"/>
                </a:rPr>
                <a:t>Segment-type /A/ will be said to be different from segment-type /B/, if and only if at least one feature which is phonemic in both, has a different value in /A/ than in /B/; i.e., plus in the former and minus in the latter, or vice versa.</a:t>
              </a:r>
            </a:p>
          </p:txBody>
        </p:sp>
        <p:sp>
          <p:nvSpPr>
            <p:cNvPr id="8" name="Text Box 4"/>
            <p:cNvSpPr txBox="1">
              <a:spLocks noChangeArrowheads="1"/>
            </p:cNvSpPr>
            <p:nvPr/>
          </p:nvSpPr>
          <p:spPr bwMode="auto">
            <a:xfrm>
              <a:off x="171450" y="2819400"/>
              <a:ext cx="8801100" cy="584775"/>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solidFill>
                    <a:srgbClr val="C00000"/>
                  </a:solidFill>
                  <a:latin typeface="Cambria"/>
                  <a:cs typeface="Cambria"/>
                </a:rPr>
                <a:t>The Distinctness Condition</a:t>
              </a:r>
              <a:endParaRPr sz="3200" noProof="1">
                <a:solidFill>
                  <a:srgbClr val="C00000"/>
                </a:solidFill>
                <a:latin typeface="Cambria"/>
                <a:cs typeface="Cambria"/>
              </a:endParaRPr>
            </a:p>
          </p:txBody>
        </p:sp>
      </p:grpSp>
      <p:sp>
        <p:nvSpPr>
          <p:cNvPr id="10" name="Text Box 5"/>
          <p:cNvSpPr txBox="1">
            <a:spLocks noChangeArrowheads="1"/>
          </p:cNvSpPr>
          <p:nvPr/>
        </p:nvSpPr>
        <p:spPr bwMode="auto">
          <a:xfrm>
            <a:off x="1231200" y="7023174"/>
            <a:ext cx="14400000" cy="1077218"/>
          </a:xfrm>
          <a:prstGeom prst="rect">
            <a:avLst/>
          </a:prstGeom>
          <a:solidFill>
            <a:schemeClr val="bg1"/>
          </a:solidFill>
          <a:ln w="9525">
            <a:noFill/>
            <a:miter lim="800000"/>
            <a:headEnd/>
            <a:tailEnd/>
          </a:ln>
        </p:spPr>
        <p:txBody>
          <a:bodyPr>
            <a:prstTxWarp prst="textNoShape">
              <a:avLst/>
            </a:prstTxWarp>
            <a:spAutoFit/>
          </a:bodyPr>
          <a:lstStyle/>
          <a:p>
            <a:pPr algn="l">
              <a:tabLst>
                <a:tab pos="228594" algn="l"/>
              </a:tabLst>
            </a:pPr>
            <a:r>
              <a:rPr lang="en-US" sz="3200" dirty="0">
                <a:latin typeface="Cambria"/>
              </a:rPr>
              <a:t>This formulation is designed to disallow contrasts involving a </a:t>
            </a:r>
            <a:r>
              <a:rPr lang="en-US" sz="3200" dirty="0">
                <a:solidFill>
                  <a:srgbClr val="800000"/>
                </a:solidFill>
                <a:latin typeface="Cambria"/>
              </a:rPr>
              <a:t>zero value</a:t>
            </a:r>
            <a:r>
              <a:rPr lang="en-US" sz="3200" dirty="0">
                <a:latin typeface="Cambria"/>
              </a:rPr>
              <a:t> of a feature.</a:t>
            </a:r>
          </a:p>
        </p:txBody>
      </p:sp>
      <p:sp>
        <p:nvSpPr>
          <p:cNvPr id="11" name="Text Box 5"/>
          <p:cNvSpPr txBox="1">
            <a:spLocks noChangeArrowheads="1"/>
          </p:cNvSpPr>
          <p:nvPr/>
        </p:nvSpPr>
        <p:spPr bwMode="auto">
          <a:xfrm>
            <a:off x="1231200" y="1450181"/>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a:cs typeface="Calibri"/>
              </a:rPr>
              <a:t>The Distinctness Condition</a:t>
            </a:r>
          </a:p>
        </p:txBody>
      </p:sp>
      <p:sp>
        <p:nvSpPr>
          <p:cNvPr id="12" name="Slide Number Placeholder 8">
            <a:extLst>
              <a:ext uri="{FF2B5EF4-FFF2-40B4-BE49-F238E27FC236}">
                <a16:creationId xmlns:a16="http://schemas.microsoft.com/office/drawing/2014/main" id="{BB1D2F50-2F0E-DC45-8DD4-943F3D5D78D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45</a:t>
            </a:fld>
            <a:endParaRPr lang="en-US" sz="1600" dirty="0"/>
          </a:p>
        </p:txBody>
      </p:sp>
    </p:spTree>
    <p:extLst>
      <p:ext uri="{BB962C8B-B14F-4D97-AF65-F5344CB8AC3E}">
        <p14:creationId xmlns:p14="http://schemas.microsoft.com/office/powerpoint/2010/main" val="115580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27"/>
          <p:cNvSpPr>
            <a:spLocks noChangeArrowheads="1"/>
          </p:cNvSpPr>
          <p:nvPr/>
        </p:nvSpPr>
        <p:spPr bwMode="auto">
          <a:xfrm>
            <a:off x="3674269" y="5871845"/>
            <a:ext cx="5484786" cy="201168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dirty="0">
              <a:latin typeface="Times New Roman"/>
              <a:cs typeface="Times New Roman"/>
            </a:endParaRPr>
          </a:p>
        </p:txBody>
      </p:sp>
      <p:sp>
        <p:nvSpPr>
          <p:cNvPr id="31" name="Text Box 11"/>
          <p:cNvSpPr txBox="1">
            <a:spLocks noChangeArrowheads="1"/>
          </p:cNvSpPr>
          <p:nvPr/>
        </p:nvSpPr>
        <p:spPr bwMode="auto">
          <a:xfrm>
            <a:off x="1231200" y="2326209"/>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Consider the typical sub-inventory /p, b, m/ shown below, and suppose we characterize it in terms of two binary features, [</a:t>
            </a:r>
            <a:r>
              <a:rPr lang="en-US" sz="3200" dirty="0">
                <a:latin typeface="Cambria"/>
                <a:ea typeface="Cambria"/>
                <a:cs typeface="Cambria"/>
              </a:rPr>
              <a:t>±</a:t>
            </a:r>
            <a:r>
              <a:rPr lang="en-US" sz="3200" dirty="0">
                <a:latin typeface="Cambria"/>
              </a:rPr>
              <a:t>voiced] and [</a:t>
            </a:r>
            <a:r>
              <a:rPr lang="en-US" sz="3200" dirty="0">
                <a:latin typeface="Cambria"/>
                <a:ea typeface="Cambria"/>
                <a:cs typeface="Cambria"/>
              </a:rPr>
              <a:t>±</a:t>
            </a:r>
            <a:r>
              <a:rPr lang="en-US" sz="3200" dirty="0">
                <a:latin typeface="Cambria"/>
              </a:rPr>
              <a:t>nasal]. </a:t>
            </a:r>
          </a:p>
        </p:txBody>
      </p:sp>
      <p:sp>
        <p:nvSpPr>
          <p:cNvPr id="32" name="Text Box 5"/>
          <p:cNvSpPr txBox="1">
            <a:spLocks noChangeArrowheads="1"/>
          </p:cNvSpPr>
          <p:nvPr/>
        </p:nvSpPr>
        <p:spPr bwMode="auto">
          <a:xfrm>
            <a:off x="1231200" y="3672235"/>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In terms of full specifications, /p/ is [–voiced, –nasal], /b/ is [+voiced, –nasal], and /m/ is [+voiced, +nasal]. </a:t>
            </a:r>
          </a:p>
        </p:txBody>
      </p:sp>
      <p:grpSp>
        <p:nvGrpSpPr>
          <p:cNvPr id="2" name="Group 38"/>
          <p:cNvGrpSpPr/>
          <p:nvPr/>
        </p:nvGrpSpPr>
        <p:grpSpPr>
          <a:xfrm>
            <a:off x="3797564" y="6000196"/>
            <a:ext cx="5316781" cy="1881216"/>
            <a:chOff x="240770" y="4857195"/>
            <a:chExt cx="5316781" cy="1881216"/>
          </a:xfrm>
        </p:grpSpPr>
        <p:grpSp>
          <p:nvGrpSpPr>
            <p:cNvPr id="3" name="Group 34"/>
            <p:cNvGrpSpPr/>
            <p:nvPr/>
          </p:nvGrpSpPr>
          <p:grpSpPr>
            <a:xfrm>
              <a:off x="240770" y="5503853"/>
              <a:ext cx="1552028" cy="1232326"/>
              <a:chOff x="240770" y="5503853"/>
              <a:chExt cx="1552028" cy="1232326"/>
            </a:xfrm>
          </p:grpSpPr>
          <p:sp>
            <p:nvSpPr>
              <p:cNvPr id="26" name="Text Box 1030"/>
              <p:cNvSpPr txBox="1">
                <a:spLocks noChangeArrowheads="1"/>
              </p:cNvSpPr>
              <p:nvPr/>
            </p:nvSpPr>
            <p:spPr bwMode="auto">
              <a:xfrm>
                <a:off x="240770" y="5503853"/>
                <a:ext cx="155202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[voiced]</a:t>
                </a:r>
              </a:p>
            </p:txBody>
          </p:sp>
          <p:sp>
            <p:nvSpPr>
              <p:cNvPr id="29" name="Text Box 1033"/>
              <p:cNvSpPr txBox="1">
                <a:spLocks noChangeArrowheads="1"/>
              </p:cNvSpPr>
              <p:nvPr/>
            </p:nvSpPr>
            <p:spPr bwMode="auto">
              <a:xfrm>
                <a:off x="271803" y="6151404"/>
                <a:ext cx="130195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[nasal]</a:t>
                </a:r>
              </a:p>
            </p:txBody>
          </p:sp>
        </p:grpSp>
        <p:grpSp>
          <p:nvGrpSpPr>
            <p:cNvPr id="4" name="Group 36"/>
            <p:cNvGrpSpPr/>
            <p:nvPr/>
          </p:nvGrpSpPr>
          <p:grpSpPr>
            <a:xfrm>
              <a:off x="3579701" y="4857195"/>
              <a:ext cx="617477" cy="1881216"/>
              <a:chOff x="3656030" y="4857195"/>
              <a:chExt cx="617477" cy="1881216"/>
            </a:xfrm>
          </p:grpSpPr>
          <p:sp>
            <p:nvSpPr>
              <p:cNvPr id="25" name="Text Box 1029"/>
              <p:cNvSpPr txBox="1">
                <a:spLocks noChangeArrowheads="1"/>
              </p:cNvSpPr>
              <p:nvPr/>
            </p:nvSpPr>
            <p:spPr bwMode="auto">
              <a:xfrm>
                <a:off x="3656030" y="4857195"/>
                <a:ext cx="61747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/b/</a:t>
                </a:r>
              </a:p>
            </p:txBody>
          </p:sp>
          <p:sp>
            <p:nvSpPr>
              <p:cNvPr id="28" name="Text Box 1032"/>
              <p:cNvSpPr txBox="1">
                <a:spLocks noChangeArrowheads="1"/>
              </p:cNvSpPr>
              <p:nvPr/>
            </p:nvSpPr>
            <p:spPr bwMode="auto">
              <a:xfrm>
                <a:off x="3757019" y="5503704"/>
                <a:ext cx="41549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30" name="Text Box 1034"/>
              <p:cNvSpPr txBox="1">
                <a:spLocks noChangeArrowheads="1"/>
              </p:cNvSpPr>
              <p:nvPr/>
            </p:nvSpPr>
            <p:spPr bwMode="auto">
              <a:xfrm>
                <a:off x="3769843" y="6153636"/>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grpSp>
          <p:nvGrpSpPr>
            <p:cNvPr id="5" name="Group 35"/>
            <p:cNvGrpSpPr/>
            <p:nvPr/>
          </p:nvGrpSpPr>
          <p:grpSpPr>
            <a:xfrm>
              <a:off x="2318988" y="4857195"/>
              <a:ext cx="617477" cy="1881216"/>
              <a:chOff x="2431677" y="4857195"/>
              <a:chExt cx="617477" cy="1881216"/>
            </a:xfrm>
          </p:grpSpPr>
          <p:sp>
            <p:nvSpPr>
              <p:cNvPr id="24" name="Text Box 1028"/>
              <p:cNvSpPr txBox="1">
                <a:spLocks noChangeArrowheads="1"/>
              </p:cNvSpPr>
              <p:nvPr/>
            </p:nvSpPr>
            <p:spPr bwMode="auto">
              <a:xfrm>
                <a:off x="2431677" y="4857195"/>
                <a:ext cx="61747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/p/</a:t>
                </a:r>
              </a:p>
            </p:txBody>
          </p:sp>
          <p:sp>
            <p:nvSpPr>
              <p:cNvPr id="27" name="Text Box 1031"/>
              <p:cNvSpPr txBox="1">
                <a:spLocks noChangeArrowheads="1"/>
              </p:cNvSpPr>
              <p:nvPr/>
            </p:nvSpPr>
            <p:spPr bwMode="auto">
              <a:xfrm>
                <a:off x="2545490" y="5506085"/>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33" name="Text Box 1034"/>
              <p:cNvSpPr txBox="1">
                <a:spLocks noChangeArrowheads="1"/>
              </p:cNvSpPr>
              <p:nvPr/>
            </p:nvSpPr>
            <p:spPr bwMode="auto">
              <a:xfrm>
                <a:off x="2545490" y="6153636"/>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grpSp>
          <p:nvGrpSpPr>
            <p:cNvPr id="6" name="Group 37"/>
            <p:cNvGrpSpPr/>
            <p:nvPr/>
          </p:nvGrpSpPr>
          <p:grpSpPr>
            <a:xfrm>
              <a:off x="4826262" y="4857195"/>
              <a:ext cx="731289" cy="1881216"/>
              <a:chOff x="4826262" y="4857195"/>
              <a:chExt cx="731289" cy="1881216"/>
            </a:xfrm>
          </p:grpSpPr>
          <p:sp>
            <p:nvSpPr>
              <p:cNvPr id="21" name="Text Box 16"/>
              <p:cNvSpPr txBox="1">
                <a:spLocks noChangeArrowheads="1"/>
              </p:cNvSpPr>
              <p:nvPr/>
            </p:nvSpPr>
            <p:spPr bwMode="auto">
              <a:xfrm>
                <a:off x="4826262" y="4857195"/>
                <a:ext cx="731289"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/m/</a:t>
                </a:r>
              </a:p>
            </p:txBody>
          </p:sp>
          <p:sp>
            <p:nvSpPr>
              <p:cNvPr id="20" name="Text Box 15"/>
              <p:cNvSpPr txBox="1">
                <a:spLocks noChangeArrowheads="1"/>
              </p:cNvSpPr>
              <p:nvPr/>
            </p:nvSpPr>
            <p:spPr bwMode="auto">
              <a:xfrm>
                <a:off x="4984156" y="6153636"/>
                <a:ext cx="41549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34" name="Text Box 1032"/>
              <p:cNvSpPr txBox="1">
                <a:spLocks noChangeArrowheads="1"/>
              </p:cNvSpPr>
              <p:nvPr/>
            </p:nvSpPr>
            <p:spPr bwMode="auto">
              <a:xfrm>
                <a:off x="4984156" y="5503704"/>
                <a:ext cx="41549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grpSp>
      <p:sp>
        <p:nvSpPr>
          <p:cNvPr id="22" name="Text Box 5"/>
          <p:cNvSpPr txBox="1">
            <a:spLocks noChangeArrowheads="1"/>
          </p:cNvSpPr>
          <p:nvPr/>
        </p:nvSpPr>
        <p:spPr bwMode="auto">
          <a:xfrm>
            <a:off x="1231200" y="5018262"/>
            <a:ext cx="14400000" cy="584775"/>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Which of these features is contrastive? Many people reason as follows:</a:t>
            </a:r>
          </a:p>
        </p:txBody>
      </p:sp>
      <p:sp>
        <p:nvSpPr>
          <p:cNvPr id="35" name="Text Box 5"/>
          <p:cNvSpPr txBox="1">
            <a:spLocks noChangeArrowheads="1"/>
          </p:cNvSpPr>
          <p:nvPr/>
        </p:nvSpPr>
        <p:spPr bwMode="auto">
          <a:xfrm>
            <a:off x="1231200" y="1349514"/>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a:cs typeface="Calibri"/>
              </a:rPr>
              <a:t>How do we establish contrasts?</a:t>
            </a:r>
          </a:p>
        </p:txBody>
      </p:sp>
      <p:sp>
        <p:nvSpPr>
          <p:cNvPr id="36" name="Slide Number Placeholder 8">
            <a:extLst>
              <a:ext uri="{FF2B5EF4-FFF2-40B4-BE49-F238E27FC236}">
                <a16:creationId xmlns:a16="http://schemas.microsoft.com/office/drawing/2014/main" id="{C9DC6061-6B92-A54A-A2CE-8A1C3AC4D347}"/>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46</a:t>
            </a:fld>
            <a:endParaRPr lang="en-US" sz="1600" dirty="0"/>
          </a:p>
        </p:txBody>
      </p:sp>
    </p:spTree>
    <p:extLst>
      <p:ext uri="{BB962C8B-B14F-4D97-AF65-F5344CB8AC3E}">
        <p14:creationId xmlns:p14="http://schemas.microsoft.com/office/powerpoint/2010/main" val="300017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27"/>
          <p:cNvSpPr>
            <a:spLocks noChangeArrowheads="1"/>
          </p:cNvSpPr>
          <p:nvPr/>
        </p:nvSpPr>
        <p:spPr bwMode="auto">
          <a:xfrm>
            <a:off x="3674269" y="5871845"/>
            <a:ext cx="5484786" cy="201168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dirty="0">
              <a:latin typeface="Times New Roman"/>
              <a:cs typeface="Times New Roman"/>
            </a:endParaRPr>
          </a:p>
        </p:txBody>
      </p:sp>
      <p:sp>
        <p:nvSpPr>
          <p:cNvPr id="31" name="Text Box 11"/>
          <p:cNvSpPr txBox="1">
            <a:spLocks noChangeArrowheads="1"/>
          </p:cNvSpPr>
          <p:nvPr/>
        </p:nvSpPr>
        <p:spPr bwMode="auto">
          <a:xfrm>
            <a:off x="1231200" y="2444914"/>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We observe that/p/ and /b/ are distinguished only by [voiced]; so these specifications </a:t>
            </a:r>
            <a:r>
              <a:rPr lang="en-US" sz="3200" dirty="0">
                <a:solidFill>
                  <a:srgbClr val="C00000"/>
                </a:solidFill>
                <a:latin typeface="Cambria"/>
              </a:rPr>
              <a:t>must</a:t>
            </a:r>
            <a:r>
              <a:rPr lang="en-US" sz="3200" dirty="0">
                <a:latin typeface="Cambria"/>
              </a:rPr>
              <a:t> be contrastive. </a:t>
            </a:r>
          </a:p>
        </p:txBody>
      </p:sp>
      <p:sp>
        <p:nvSpPr>
          <p:cNvPr id="32" name="Text Box 5"/>
          <p:cNvSpPr txBox="1">
            <a:spLocks noChangeArrowheads="1"/>
          </p:cNvSpPr>
          <p:nvPr/>
        </p:nvSpPr>
        <p:spPr bwMode="auto">
          <a:xfrm>
            <a:off x="1231200" y="3587226"/>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Similarly, /b/ and /m/ are distinguished only by [nasal]; these specifications </a:t>
            </a:r>
            <a:r>
              <a:rPr lang="en-US" sz="3200" dirty="0">
                <a:solidFill>
                  <a:srgbClr val="C00000"/>
                </a:solidFill>
                <a:latin typeface="Cambria"/>
              </a:rPr>
              <a:t>must also</a:t>
            </a:r>
            <a:r>
              <a:rPr lang="en-US" sz="3200" dirty="0">
                <a:latin typeface="Cambria"/>
              </a:rPr>
              <a:t> be contrastive.</a:t>
            </a:r>
          </a:p>
        </p:txBody>
      </p:sp>
      <p:sp>
        <p:nvSpPr>
          <p:cNvPr id="22" name="Text Box 5"/>
          <p:cNvSpPr txBox="1">
            <a:spLocks noChangeArrowheads="1"/>
          </p:cNvSpPr>
          <p:nvPr/>
        </p:nvSpPr>
        <p:spPr bwMode="auto">
          <a:xfrm>
            <a:off x="1231200" y="4729537"/>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What about the </a:t>
            </a:r>
            <a:r>
              <a:rPr lang="en-US" sz="3200" dirty="0" err="1">
                <a:latin typeface="Cambria"/>
              </a:rPr>
              <a:t>uncircled</a:t>
            </a:r>
            <a:r>
              <a:rPr lang="en-US" sz="3200" dirty="0">
                <a:latin typeface="Cambria"/>
              </a:rPr>
              <a:t> specifications? These are predictable from the circled ones:</a:t>
            </a:r>
          </a:p>
        </p:txBody>
      </p:sp>
      <p:sp>
        <p:nvSpPr>
          <p:cNvPr id="35" name="Oval 34"/>
          <p:cNvSpPr>
            <a:spLocks noChangeAspect="1"/>
          </p:cNvSpPr>
          <p:nvPr/>
        </p:nvSpPr>
        <p:spPr bwMode="auto">
          <a:xfrm>
            <a:off x="6007894" y="67462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grpSp>
        <p:nvGrpSpPr>
          <p:cNvPr id="2" name="Group 35"/>
          <p:cNvGrpSpPr/>
          <p:nvPr/>
        </p:nvGrpSpPr>
        <p:grpSpPr>
          <a:xfrm>
            <a:off x="3797564" y="6000196"/>
            <a:ext cx="5316781" cy="1881216"/>
            <a:chOff x="240770" y="4857195"/>
            <a:chExt cx="5316781" cy="1881216"/>
          </a:xfrm>
        </p:grpSpPr>
        <p:grpSp>
          <p:nvGrpSpPr>
            <p:cNvPr id="3" name="Group 34"/>
            <p:cNvGrpSpPr/>
            <p:nvPr/>
          </p:nvGrpSpPr>
          <p:grpSpPr>
            <a:xfrm>
              <a:off x="240770" y="5503853"/>
              <a:ext cx="1552028" cy="1232326"/>
              <a:chOff x="240770" y="5503853"/>
              <a:chExt cx="1552028" cy="1232326"/>
            </a:xfrm>
          </p:grpSpPr>
          <p:sp>
            <p:nvSpPr>
              <p:cNvPr id="50" name="Text Box 1030"/>
              <p:cNvSpPr txBox="1">
                <a:spLocks noChangeArrowheads="1"/>
              </p:cNvSpPr>
              <p:nvPr/>
            </p:nvSpPr>
            <p:spPr bwMode="auto">
              <a:xfrm>
                <a:off x="240770" y="5503853"/>
                <a:ext cx="155202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[voiced]</a:t>
                </a:r>
              </a:p>
            </p:txBody>
          </p:sp>
          <p:sp>
            <p:nvSpPr>
              <p:cNvPr id="51" name="Text Box 1033"/>
              <p:cNvSpPr txBox="1">
                <a:spLocks noChangeArrowheads="1"/>
              </p:cNvSpPr>
              <p:nvPr/>
            </p:nvSpPr>
            <p:spPr bwMode="auto">
              <a:xfrm>
                <a:off x="271803" y="6151404"/>
                <a:ext cx="130195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[nasal]</a:t>
                </a:r>
              </a:p>
            </p:txBody>
          </p:sp>
        </p:grpSp>
        <p:grpSp>
          <p:nvGrpSpPr>
            <p:cNvPr id="4" name="Group 36"/>
            <p:cNvGrpSpPr/>
            <p:nvPr/>
          </p:nvGrpSpPr>
          <p:grpSpPr>
            <a:xfrm>
              <a:off x="3579701" y="4857195"/>
              <a:ext cx="617477" cy="1881216"/>
              <a:chOff x="3656030" y="4857195"/>
              <a:chExt cx="617477" cy="1881216"/>
            </a:xfrm>
          </p:grpSpPr>
          <p:sp>
            <p:nvSpPr>
              <p:cNvPr id="47" name="Text Box 1029"/>
              <p:cNvSpPr txBox="1">
                <a:spLocks noChangeArrowheads="1"/>
              </p:cNvSpPr>
              <p:nvPr/>
            </p:nvSpPr>
            <p:spPr bwMode="auto">
              <a:xfrm>
                <a:off x="3656030" y="4857195"/>
                <a:ext cx="61747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/b/</a:t>
                </a:r>
              </a:p>
            </p:txBody>
          </p:sp>
          <p:sp>
            <p:nvSpPr>
              <p:cNvPr id="48" name="Text Box 1032"/>
              <p:cNvSpPr txBox="1">
                <a:spLocks noChangeArrowheads="1"/>
              </p:cNvSpPr>
              <p:nvPr/>
            </p:nvSpPr>
            <p:spPr bwMode="auto">
              <a:xfrm>
                <a:off x="3757019" y="5503704"/>
                <a:ext cx="41549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9" name="Text Box 1034"/>
              <p:cNvSpPr txBox="1">
                <a:spLocks noChangeArrowheads="1"/>
              </p:cNvSpPr>
              <p:nvPr/>
            </p:nvSpPr>
            <p:spPr bwMode="auto">
              <a:xfrm>
                <a:off x="3769843" y="6153636"/>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grpSp>
          <p:nvGrpSpPr>
            <p:cNvPr id="5" name="Group 35"/>
            <p:cNvGrpSpPr/>
            <p:nvPr/>
          </p:nvGrpSpPr>
          <p:grpSpPr>
            <a:xfrm>
              <a:off x="2318988" y="4857195"/>
              <a:ext cx="617477" cy="1881216"/>
              <a:chOff x="2431677" y="4857195"/>
              <a:chExt cx="617477" cy="1881216"/>
            </a:xfrm>
          </p:grpSpPr>
          <p:sp>
            <p:nvSpPr>
              <p:cNvPr id="44" name="Text Box 1028"/>
              <p:cNvSpPr txBox="1">
                <a:spLocks noChangeArrowheads="1"/>
              </p:cNvSpPr>
              <p:nvPr/>
            </p:nvSpPr>
            <p:spPr bwMode="auto">
              <a:xfrm>
                <a:off x="2431677" y="4857195"/>
                <a:ext cx="61747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/p/</a:t>
                </a:r>
              </a:p>
            </p:txBody>
          </p:sp>
          <p:sp>
            <p:nvSpPr>
              <p:cNvPr id="45" name="Text Box 1031"/>
              <p:cNvSpPr txBox="1">
                <a:spLocks noChangeArrowheads="1"/>
              </p:cNvSpPr>
              <p:nvPr/>
            </p:nvSpPr>
            <p:spPr bwMode="auto">
              <a:xfrm>
                <a:off x="2545490" y="5506085"/>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6" name="Text Box 1034"/>
              <p:cNvSpPr txBox="1">
                <a:spLocks noChangeArrowheads="1"/>
              </p:cNvSpPr>
              <p:nvPr/>
            </p:nvSpPr>
            <p:spPr bwMode="auto">
              <a:xfrm>
                <a:off x="2545490" y="6153636"/>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grpSp>
          <p:nvGrpSpPr>
            <p:cNvPr id="6" name="Group 37"/>
            <p:cNvGrpSpPr/>
            <p:nvPr/>
          </p:nvGrpSpPr>
          <p:grpSpPr>
            <a:xfrm>
              <a:off x="4826262" y="4857195"/>
              <a:ext cx="731289" cy="1881216"/>
              <a:chOff x="4826262" y="4857195"/>
              <a:chExt cx="731289" cy="1881216"/>
            </a:xfrm>
          </p:grpSpPr>
          <p:sp>
            <p:nvSpPr>
              <p:cNvPr id="41" name="Text Box 16"/>
              <p:cNvSpPr txBox="1">
                <a:spLocks noChangeArrowheads="1"/>
              </p:cNvSpPr>
              <p:nvPr/>
            </p:nvSpPr>
            <p:spPr bwMode="auto">
              <a:xfrm>
                <a:off x="4826262" y="4857195"/>
                <a:ext cx="731289"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/m/</a:t>
                </a:r>
              </a:p>
            </p:txBody>
          </p:sp>
          <p:sp>
            <p:nvSpPr>
              <p:cNvPr id="42" name="Text Box 15"/>
              <p:cNvSpPr txBox="1">
                <a:spLocks noChangeArrowheads="1"/>
              </p:cNvSpPr>
              <p:nvPr/>
            </p:nvSpPr>
            <p:spPr bwMode="auto">
              <a:xfrm>
                <a:off x="4984156" y="6153636"/>
                <a:ext cx="41549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3" name="Text Box 1032"/>
              <p:cNvSpPr txBox="1">
                <a:spLocks noChangeArrowheads="1"/>
              </p:cNvSpPr>
              <p:nvPr/>
            </p:nvSpPr>
            <p:spPr bwMode="auto">
              <a:xfrm>
                <a:off x="4984156" y="5503704"/>
                <a:ext cx="41549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grpSp>
      <p:sp>
        <p:nvSpPr>
          <p:cNvPr id="52" name="Oval 51"/>
          <p:cNvSpPr>
            <a:spLocks noChangeAspect="1"/>
          </p:cNvSpPr>
          <p:nvPr/>
        </p:nvSpPr>
        <p:spPr bwMode="auto">
          <a:xfrm>
            <a:off x="7259911" y="67462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53" name="Oval 52"/>
          <p:cNvSpPr>
            <a:spLocks noChangeAspect="1"/>
          </p:cNvSpPr>
          <p:nvPr/>
        </p:nvSpPr>
        <p:spPr bwMode="auto">
          <a:xfrm>
            <a:off x="7265194" y="74066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54" name="Oval 53"/>
          <p:cNvSpPr>
            <a:spLocks noChangeAspect="1"/>
          </p:cNvSpPr>
          <p:nvPr/>
        </p:nvSpPr>
        <p:spPr bwMode="auto">
          <a:xfrm>
            <a:off x="8568010" y="74066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29" name="Slide Number Placeholder 8">
            <a:extLst>
              <a:ext uri="{FF2B5EF4-FFF2-40B4-BE49-F238E27FC236}">
                <a16:creationId xmlns:a16="http://schemas.microsoft.com/office/drawing/2014/main" id="{1CC7D675-AF87-A545-A1C9-7C8CB5C4DC0C}"/>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47</a:t>
            </a:fld>
            <a:endParaRPr lang="en-US" sz="1600" dirty="0"/>
          </a:p>
        </p:txBody>
      </p:sp>
      <p:sp>
        <p:nvSpPr>
          <p:cNvPr id="33" name="Text Box 5">
            <a:extLst>
              <a:ext uri="{FF2B5EF4-FFF2-40B4-BE49-F238E27FC236}">
                <a16:creationId xmlns:a16="http://schemas.microsoft.com/office/drawing/2014/main" id="{6F4626D0-BF50-2B41-BFC5-2F41F9F541C1}"/>
              </a:ext>
            </a:extLst>
          </p:cNvPr>
          <p:cNvSpPr txBox="1">
            <a:spLocks noChangeArrowheads="1"/>
          </p:cNvSpPr>
          <p:nvPr/>
        </p:nvSpPr>
        <p:spPr bwMode="auto">
          <a:xfrm>
            <a:off x="1231200" y="1349514"/>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a:cs typeface="Calibri"/>
              </a:rPr>
              <a:t>How do we establish contrasts?</a:t>
            </a:r>
          </a:p>
        </p:txBody>
      </p:sp>
    </p:spTree>
    <p:extLst>
      <p:ext uri="{BB962C8B-B14F-4D97-AF65-F5344CB8AC3E}">
        <p14:creationId xmlns:p14="http://schemas.microsoft.com/office/powerpoint/2010/main" val="19119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lide(fromTop)">
                                      <p:cBhvr>
                                        <p:cTn id="7" dur="2000"/>
                                        <p:tgtEl>
                                          <p:spTgt spid="52"/>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slide(fromTop)">
                                      <p:cBhvr>
                                        <p:cTn id="10" dur="2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slide(fromTop)">
                                      <p:cBhvr>
                                        <p:cTn id="18" dur="2000"/>
                                        <p:tgtEl>
                                          <p:spTgt spid="54"/>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slide(fromTop)">
                                      <p:cBhvr>
                                        <p:cTn id="21" dur="20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P spid="35"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27"/>
          <p:cNvSpPr>
            <a:spLocks noChangeArrowheads="1"/>
          </p:cNvSpPr>
          <p:nvPr/>
        </p:nvSpPr>
        <p:spPr bwMode="auto">
          <a:xfrm>
            <a:off x="3674269" y="5871845"/>
            <a:ext cx="5484786" cy="201168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sz="3200" dirty="0">
              <a:latin typeface="Times New Roman"/>
              <a:cs typeface="Times New Roman"/>
            </a:endParaRPr>
          </a:p>
        </p:txBody>
      </p:sp>
      <p:sp>
        <p:nvSpPr>
          <p:cNvPr id="31" name="Text Box 11"/>
          <p:cNvSpPr txBox="1">
            <a:spLocks noChangeArrowheads="1"/>
          </p:cNvSpPr>
          <p:nvPr/>
        </p:nvSpPr>
        <p:spPr bwMode="auto">
          <a:xfrm>
            <a:off x="1231200" y="2079987"/>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Since/p/ is the only [–voiced] phoneme in this inventory, its specification for [nasal] is predictable, hence redundant. We can write a rule or constraint:</a:t>
            </a:r>
          </a:p>
        </p:txBody>
      </p:sp>
      <p:sp>
        <p:nvSpPr>
          <p:cNvPr id="32" name="Text Box 5"/>
          <p:cNvSpPr txBox="1">
            <a:spLocks noChangeArrowheads="1"/>
          </p:cNvSpPr>
          <p:nvPr/>
        </p:nvSpPr>
        <p:spPr bwMode="auto">
          <a:xfrm>
            <a:off x="1231200" y="3179792"/>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Similarly, /m/ is the only [+nasal] phoneme, so its specification for [voiced] is redundant: </a:t>
            </a:r>
          </a:p>
        </p:txBody>
      </p:sp>
      <p:sp>
        <p:nvSpPr>
          <p:cNvPr id="22" name="Text Box 5"/>
          <p:cNvSpPr txBox="1">
            <a:spLocks noChangeArrowheads="1"/>
          </p:cNvSpPr>
          <p:nvPr/>
        </p:nvSpPr>
        <p:spPr bwMode="auto">
          <a:xfrm>
            <a:off x="1231200" y="4279597"/>
            <a:ext cx="14400000" cy="1569660"/>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This is a still-popular way of thinking about contrastive specifications; we can call it the ‘Minimal Difference’ approach (e.g. Padgett 2003, Calabrese 2005, Campos-</a:t>
            </a:r>
            <a:r>
              <a:rPr lang="en-US" sz="3200" dirty="0" err="1">
                <a:latin typeface="Cambria"/>
              </a:rPr>
              <a:t>Astorkiza</a:t>
            </a:r>
            <a:r>
              <a:rPr lang="en-US" sz="3200" dirty="0">
                <a:latin typeface="Cambria"/>
              </a:rPr>
              <a:t> 2009, Nevins 2010).</a:t>
            </a:r>
          </a:p>
        </p:txBody>
      </p:sp>
      <p:sp>
        <p:nvSpPr>
          <p:cNvPr id="35" name="Oval 34"/>
          <p:cNvSpPr>
            <a:spLocks noChangeAspect="1"/>
          </p:cNvSpPr>
          <p:nvPr/>
        </p:nvSpPr>
        <p:spPr bwMode="auto">
          <a:xfrm>
            <a:off x="6007894" y="67462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50" name="Text Box 1030"/>
          <p:cNvSpPr txBox="1">
            <a:spLocks noChangeArrowheads="1"/>
          </p:cNvSpPr>
          <p:nvPr/>
        </p:nvSpPr>
        <p:spPr bwMode="auto">
          <a:xfrm>
            <a:off x="3797564" y="6646855"/>
            <a:ext cx="155202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[voiced]</a:t>
            </a:r>
          </a:p>
        </p:txBody>
      </p:sp>
      <p:sp>
        <p:nvSpPr>
          <p:cNvPr id="51" name="Text Box 1033"/>
          <p:cNvSpPr txBox="1">
            <a:spLocks noChangeArrowheads="1"/>
          </p:cNvSpPr>
          <p:nvPr/>
        </p:nvSpPr>
        <p:spPr bwMode="auto">
          <a:xfrm>
            <a:off x="3828599" y="7294406"/>
            <a:ext cx="130195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[nasal]</a:t>
            </a:r>
          </a:p>
        </p:txBody>
      </p:sp>
      <p:grpSp>
        <p:nvGrpSpPr>
          <p:cNvPr id="2" name="Group 36"/>
          <p:cNvGrpSpPr/>
          <p:nvPr/>
        </p:nvGrpSpPr>
        <p:grpSpPr>
          <a:xfrm>
            <a:off x="7136498" y="6000197"/>
            <a:ext cx="617477" cy="1881217"/>
            <a:chOff x="3656030" y="4857195"/>
            <a:chExt cx="617476" cy="1881216"/>
          </a:xfrm>
        </p:grpSpPr>
        <p:sp>
          <p:nvSpPr>
            <p:cNvPr id="47" name="Text Box 1029"/>
            <p:cNvSpPr txBox="1">
              <a:spLocks noChangeArrowheads="1"/>
            </p:cNvSpPr>
            <p:nvPr/>
          </p:nvSpPr>
          <p:spPr bwMode="auto">
            <a:xfrm>
              <a:off x="3656030" y="4857195"/>
              <a:ext cx="617476"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/b/</a:t>
              </a:r>
            </a:p>
          </p:txBody>
        </p:sp>
        <p:sp>
          <p:nvSpPr>
            <p:cNvPr id="48" name="Text Box 1032"/>
            <p:cNvSpPr txBox="1">
              <a:spLocks noChangeArrowheads="1"/>
            </p:cNvSpPr>
            <p:nvPr/>
          </p:nvSpPr>
          <p:spPr bwMode="auto">
            <a:xfrm>
              <a:off x="3757019" y="5503704"/>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9" name="Text Box 1034"/>
            <p:cNvSpPr txBox="1">
              <a:spLocks noChangeArrowheads="1"/>
            </p:cNvSpPr>
            <p:nvPr/>
          </p:nvSpPr>
          <p:spPr bwMode="auto">
            <a:xfrm>
              <a:off x="3769843" y="6153636"/>
              <a:ext cx="389849"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sp>
        <p:nvSpPr>
          <p:cNvPr id="44" name="Text Box 1028"/>
          <p:cNvSpPr txBox="1">
            <a:spLocks noChangeArrowheads="1"/>
          </p:cNvSpPr>
          <p:nvPr/>
        </p:nvSpPr>
        <p:spPr bwMode="auto">
          <a:xfrm>
            <a:off x="5875783" y="6000197"/>
            <a:ext cx="61747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/p/</a:t>
            </a:r>
          </a:p>
        </p:txBody>
      </p:sp>
      <p:sp>
        <p:nvSpPr>
          <p:cNvPr id="45" name="Text Box 1031"/>
          <p:cNvSpPr txBox="1">
            <a:spLocks noChangeArrowheads="1"/>
          </p:cNvSpPr>
          <p:nvPr/>
        </p:nvSpPr>
        <p:spPr bwMode="auto">
          <a:xfrm>
            <a:off x="5989596" y="6649087"/>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6" name="Text Box 1034"/>
          <p:cNvSpPr txBox="1">
            <a:spLocks noChangeArrowheads="1"/>
          </p:cNvSpPr>
          <p:nvPr/>
        </p:nvSpPr>
        <p:spPr bwMode="auto">
          <a:xfrm>
            <a:off x="5989596" y="7296638"/>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nvGrpSpPr>
          <p:cNvPr id="3" name="Group 37"/>
          <p:cNvGrpSpPr/>
          <p:nvPr/>
        </p:nvGrpSpPr>
        <p:grpSpPr>
          <a:xfrm>
            <a:off x="8383062" y="6000196"/>
            <a:ext cx="731289" cy="1881216"/>
            <a:chOff x="4826263" y="4857195"/>
            <a:chExt cx="731288" cy="1881216"/>
          </a:xfrm>
        </p:grpSpPr>
        <p:sp>
          <p:nvSpPr>
            <p:cNvPr id="41" name="Text Box 16"/>
            <p:cNvSpPr txBox="1">
              <a:spLocks noChangeArrowheads="1"/>
            </p:cNvSpPr>
            <p:nvPr/>
          </p:nvSpPr>
          <p:spPr bwMode="auto">
            <a:xfrm>
              <a:off x="4826263" y="4857195"/>
              <a:ext cx="73128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/m/</a:t>
              </a:r>
            </a:p>
          </p:txBody>
        </p:sp>
        <p:sp>
          <p:nvSpPr>
            <p:cNvPr id="42" name="Text Box 15"/>
            <p:cNvSpPr txBox="1">
              <a:spLocks noChangeArrowheads="1"/>
            </p:cNvSpPr>
            <p:nvPr/>
          </p:nvSpPr>
          <p:spPr bwMode="auto">
            <a:xfrm>
              <a:off x="4984157" y="6153636"/>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3" name="Text Box 1032"/>
            <p:cNvSpPr txBox="1">
              <a:spLocks noChangeArrowheads="1"/>
            </p:cNvSpPr>
            <p:nvPr/>
          </p:nvSpPr>
          <p:spPr bwMode="auto">
            <a:xfrm>
              <a:off x="4984157" y="5503704"/>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sp>
        <p:nvSpPr>
          <p:cNvPr id="52" name="Oval 51"/>
          <p:cNvSpPr>
            <a:spLocks noChangeAspect="1"/>
          </p:cNvSpPr>
          <p:nvPr/>
        </p:nvSpPr>
        <p:spPr bwMode="auto">
          <a:xfrm>
            <a:off x="7259911" y="67462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53" name="Oval 52"/>
          <p:cNvSpPr>
            <a:spLocks noChangeAspect="1"/>
          </p:cNvSpPr>
          <p:nvPr/>
        </p:nvSpPr>
        <p:spPr bwMode="auto">
          <a:xfrm>
            <a:off x="7265194" y="74066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54" name="Oval 53"/>
          <p:cNvSpPr>
            <a:spLocks noChangeAspect="1"/>
          </p:cNvSpPr>
          <p:nvPr/>
        </p:nvSpPr>
        <p:spPr bwMode="auto">
          <a:xfrm>
            <a:off x="8568010" y="74066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30" name="Rectangle 29"/>
          <p:cNvSpPr/>
          <p:nvPr/>
        </p:nvSpPr>
        <p:spPr bwMode="auto">
          <a:xfrm>
            <a:off x="6001640" y="7406640"/>
            <a:ext cx="365760" cy="36576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33" name="Rectangle 32"/>
          <p:cNvSpPr/>
          <p:nvPr/>
        </p:nvSpPr>
        <p:spPr bwMode="auto">
          <a:xfrm>
            <a:off x="8565820" y="6746240"/>
            <a:ext cx="365760" cy="36576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28" name="Text Box 5"/>
          <p:cNvSpPr txBox="1">
            <a:spLocks noChangeArrowheads="1"/>
          </p:cNvSpPr>
          <p:nvPr/>
        </p:nvSpPr>
        <p:spPr bwMode="auto">
          <a:xfrm>
            <a:off x="9605530" y="6646855"/>
            <a:ext cx="5148000" cy="584775"/>
          </a:xfrm>
          <a:prstGeom prst="rect">
            <a:avLst/>
          </a:prstGeom>
          <a:noFill/>
          <a:ln w="9525">
            <a:solidFill>
              <a:srgbClr val="FF0000"/>
            </a:solidFill>
            <a:miter lim="800000"/>
            <a:headEnd/>
            <a:tailEnd/>
          </a:ln>
        </p:spPr>
        <p:txBody>
          <a:bodyPr wrap="square">
            <a:prstTxWarp prst="textNoShape">
              <a:avLst/>
            </a:prstTxWarp>
            <a:spAutoFit/>
          </a:bodyPr>
          <a:lstStyle/>
          <a:p>
            <a:pPr>
              <a:tabLst>
                <a:tab pos="228594" algn="l"/>
              </a:tabLst>
            </a:pPr>
            <a:r>
              <a:rPr lang="en-US" sz="3200" dirty="0">
                <a:latin typeface="Cambria"/>
              </a:rPr>
              <a:t>If [–voiced], then [–nasal]</a:t>
            </a:r>
          </a:p>
        </p:txBody>
      </p:sp>
      <p:sp>
        <p:nvSpPr>
          <p:cNvPr id="34" name="Text Box 5"/>
          <p:cNvSpPr txBox="1">
            <a:spLocks noChangeArrowheads="1"/>
          </p:cNvSpPr>
          <p:nvPr/>
        </p:nvSpPr>
        <p:spPr bwMode="auto">
          <a:xfrm>
            <a:off x="9605530" y="7294406"/>
            <a:ext cx="5148000" cy="584775"/>
          </a:xfrm>
          <a:prstGeom prst="rect">
            <a:avLst/>
          </a:prstGeom>
          <a:noFill/>
          <a:ln w="9525">
            <a:solidFill>
              <a:srgbClr val="FF0000"/>
            </a:solidFill>
            <a:miter lim="800000"/>
            <a:headEnd/>
            <a:tailEnd/>
          </a:ln>
        </p:spPr>
        <p:txBody>
          <a:bodyPr wrap="square">
            <a:prstTxWarp prst="textNoShape">
              <a:avLst/>
            </a:prstTxWarp>
            <a:spAutoFit/>
          </a:bodyPr>
          <a:lstStyle/>
          <a:p>
            <a:pPr>
              <a:tabLst>
                <a:tab pos="228594" algn="l"/>
              </a:tabLst>
            </a:pPr>
            <a:r>
              <a:rPr lang="en-US" sz="3200" dirty="0">
                <a:latin typeface="Cambria"/>
              </a:rPr>
              <a:t>If [+nasal], then [+voiced]</a:t>
            </a:r>
          </a:p>
        </p:txBody>
      </p:sp>
      <p:sp>
        <p:nvSpPr>
          <p:cNvPr id="37" name="Slide Number Placeholder 8">
            <a:extLst>
              <a:ext uri="{FF2B5EF4-FFF2-40B4-BE49-F238E27FC236}">
                <a16:creationId xmlns:a16="http://schemas.microsoft.com/office/drawing/2014/main" id="{8F69644B-8064-D64F-993F-FF5AC2180DBC}"/>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48</a:t>
            </a:fld>
            <a:endParaRPr lang="en-US" sz="1600" dirty="0"/>
          </a:p>
        </p:txBody>
      </p:sp>
      <p:sp>
        <p:nvSpPr>
          <p:cNvPr id="38" name="Text Box 5">
            <a:extLst>
              <a:ext uri="{FF2B5EF4-FFF2-40B4-BE49-F238E27FC236}">
                <a16:creationId xmlns:a16="http://schemas.microsoft.com/office/drawing/2014/main" id="{513FC3FE-3AA7-5C45-8602-080CDEE39F8A}"/>
              </a:ext>
            </a:extLst>
          </p:cNvPr>
          <p:cNvSpPr txBox="1">
            <a:spLocks noChangeArrowheads="1"/>
          </p:cNvSpPr>
          <p:nvPr/>
        </p:nvSpPr>
        <p:spPr bwMode="auto">
          <a:xfrm>
            <a:off x="1231200" y="1349514"/>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a:cs typeface="Calibri"/>
              </a:rPr>
              <a:t>How do we establish contrasts?</a:t>
            </a:r>
          </a:p>
        </p:txBody>
      </p:sp>
    </p:spTree>
    <p:extLst>
      <p:ext uri="{BB962C8B-B14F-4D97-AF65-F5344CB8AC3E}">
        <p14:creationId xmlns:p14="http://schemas.microsoft.com/office/powerpoint/2010/main" val="52695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lide(fromBottom)">
                                      <p:cBhvr>
                                        <p:cTn id="21" dur="1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up)">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P spid="30" grpId="0" animBg="1"/>
      <p:bldP spid="33" grpId="0" animBg="1"/>
      <p:bldP spid="28" grpId="0" animBg="1"/>
      <p:bldP spid="3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27"/>
          <p:cNvSpPr>
            <a:spLocks noChangeArrowheads="1"/>
          </p:cNvSpPr>
          <p:nvPr/>
        </p:nvSpPr>
        <p:spPr bwMode="auto">
          <a:xfrm>
            <a:off x="3674269" y="5871845"/>
            <a:ext cx="5484786" cy="201168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dirty="0">
              <a:latin typeface="Times New Roman"/>
              <a:cs typeface="Times New Roman"/>
            </a:endParaRPr>
          </a:p>
        </p:txBody>
      </p:sp>
      <p:sp>
        <p:nvSpPr>
          <p:cNvPr id="31" name="Text Box 11"/>
          <p:cNvSpPr txBox="1">
            <a:spLocks noChangeArrowheads="1"/>
          </p:cNvSpPr>
          <p:nvPr/>
        </p:nvSpPr>
        <p:spPr bwMode="auto">
          <a:xfrm>
            <a:off x="1231200" y="2326209"/>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According to Minimal Difference, a feature is only contrastive in a segment if it is the </a:t>
            </a:r>
            <a:r>
              <a:rPr lang="en-US" sz="3200" dirty="0">
                <a:solidFill>
                  <a:srgbClr val="C00000"/>
                </a:solidFill>
                <a:latin typeface="Cambria"/>
              </a:rPr>
              <a:t>only</a:t>
            </a:r>
            <a:r>
              <a:rPr lang="en-US" sz="3200" dirty="0">
                <a:latin typeface="Cambria"/>
              </a:rPr>
              <a:t> feature that distinguishes that segment from another one.</a:t>
            </a:r>
          </a:p>
        </p:txBody>
      </p:sp>
      <p:sp>
        <p:nvSpPr>
          <p:cNvPr id="50" name="Text Box 1030"/>
          <p:cNvSpPr txBox="1">
            <a:spLocks noChangeArrowheads="1"/>
          </p:cNvSpPr>
          <p:nvPr/>
        </p:nvSpPr>
        <p:spPr bwMode="auto">
          <a:xfrm>
            <a:off x="3797564" y="6646855"/>
            <a:ext cx="155202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[voiced]</a:t>
            </a:r>
          </a:p>
        </p:txBody>
      </p:sp>
      <p:sp>
        <p:nvSpPr>
          <p:cNvPr id="51" name="Text Box 1033"/>
          <p:cNvSpPr txBox="1">
            <a:spLocks noChangeArrowheads="1"/>
          </p:cNvSpPr>
          <p:nvPr/>
        </p:nvSpPr>
        <p:spPr bwMode="auto">
          <a:xfrm>
            <a:off x="3828599" y="7294406"/>
            <a:ext cx="130195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[nasal]</a:t>
            </a:r>
          </a:p>
        </p:txBody>
      </p:sp>
      <p:grpSp>
        <p:nvGrpSpPr>
          <p:cNvPr id="2" name="Group 36"/>
          <p:cNvGrpSpPr/>
          <p:nvPr/>
        </p:nvGrpSpPr>
        <p:grpSpPr>
          <a:xfrm>
            <a:off x="7136498" y="6000197"/>
            <a:ext cx="617477" cy="1881217"/>
            <a:chOff x="3656030" y="4857195"/>
            <a:chExt cx="617476" cy="1881216"/>
          </a:xfrm>
        </p:grpSpPr>
        <p:sp>
          <p:nvSpPr>
            <p:cNvPr id="47" name="Text Box 1029"/>
            <p:cNvSpPr txBox="1">
              <a:spLocks noChangeArrowheads="1"/>
            </p:cNvSpPr>
            <p:nvPr/>
          </p:nvSpPr>
          <p:spPr bwMode="auto">
            <a:xfrm>
              <a:off x="3656030" y="4857195"/>
              <a:ext cx="617476"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/b/</a:t>
              </a:r>
            </a:p>
          </p:txBody>
        </p:sp>
        <p:sp>
          <p:nvSpPr>
            <p:cNvPr id="48" name="Text Box 1032"/>
            <p:cNvSpPr txBox="1">
              <a:spLocks noChangeArrowheads="1"/>
            </p:cNvSpPr>
            <p:nvPr/>
          </p:nvSpPr>
          <p:spPr bwMode="auto">
            <a:xfrm>
              <a:off x="3757019" y="5503704"/>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9" name="Text Box 1034"/>
            <p:cNvSpPr txBox="1">
              <a:spLocks noChangeArrowheads="1"/>
            </p:cNvSpPr>
            <p:nvPr/>
          </p:nvSpPr>
          <p:spPr bwMode="auto">
            <a:xfrm>
              <a:off x="3769843" y="6153636"/>
              <a:ext cx="389849"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sp>
        <p:nvSpPr>
          <p:cNvPr id="44" name="Text Box 1028"/>
          <p:cNvSpPr txBox="1">
            <a:spLocks noChangeArrowheads="1"/>
          </p:cNvSpPr>
          <p:nvPr/>
        </p:nvSpPr>
        <p:spPr bwMode="auto">
          <a:xfrm>
            <a:off x="5875783" y="6000197"/>
            <a:ext cx="61747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/p/</a:t>
            </a:r>
          </a:p>
        </p:txBody>
      </p:sp>
      <p:sp>
        <p:nvSpPr>
          <p:cNvPr id="45" name="Text Box 1031"/>
          <p:cNvSpPr txBox="1">
            <a:spLocks noChangeArrowheads="1"/>
          </p:cNvSpPr>
          <p:nvPr/>
        </p:nvSpPr>
        <p:spPr bwMode="auto">
          <a:xfrm>
            <a:off x="5989596" y="6649087"/>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nvGrpSpPr>
          <p:cNvPr id="3" name="Group 37"/>
          <p:cNvGrpSpPr/>
          <p:nvPr/>
        </p:nvGrpSpPr>
        <p:grpSpPr>
          <a:xfrm>
            <a:off x="8383062" y="6000196"/>
            <a:ext cx="731289" cy="1881216"/>
            <a:chOff x="4826263" y="4857195"/>
            <a:chExt cx="731288" cy="1881216"/>
          </a:xfrm>
        </p:grpSpPr>
        <p:sp>
          <p:nvSpPr>
            <p:cNvPr id="41" name="Text Box 16"/>
            <p:cNvSpPr txBox="1">
              <a:spLocks noChangeArrowheads="1"/>
            </p:cNvSpPr>
            <p:nvPr/>
          </p:nvSpPr>
          <p:spPr bwMode="auto">
            <a:xfrm>
              <a:off x="4826263" y="4857195"/>
              <a:ext cx="73128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/m/</a:t>
              </a:r>
            </a:p>
          </p:txBody>
        </p:sp>
        <p:sp>
          <p:nvSpPr>
            <p:cNvPr id="42" name="Text Box 15"/>
            <p:cNvSpPr txBox="1">
              <a:spLocks noChangeArrowheads="1"/>
            </p:cNvSpPr>
            <p:nvPr/>
          </p:nvSpPr>
          <p:spPr bwMode="auto">
            <a:xfrm>
              <a:off x="4984157" y="6153636"/>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3" name="Text Box 1032"/>
            <p:cNvSpPr txBox="1">
              <a:spLocks noChangeArrowheads="1"/>
            </p:cNvSpPr>
            <p:nvPr/>
          </p:nvSpPr>
          <p:spPr bwMode="auto">
            <a:xfrm>
              <a:off x="5099540" y="5503704"/>
              <a:ext cx="184731" cy="584775"/>
            </a:xfrm>
            <a:prstGeom prst="rect">
              <a:avLst/>
            </a:prstGeom>
            <a:noFill/>
            <a:ln w="9525">
              <a:noFill/>
              <a:miter lim="800000"/>
              <a:headEnd/>
              <a:tailEnd/>
            </a:ln>
            <a:effectLst/>
          </p:spPr>
          <p:txBody>
            <a:bodyPr wrap="none">
              <a:prstTxWarp prst="textNoShape">
                <a:avLst/>
              </a:prstTxWarp>
              <a:spAutoFit/>
            </a:bodyPr>
            <a:lstStyle/>
            <a:p>
              <a:endParaRPr lang="en-US" altLang="en-US" sz="3200" dirty="0">
                <a:latin typeface="Times New Roman"/>
                <a:cs typeface="Times New Roman"/>
              </a:endParaRPr>
            </a:p>
          </p:txBody>
        </p:sp>
      </p:grpSp>
      <p:sp>
        <p:nvSpPr>
          <p:cNvPr id="36" name="Text Box 5">
            <a:extLst>
              <a:ext uri="{FF2B5EF4-FFF2-40B4-BE49-F238E27FC236}">
                <a16:creationId xmlns:a16="http://schemas.microsoft.com/office/drawing/2014/main" id="{D52401BF-37B4-FA4C-B5E3-362A4CC45475}"/>
              </a:ext>
            </a:extLst>
          </p:cNvPr>
          <p:cNvSpPr txBox="1">
            <a:spLocks noChangeArrowheads="1"/>
          </p:cNvSpPr>
          <p:nvPr/>
        </p:nvSpPr>
        <p:spPr bwMode="auto">
          <a:xfrm>
            <a:off x="1231200" y="3672236"/>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But according to the Distinctness Condition, /p/ is </a:t>
            </a:r>
            <a:r>
              <a:rPr lang="en-US" sz="3200" dirty="0">
                <a:solidFill>
                  <a:srgbClr val="800000"/>
                </a:solidFill>
                <a:latin typeface="Cambria"/>
              </a:rPr>
              <a:t>not</a:t>
            </a:r>
            <a:r>
              <a:rPr lang="en-US" sz="3200" dirty="0">
                <a:latin typeface="Cambria"/>
              </a:rPr>
              <a:t> ‘different from’ /m/: where one has a feature, the other has none.</a:t>
            </a:r>
          </a:p>
        </p:txBody>
      </p:sp>
      <p:sp>
        <p:nvSpPr>
          <p:cNvPr id="37" name="Text Box 5">
            <a:extLst>
              <a:ext uri="{FF2B5EF4-FFF2-40B4-BE49-F238E27FC236}">
                <a16:creationId xmlns:a16="http://schemas.microsoft.com/office/drawing/2014/main" id="{0AE0E74F-AE16-A343-8B8B-7BD5AE65B958}"/>
              </a:ext>
            </a:extLst>
          </p:cNvPr>
          <p:cNvSpPr txBox="1">
            <a:spLocks noChangeArrowheads="1"/>
          </p:cNvSpPr>
          <p:nvPr/>
        </p:nvSpPr>
        <p:spPr bwMode="auto">
          <a:xfrm>
            <a:off x="1231200" y="5018263"/>
            <a:ext cx="14400000" cy="584775"/>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Therefore, these specifications are not properly contrastive. </a:t>
            </a:r>
          </a:p>
        </p:txBody>
      </p:sp>
      <p:sp>
        <p:nvSpPr>
          <p:cNvPr id="38" name="Oval 37">
            <a:extLst>
              <a:ext uri="{FF2B5EF4-FFF2-40B4-BE49-F238E27FC236}">
                <a16:creationId xmlns:a16="http://schemas.microsoft.com/office/drawing/2014/main" id="{5BEAAC89-7254-6240-AE20-97B94506CBB7}"/>
              </a:ext>
            </a:extLst>
          </p:cNvPr>
          <p:cNvSpPr>
            <a:spLocks noChangeAspect="1"/>
          </p:cNvSpPr>
          <p:nvPr/>
        </p:nvSpPr>
        <p:spPr bwMode="auto">
          <a:xfrm>
            <a:off x="6007894" y="67462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39" name="Oval 38">
            <a:extLst>
              <a:ext uri="{FF2B5EF4-FFF2-40B4-BE49-F238E27FC236}">
                <a16:creationId xmlns:a16="http://schemas.microsoft.com/office/drawing/2014/main" id="{69EEEC2A-C402-2340-A6BA-6E50658E68C3}"/>
              </a:ext>
            </a:extLst>
          </p:cNvPr>
          <p:cNvSpPr>
            <a:spLocks noChangeAspect="1"/>
          </p:cNvSpPr>
          <p:nvPr/>
        </p:nvSpPr>
        <p:spPr bwMode="auto">
          <a:xfrm>
            <a:off x="8568010" y="7374592"/>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40" name="Oval 39">
            <a:extLst>
              <a:ext uri="{FF2B5EF4-FFF2-40B4-BE49-F238E27FC236}">
                <a16:creationId xmlns:a16="http://schemas.microsoft.com/office/drawing/2014/main" id="{D4E1BA22-F90F-9A42-BEA3-E01A9984B1DF}"/>
              </a:ext>
            </a:extLst>
          </p:cNvPr>
          <p:cNvSpPr>
            <a:spLocks noChangeAspect="1"/>
          </p:cNvSpPr>
          <p:nvPr/>
        </p:nvSpPr>
        <p:spPr bwMode="auto">
          <a:xfrm>
            <a:off x="6007894" y="7374592"/>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55" name="Oval 54">
            <a:extLst>
              <a:ext uri="{FF2B5EF4-FFF2-40B4-BE49-F238E27FC236}">
                <a16:creationId xmlns:a16="http://schemas.microsoft.com/office/drawing/2014/main" id="{7061E9E1-2D89-B244-A73E-CC0EA75E8C80}"/>
              </a:ext>
            </a:extLst>
          </p:cNvPr>
          <p:cNvSpPr>
            <a:spLocks noChangeAspect="1"/>
          </p:cNvSpPr>
          <p:nvPr/>
        </p:nvSpPr>
        <p:spPr bwMode="auto">
          <a:xfrm>
            <a:off x="8568010" y="67462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5" name="Slide Number Placeholder 8">
            <a:extLst>
              <a:ext uri="{FF2B5EF4-FFF2-40B4-BE49-F238E27FC236}">
                <a16:creationId xmlns:a16="http://schemas.microsoft.com/office/drawing/2014/main" id="{B8D9E226-C6A1-9948-B2DB-4E63E53DCD35}"/>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49</a:t>
            </a:fld>
            <a:endParaRPr lang="en-US" sz="1600" dirty="0"/>
          </a:p>
        </p:txBody>
      </p:sp>
      <p:sp>
        <p:nvSpPr>
          <p:cNvPr id="26" name="Text Box 5">
            <a:extLst>
              <a:ext uri="{FF2B5EF4-FFF2-40B4-BE49-F238E27FC236}">
                <a16:creationId xmlns:a16="http://schemas.microsoft.com/office/drawing/2014/main" id="{B16E69C5-26B5-6B46-B067-9127F8201446}"/>
              </a:ext>
            </a:extLst>
          </p:cNvPr>
          <p:cNvSpPr txBox="1">
            <a:spLocks noChangeArrowheads="1"/>
          </p:cNvSpPr>
          <p:nvPr/>
        </p:nvSpPr>
        <p:spPr bwMode="auto">
          <a:xfrm>
            <a:off x="1231200" y="1349514"/>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a:cs typeface="Calibri"/>
              </a:rPr>
              <a:t>How do we establish contrasts?</a:t>
            </a:r>
          </a:p>
        </p:txBody>
      </p:sp>
    </p:spTree>
    <p:extLst>
      <p:ext uri="{BB962C8B-B14F-4D97-AF65-F5344CB8AC3E}">
        <p14:creationId xmlns:p14="http://schemas.microsoft.com/office/powerpoint/2010/main" val="257667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166400" y="2718800"/>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Before getting to that, in the first part of the talk I will show that the central ideas of Contrastive Hierarchy Theory, in one form or another, have been hiding in plain sight at the centre of the history of phonology.</a:t>
            </a:r>
            <a:endParaRPr sz="3200" noProof="1">
              <a:latin typeface="Cambria"/>
              <a:cs typeface="Cambria"/>
            </a:endParaRPr>
          </a:p>
        </p:txBody>
      </p:sp>
      <p:sp>
        <p:nvSpPr>
          <p:cNvPr id="10" name="Text Box 5"/>
          <p:cNvSpPr txBox="1">
            <a:spLocks noChangeArrowheads="1"/>
          </p:cNvSpPr>
          <p:nvPr/>
        </p:nvSpPr>
        <p:spPr bwMode="auto">
          <a:xfrm>
            <a:off x="1166400" y="1440000"/>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Introduction</a:t>
            </a:r>
            <a:endParaRPr lang="en-US" sz="3600" dirty="0">
              <a:solidFill>
                <a:srgbClr val="C00000"/>
              </a:solidFill>
              <a:latin typeface="Calibri" panose="020F0502020204030204" pitchFamily="34" charset="0"/>
            </a:endParaRPr>
          </a:p>
        </p:txBody>
      </p:sp>
      <p:sp>
        <p:nvSpPr>
          <p:cNvPr id="9" name="Text Box 4"/>
          <p:cNvSpPr txBox="1">
            <a:spLocks noChangeArrowheads="1"/>
          </p:cNvSpPr>
          <p:nvPr/>
        </p:nvSpPr>
        <p:spPr bwMode="auto">
          <a:xfrm>
            <a:off x="1166400" y="4859374"/>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I will begin with Henry Sweet, at the dawn of modern phonology. </a:t>
            </a:r>
          </a:p>
        </p:txBody>
      </p:sp>
      <p:sp>
        <p:nvSpPr>
          <p:cNvPr id="11" name="Text Box 4">
            <a:extLst>
              <a:ext uri="{FF2B5EF4-FFF2-40B4-BE49-F238E27FC236}">
                <a16:creationId xmlns:a16="http://schemas.microsoft.com/office/drawing/2014/main" id="{70595EE0-5321-734B-9C18-A56D8FBE5AC5}"/>
              </a:ext>
            </a:extLst>
          </p:cNvPr>
          <p:cNvSpPr txBox="1">
            <a:spLocks noChangeArrowheads="1"/>
          </p:cNvSpPr>
          <p:nvPr/>
        </p:nvSpPr>
        <p:spPr bwMode="auto">
          <a:xfrm>
            <a:off x="1166400" y="6015062"/>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cs typeface="Cambria"/>
              </a:rPr>
              <a:t>Most directly, the theory adapts proposals by Roman Jakobson and N. S. Trubetzkoy to the generative framework of Noam Chomsky and Morris Halle.</a:t>
            </a:r>
          </a:p>
        </p:txBody>
      </p:sp>
      <p:sp>
        <p:nvSpPr>
          <p:cNvPr id="8" name="Slide Number Placeholder 8">
            <a:extLst>
              <a:ext uri="{FF2B5EF4-FFF2-40B4-BE49-F238E27FC236}">
                <a16:creationId xmlns:a16="http://schemas.microsoft.com/office/drawing/2014/main" id="{5082906A-795F-D842-A974-960C30D4176A}"/>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5</a:t>
            </a:fld>
            <a:endParaRPr lang="en-US" sz="1600" dirty="0"/>
          </a:p>
        </p:txBody>
      </p:sp>
    </p:spTree>
    <p:custDataLst>
      <p:tags r:id="rId1"/>
    </p:custDataLst>
    <p:extLst>
      <p:ext uri="{BB962C8B-B14F-4D97-AF65-F5344CB8AC3E}">
        <p14:creationId xmlns:p14="http://schemas.microsoft.com/office/powerpoint/2010/main" val="1007791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27"/>
          <p:cNvSpPr>
            <a:spLocks noChangeArrowheads="1"/>
          </p:cNvSpPr>
          <p:nvPr/>
        </p:nvSpPr>
        <p:spPr bwMode="auto">
          <a:xfrm>
            <a:off x="3674269" y="5871845"/>
            <a:ext cx="5484786" cy="201168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sz="3200" dirty="0">
              <a:latin typeface="Times New Roman"/>
              <a:cs typeface="Times New Roman"/>
            </a:endParaRPr>
          </a:p>
        </p:txBody>
      </p:sp>
      <p:sp>
        <p:nvSpPr>
          <p:cNvPr id="32" name="Text Box 5"/>
          <p:cNvSpPr txBox="1">
            <a:spLocks noChangeArrowheads="1"/>
          </p:cNvSpPr>
          <p:nvPr/>
        </p:nvSpPr>
        <p:spPr bwMode="auto">
          <a:xfrm>
            <a:off x="1166400" y="2720605"/>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They violate the Distinctness Condition because no feature hierarchy yields this result.</a:t>
            </a:r>
          </a:p>
        </p:txBody>
      </p:sp>
      <p:sp>
        <p:nvSpPr>
          <p:cNvPr id="22" name="Text Box 5"/>
          <p:cNvSpPr txBox="1">
            <a:spLocks noChangeArrowheads="1"/>
          </p:cNvSpPr>
          <p:nvPr/>
        </p:nvSpPr>
        <p:spPr bwMode="auto">
          <a:xfrm>
            <a:off x="1166400" y="4360361"/>
            <a:ext cx="14400000" cy="584775"/>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If we order [voiced] &gt; [nasal], we generate an ‘extra’ specification on /m/. </a:t>
            </a:r>
          </a:p>
        </p:txBody>
      </p:sp>
      <p:sp>
        <p:nvSpPr>
          <p:cNvPr id="50" name="Text Box 1030"/>
          <p:cNvSpPr txBox="1">
            <a:spLocks noChangeArrowheads="1"/>
          </p:cNvSpPr>
          <p:nvPr/>
        </p:nvSpPr>
        <p:spPr bwMode="auto">
          <a:xfrm>
            <a:off x="3797564" y="6646855"/>
            <a:ext cx="155202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[voiced]</a:t>
            </a:r>
          </a:p>
        </p:txBody>
      </p:sp>
      <p:sp>
        <p:nvSpPr>
          <p:cNvPr id="51" name="Text Box 1033"/>
          <p:cNvSpPr txBox="1">
            <a:spLocks noChangeArrowheads="1"/>
          </p:cNvSpPr>
          <p:nvPr/>
        </p:nvSpPr>
        <p:spPr bwMode="auto">
          <a:xfrm>
            <a:off x="3828599" y="7294406"/>
            <a:ext cx="130195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[nasal]</a:t>
            </a:r>
          </a:p>
        </p:txBody>
      </p:sp>
      <p:grpSp>
        <p:nvGrpSpPr>
          <p:cNvPr id="2" name="Group 36"/>
          <p:cNvGrpSpPr/>
          <p:nvPr/>
        </p:nvGrpSpPr>
        <p:grpSpPr>
          <a:xfrm>
            <a:off x="7136498" y="6000197"/>
            <a:ext cx="617477" cy="1881217"/>
            <a:chOff x="3656030" y="4857195"/>
            <a:chExt cx="617476" cy="1881216"/>
          </a:xfrm>
        </p:grpSpPr>
        <p:sp>
          <p:nvSpPr>
            <p:cNvPr id="47" name="Text Box 1029"/>
            <p:cNvSpPr txBox="1">
              <a:spLocks noChangeArrowheads="1"/>
            </p:cNvSpPr>
            <p:nvPr/>
          </p:nvSpPr>
          <p:spPr bwMode="auto">
            <a:xfrm>
              <a:off x="3656030" y="4857195"/>
              <a:ext cx="617476"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/b/</a:t>
              </a:r>
            </a:p>
          </p:txBody>
        </p:sp>
        <p:sp>
          <p:nvSpPr>
            <p:cNvPr id="48" name="Text Box 1032"/>
            <p:cNvSpPr txBox="1">
              <a:spLocks noChangeArrowheads="1"/>
            </p:cNvSpPr>
            <p:nvPr/>
          </p:nvSpPr>
          <p:spPr bwMode="auto">
            <a:xfrm>
              <a:off x="3757019" y="5503704"/>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9" name="Text Box 1034"/>
            <p:cNvSpPr txBox="1">
              <a:spLocks noChangeArrowheads="1"/>
            </p:cNvSpPr>
            <p:nvPr/>
          </p:nvSpPr>
          <p:spPr bwMode="auto">
            <a:xfrm>
              <a:off x="3769843" y="6153636"/>
              <a:ext cx="389849"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sp>
        <p:nvSpPr>
          <p:cNvPr id="44" name="Text Box 1028"/>
          <p:cNvSpPr txBox="1">
            <a:spLocks noChangeArrowheads="1"/>
          </p:cNvSpPr>
          <p:nvPr/>
        </p:nvSpPr>
        <p:spPr bwMode="auto">
          <a:xfrm>
            <a:off x="5875783" y="6000197"/>
            <a:ext cx="61747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/p/</a:t>
            </a:r>
          </a:p>
        </p:txBody>
      </p:sp>
      <p:sp>
        <p:nvSpPr>
          <p:cNvPr id="45" name="Text Box 1031"/>
          <p:cNvSpPr txBox="1">
            <a:spLocks noChangeArrowheads="1"/>
          </p:cNvSpPr>
          <p:nvPr/>
        </p:nvSpPr>
        <p:spPr bwMode="auto">
          <a:xfrm>
            <a:off x="5989596" y="6649087"/>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nvGrpSpPr>
          <p:cNvPr id="3" name="Group 37"/>
          <p:cNvGrpSpPr/>
          <p:nvPr/>
        </p:nvGrpSpPr>
        <p:grpSpPr>
          <a:xfrm>
            <a:off x="8383062" y="6000196"/>
            <a:ext cx="731289" cy="1881216"/>
            <a:chOff x="4826263" y="4857195"/>
            <a:chExt cx="731288" cy="1881216"/>
          </a:xfrm>
        </p:grpSpPr>
        <p:sp>
          <p:nvSpPr>
            <p:cNvPr id="41" name="Text Box 16"/>
            <p:cNvSpPr txBox="1">
              <a:spLocks noChangeArrowheads="1"/>
            </p:cNvSpPr>
            <p:nvPr/>
          </p:nvSpPr>
          <p:spPr bwMode="auto">
            <a:xfrm>
              <a:off x="4826263" y="4857195"/>
              <a:ext cx="73128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/m/</a:t>
              </a:r>
            </a:p>
          </p:txBody>
        </p:sp>
        <p:sp>
          <p:nvSpPr>
            <p:cNvPr id="42" name="Text Box 15"/>
            <p:cNvSpPr txBox="1">
              <a:spLocks noChangeArrowheads="1"/>
            </p:cNvSpPr>
            <p:nvPr/>
          </p:nvSpPr>
          <p:spPr bwMode="auto">
            <a:xfrm>
              <a:off x="4984157" y="6153636"/>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sp>
        <p:nvSpPr>
          <p:cNvPr id="52" name="Text Box 1032"/>
          <p:cNvSpPr txBox="1">
            <a:spLocks noChangeArrowheads="1"/>
          </p:cNvSpPr>
          <p:nvPr/>
        </p:nvSpPr>
        <p:spPr bwMode="auto">
          <a:xfrm>
            <a:off x="8540952" y="6646706"/>
            <a:ext cx="41549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solidFill>
                  <a:srgbClr val="FF0000"/>
                </a:solidFill>
                <a:latin typeface="Times New Roman"/>
                <a:cs typeface="Times New Roman"/>
              </a:rPr>
              <a:t>+</a:t>
            </a:r>
          </a:p>
        </p:txBody>
      </p:sp>
      <p:sp>
        <p:nvSpPr>
          <p:cNvPr id="21" name="Rectangle 1027"/>
          <p:cNvSpPr>
            <a:spLocks noChangeArrowheads="1"/>
          </p:cNvSpPr>
          <p:nvPr/>
        </p:nvSpPr>
        <p:spPr bwMode="auto">
          <a:xfrm>
            <a:off x="9386094" y="5507674"/>
            <a:ext cx="3200400" cy="2375852"/>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sz="2400"/>
          </a:p>
        </p:txBody>
      </p:sp>
      <p:grpSp>
        <p:nvGrpSpPr>
          <p:cNvPr id="4" name="Group 39"/>
          <p:cNvGrpSpPr/>
          <p:nvPr/>
        </p:nvGrpSpPr>
        <p:grpSpPr>
          <a:xfrm>
            <a:off x="9424194" y="5654040"/>
            <a:ext cx="2645994" cy="1203960"/>
            <a:chOff x="5867400" y="4511040"/>
            <a:chExt cx="2645994" cy="1203960"/>
          </a:xfrm>
        </p:grpSpPr>
        <p:sp>
          <p:nvSpPr>
            <p:cNvPr id="24" name="Text Box 96"/>
            <p:cNvSpPr txBox="1">
              <a:spLocks noChangeArrowheads="1"/>
            </p:cNvSpPr>
            <p:nvPr/>
          </p:nvSpPr>
          <p:spPr bwMode="auto">
            <a:xfrm>
              <a:off x="5867400" y="4876800"/>
              <a:ext cx="1178208"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latin typeface="Times New Roman"/>
                  <a:ea typeface="Doulos SIL" charset="-52"/>
                  <a:cs typeface="Times New Roman"/>
                </a:rPr>
                <a:t>[–voiced]</a:t>
              </a:r>
            </a:p>
          </p:txBody>
        </p:sp>
        <p:grpSp>
          <p:nvGrpSpPr>
            <p:cNvPr id="5" name="Group 100"/>
            <p:cNvGrpSpPr>
              <a:grpSpLocks/>
            </p:cNvGrpSpPr>
            <p:nvPr/>
          </p:nvGrpSpPr>
          <p:grpSpPr bwMode="auto">
            <a:xfrm>
              <a:off x="6495130" y="4511040"/>
              <a:ext cx="1371600" cy="365760"/>
              <a:chOff x="1441" y="2400"/>
              <a:chExt cx="913" cy="288"/>
            </a:xfrm>
          </p:grpSpPr>
          <p:sp>
            <p:nvSpPr>
              <p:cNvPr id="26" name="Line 101"/>
              <p:cNvSpPr>
                <a:spLocks noChangeShapeType="1"/>
              </p:cNvSpPr>
              <p:nvPr/>
            </p:nvSpPr>
            <p:spPr bwMode="auto">
              <a:xfrm flipH="1">
                <a:off x="1441"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sp>
            <p:nvSpPr>
              <p:cNvPr id="27" name="Line 102"/>
              <p:cNvSpPr>
                <a:spLocks noChangeShapeType="1"/>
              </p:cNvSpPr>
              <p:nvPr/>
            </p:nvSpPr>
            <p:spPr bwMode="auto">
              <a:xfrm>
                <a:off x="1893"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grpSp>
        <p:sp>
          <p:nvSpPr>
            <p:cNvPr id="30" name="Text Box 22"/>
            <p:cNvSpPr txBox="1">
              <a:spLocks noChangeArrowheads="1"/>
            </p:cNvSpPr>
            <p:nvPr/>
          </p:nvSpPr>
          <p:spPr bwMode="auto">
            <a:xfrm>
              <a:off x="7315950" y="4876800"/>
              <a:ext cx="1197444" cy="369332"/>
            </a:xfrm>
            <a:prstGeom prst="rect">
              <a:avLst/>
            </a:prstGeom>
            <a:noFill/>
            <a:ln w="9525">
              <a:noFill/>
              <a:miter lim="800000"/>
              <a:headEnd/>
              <a:tailEnd/>
            </a:ln>
          </p:spPr>
          <p:txBody>
            <a:bodyPr wrap="none" lIns="0" tIns="0" rIns="0" bIns="0">
              <a:prstTxWarp prst="textNoShape">
                <a:avLst/>
              </a:prstTxWarp>
              <a:spAutoFit/>
            </a:bodyPr>
            <a:lstStyle/>
            <a:p>
              <a:r>
                <a:rPr lang="en-US" sz="2400" dirty="0">
                  <a:solidFill>
                    <a:srgbClr val="C00000"/>
                  </a:solidFill>
                  <a:latin typeface="Times New Roman"/>
                  <a:cs typeface="Times New Roman"/>
                </a:rPr>
                <a:t>[+voiced]</a:t>
              </a:r>
            </a:p>
          </p:txBody>
        </p:sp>
        <p:sp>
          <p:nvSpPr>
            <p:cNvPr id="37" name="Text Box 1028"/>
            <p:cNvSpPr txBox="1">
              <a:spLocks noChangeArrowheads="1"/>
            </p:cNvSpPr>
            <p:nvPr/>
          </p:nvSpPr>
          <p:spPr bwMode="auto">
            <a:xfrm>
              <a:off x="6253209" y="5253335"/>
              <a:ext cx="508473"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/p/</a:t>
              </a:r>
            </a:p>
          </p:txBody>
        </p:sp>
      </p:grpSp>
      <p:grpSp>
        <p:nvGrpSpPr>
          <p:cNvPr id="6" name="Group 42"/>
          <p:cNvGrpSpPr/>
          <p:nvPr/>
        </p:nvGrpSpPr>
        <p:grpSpPr>
          <a:xfrm>
            <a:off x="10414797" y="6492240"/>
            <a:ext cx="2132548" cy="1280160"/>
            <a:chOff x="6858000" y="5349240"/>
            <a:chExt cx="2132548" cy="1280160"/>
          </a:xfrm>
        </p:grpSpPr>
        <p:grpSp>
          <p:nvGrpSpPr>
            <p:cNvPr id="7" name="Group 100"/>
            <p:cNvGrpSpPr>
              <a:grpSpLocks/>
            </p:cNvGrpSpPr>
            <p:nvPr/>
          </p:nvGrpSpPr>
          <p:grpSpPr bwMode="auto">
            <a:xfrm>
              <a:off x="7366319" y="5349240"/>
              <a:ext cx="1097275" cy="365760"/>
              <a:chOff x="1441" y="2400"/>
              <a:chExt cx="913" cy="288"/>
            </a:xfrm>
          </p:grpSpPr>
          <p:sp>
            <p:nvSpPr>
              <p:cNvPr id="33" name="Line 101"/>
              <p:cNvSpPr>
                <a:spLocks noChangeShapeType="1"/>
              </p:cNvSpPr>
              <p:nvPr/>
            </p:nvSpPr>
            <p:spPr bwMode="auto">
              <a:xfrm flipH="1">
                <a:off x="1441"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sp>
            <p:nvSpPr>
              <p:cNvPr id="34" name="Line 102"/>
              <p:cNvSpPr>
                <a:spLocks noChangeShapeType="1"/>
              </p:cNvSpPr>
              <p:nvPr/>
            </p:nvSpPr>
            <p:spPr bwMode="auto">
              <a:xfrm>
                <a:off x="1893"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grpSp>
        <p:sp>
          <p:nvSpPr>
            <p:cNvPr id="35" name="Text Box 96"/>
            <p:cNvSpPr txBox="1">
              <a:spLocks noChangeArrowheads="1"/>
            </p:cNvSpPr>
            <p:nvPr/>
          </p:nvSpPr>
          <p:spPr bwMode="auto">
            <a:xfrm>
              <a:off x="6858000" y="5791200"/>
              <a:ext cx="990656"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latin typeface="Times New Roman"/>
                  <a:ea typeface="Doulos SIL" charset="-52"/>
                  <a:cs typeface="Times New Roman"/>
                </a:rPr>
                <a:t>[–nasal]</a:t>
              </a:r>
            </a:p>
          </p:txBody>
        </p:sp>
        <p:sp>
          <p:nvSpPr>
            <p:cNvPr id="36" name="Text Box 96"/>
            <p:cNvSpPr txBox="1">
              <a:spLocks noChangeArrowheads="1"/>
            </p:cNvSpPr>
            <p:nvPr/>
          </p:nvSpPr>
          <p:spPr bwMode="auto">
            <a:xfrm>
              <a:off x="7980656" y="5791200"/>
              <a:ext cx="1009892"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solidFill>
                    <a:srgbClr val="C00000"/>
                  </a:solidFill>
                  <a:latin typeface="Times New Roman"/>
                  <a:ea typeface="Doulos SIL" charset="-52"/>
                  <a:cs typeface="Times New Roman"/>
                </a:rPr>
                <a:t>[+nasal]</a:t>
              </a:r>
            </a:p>
          </p:txBody>
        </p:sp>
        <p:sp>
          <p:nvSpPr>
            <p:cNvPr id="38" name="Text Box 1028"/>
            <p:cNvSpPr txBox="1">
              <a:spLocks noChangeArrowheads="1"/>
            </p:cNvSpPr>
            <p:nvPr/>
          </p:nvSpPr>
          <p:spPr bwMode="auto">
            <a:xfrm>
              <a:off x="7106718" y="6167735"/>
              <a:ext cx="508473"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/b/</a:t>
              </a:r>
            </a:p>
          </p:txBody>
        </p:sp>
        <p:sp>
          <p:nvSpPr>
            <p:cNvPr id="39" name="Text Box 1028"/>
            <p:cNvSpPr txBox="1">
              <a:spLocks noChangeArrowheads="1"/>
            </p:cNvSpPr>
            <p:nvPr/>
          </p:nvSpPr>
          <p:spPr bwMode="auto">
            <a:xfrm>
              <a:off x="8244944" y="6167735"/>
              <a:ext cx="593431"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/m/</a:t>
              </a:r>
            </a:p>
          </p:txBody>
        </p:sp>
      </p:grpSp>
      <p:sp>
        <p:nvSpPr>
          <p:cNvPr id="46" name="Oval 45"/>
          <p:cNvSpPr>
            <a:spLocks noChangeAspect="1"/>
          </p:cNvSpPr>
          <p:nvPr/>
        </p:nvSpPr>
        <p:spPr bwMode="auto">
          <a:xfrm>
            <a:off x="8568010" y="67322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a:latin typeface="Times" pitchFamily="71" charset="0"/>
            </a:endParaRPr>
          </a:p>
        </p:txBody>
      </p:sp>
      <p:sp>
        <p:nvSpPr>
          <p:cNvPr id="43" name="Text Box 5"/>
          <p:cNvSpPr txBox="1">
            <a:spLocks noChangeArrowheads="1"/>
          </p:cNvSpPr>
          <p:nvPr/>
        </p:nvSpPr>
        <p:spPr bwMode="auto">
          <a:xfrm>
            <a:off x="1166400" y="1450181"/>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a:cs typeface="Calibri"/>
              </a:rPr>
              <a:t>The Distinctness Condition</a:t>
            </a:r>
          </a:p>
        </p:txBody>
      </p:sp>
      <p:sp>
        <p:nvSpPr>
          <p:cNvPr id="40" name="Slide Number Placeholder 8">
            <a:extLst>
              <a:ext uri="{FF2B5EF4-FFF2-40B4-BE49-F238E27FC236}">
                <a16:creationId xmlns:a16="http://schemas.microsoft.com/office/drawing/2014/main" id="{CD1135CC-F3A8-C64A-BF48-1D6D371AAF45}"/>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50</a:t>
            </a:fld>
            <a:endParaRPr lang="en-US" sz="1600" dirty="0"/>
          </a:p>
        </p:txBody>
      </p:sp>
    </p:spTree>
    <p:extLst>
      <p:ext uri="{BB962C8B-B14F-4D97-AF65-F5344CB8AC3E}">
        <p14:creationId xmlns:p14="http://schemas.microsoft.com/office/powerpoint/2010/main" val="407823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slide(fromTop)">
                                      <p:cBhvr>
                                        <p:cTn id="19" dur="2000"/>
                                        <p:tgtEl>
                                          <p:spTgt spid="52"/>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slide(fromTop)">
                                      <p:cBhvr>
                                        <p:cTn id="22"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2" grpId="0"/>
      <p:bldP spid="21" grpId="0" animBg="1"/>
      <p:bldP spid="4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27"/>
          <p:cNvSpPr>
            <a:spLocks noChangeArrowheads="1"/>
          </p:cNvSpPr>
          <p:nvPr/>
        </p:nvSpPr>
        <p:spPr bwMode="auto">
          <a:xfrm>
            <a:off x="3674269" y="5871845"/>
            <a:ext cx="5484786" cy="201168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dirty="0">
              <a:latin typeface="Times New Roman"/>
              <a:cs typeface="Times New Roman"/>
            </a:endParaRPr>
          </a:p>
        </p:txBody>
      </p:sp>
      <p:sp>
        <p:nvSpPr>
          <p:cNvPr id="50" name="Text Box 1030"/>
          <p:cNvSpPr txBox="1">
            <a:spLocks noChangeArrowheads="1"/>
          </p:cNvSpPr>
          <p:nvPr/>
        </p:nvSpPr>
        <p:spPr bwMode="auto">
          <a:xfrm>
            <a:off x="3797564" y="6646855"/>
            <a:ext cx="155202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[voiced]</a:t>
            </a:r>
          </a:p>
        </p:txBody>
      </p:sp>
      <p:sp>
        <p:nvSpPr>
          <p:cNvPr id="51" name="Text Box 1033"/>
          <p:cNvSpPr txBox="1">
            <a:spLocks noChangeArrowheads="1"/>
          </p:cNvSpPr>
          <p:nvPr/>
        </p:nvSpPr>
        <p:spPr bwMode="auto">
          <a:xfrm>
            <a:off x="3828599" y="7294406"/>
            <a:ext cx="130195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[nasal]</a:t>
            </a:r>
          </a:p>
        </p:txBody>
      </p:sp>
      <p:grpSp>
        <p:nvGrpSpPr>
          <p:cNvPr id="2" name="Group 36"/>
          <p:cNvGrpSpPr/>
          <p:nvPr/>
        </p:nvGrpSpPr>
        <p:grpSpPr>
          <a:xfrm>
            <a:off x="7136498" y="6000197"/>
            <a:ext cx="617477" cy="1881217"/>
            <a:chOff x="3656030" y="4857195"/>
            <a:chExt cx="617476" cy="1881216"/>
          </a:xfrm>
        </p:grpSpPr>
        <p:sp>
          <p:nvSpPr>
            <p:cNvPr id="47" name="Text Box 1029"/>
            <p:cNvSpPr txBox="1">
              <a:spLocks noChangeArrowheads="1"/>
            </p:cNvSpPr>
            <p:nvPr/>
          </p:nvSpPr>
          <p:spPr bwMode="auto">
            <a:xfrm>
              <a:off x="3656030" y="4857195"/>
              <a:ext cx="617476"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/b/</a:t>
              </a:r>
            </a:p>
          </p:txBody>
        </p:sp>
        <p:sp>
          <p:nvSpPr>
            <p:cNvPr id="48" name="Text Box 1032"/>
            <p:cNvSpPr txBox="1">
              <a:spLocks noChangeArrowheads="1"/>
            </p:cNvSpPr>
            <p:nvPr/>
          </p:nvSpPr>
          <p:spPr bwMode="auto">
            <a:xfrm>
              <a:off x="3757019" y="5503704"/>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9" name="Text Box 1034"/>
            <p:cNvSpPr txBox="1">
              <a:spLocks noChangeArrowheads="1"/>
            </p:cNvSpPr>
            <p:nvPr/>
          </p:nvSpPr>
          <p:spPr bwMode="auto">
            <a:xfrm>
              <a:off x="3769843" y="6153636"/>
              <a:ext cx="389849"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sp>
        <p:nvSpPr>
          <p:cNvPr id="44" name="Text Box 1028"/>
          <p:cNvSpPr txBox="1">
            <a:spLocks noChangeArrowheads="1"/>
          </p:cNvSpPr>
          <p:nvPr/>
        </p:nvSpPr>
        <p:spPr bwMode="auto">
          <a:xfrm>
            <a:off x="5875783" y="6000197"/>
            <a:ext cx="61747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/p/</a:t>
            </a:r>
          </a:p>
        </p:txBody>
      </p:sp>
      <p:sp>
        <p:nvSpPr>
          <p:cNvPr id="45" name="Text Box 1031"/>
          <p:cNvSpPr txBox="1">
            <a:spLocks noChangeArrowheads="1"/>
          </p:cNvSpPr>
          <p:nvPr/>
        </p:nvSpPr>
        <p:spPr bwMode="auto">
          <a:xfrm>
            <a:off x="5970360" y="6649087"/>
            <a:ext cx="428323" cy="678647"/>
          </a:xfrm>
          <a:prstGeom prst="rect">
            <a:avLst/>
          </a:prstGeom>
          <a:noFill/>
          <a:ln w="9525">
            <a:noFill/>
            <a:miter lim="800000"/>
            <a:headEnd/>
            <a:tailEnd/>
          </a:ln>
          <a:effectLst/>
        </p:spPr>
        <p:txBody>
          <a:bodyPr wrap="none">
            <a:prstTxWarp prst="textNoShape">
              <a:avLst/>
            </a:prstTxWarp>
            <a:spAutoFit/>
          </a:bodyPr>
          <a:lstStyle/>
          <a:p>
            <a:r>
              <a:rPr lang="en-US" altLang="en-US" dirty="0">
                <a:latin typeface="Times New Roman"/>
                <a:cs typeface="Times New Roman"/>
              </a:rPr>
              <a:t>–</a:t>
            </a:r>
          </a:p>
        </p:txBody>
      </p:sp>
      <p:grpSp>
        <p:nvGrpSpPr>
          <p:cNvPr id="3" name="Group 37"/>
          <p:cNvGrpSpPr/>
          <p:nvPr/>
        </p:nvGrpSpPr>
        <p:grpSpPr>
          <a:xfrm>
            <a:off x="8383062" y="6000196"/>
            <a:ext cx="731289" cy="1881216"/>
            <a:chOff x="4826263" y="4857195"/>
            <a:chExt cx="731288" cy="1881216"/>
          </a:xfrm>
        </p:grpSpPr>
        <p:sp>
          <p:nvSpPr>
            <p:cNvPr id="41" name="Text Box 16"/>
            <p:cNvSpPr txBox="1">
              <a:spLocks noChangeArrowheads="1"/>
            </p:cNvSpPr>
            <p:nvPr/>
          </p:nvSpPr>
          <p:spPr bwMode="auto">
            <a:xfrm>
              <a:off x="4826263" y="4857195"/>
              <a:ext cx="73128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/m/</a:t>
              </a:r>
            </a:p>
          </p:txBody>
        </p:sp>
        <p:sp>
          <p:nvSpPr>
            <p:cNvPr id="42" name="Text Box 15"/>
            <p:cNvSpPr txBox="1">
              <a:spLocks noChangeArrowheads="1"/>
            </p:cNvSpPr>
            <p:nvPr/>
          </p:nvSpPr>
          <p:spPr bwMode="auto">
            <a:xfrm>
              <a:off x="4984157" y="6153636"/>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grpSp>
        <p:nvGrpSpPr>
          <p:cNvPr id="43" name="Group 42"/>
          <p:cNvGrpSpPr/>
          <p:nvPr/>
        </p:nvGrpSpPr>
        <p:grpSpPr>
          <a:xfrm>
            <a:off x="9386096" y="5507677"/>
            <a:ext cx="3200400" cy="2375852"/>
            <a:chOff x="5829300" y="4364673"/>
            <a:chExt cx="3200400" cy="2375852"/>
          </a:xfrm>
        </p:grpSpPr>
        <p:sp>
          <p:nvSpPr>
            <p:cNvPr id="21" name="Rectangle 1027"/>
            <p:cNvSpPr>
              <a:spLocks noChangeArrowheads="1"/>
            </p:cNvSpPr>
            <p:nvPr/>
          </p:nvSpPr>
          <p:spPr bwMode="auto">
            <a:xfrm>
              <a:off x="5829300" y="4364673"/>
              <a:ext cx="3200400" cy="2375852"/>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sz="2400"/>
            </a:p>
          </p:txBody>
        </p:sp>
        <p:grpSp>
          <p:nvGrpSpPr>
            <p:cNvPr id="4" name="Group 39"/>
            <p:cNvGrpSpPr/>
            <p:nvPr/>
          </p:nvGrpSpPr>
          <p:grpSpPr>
            <a:xfrm>
              <a:off x="6552543" y="4511040"/>
              <a:ext cx="2400475" cy="1203960"/>
              <a:chOff x="6019143" y="4511040"/>
              <a:chExt cx="2400475" cy="1203960"/>
            </a:xfrm>
          </p:grpSpPr>
          <p:sp>
            <p:nvSpPr>
              <p:cNvPr id="24" name="Text Box 96"/>
              <p:cNvSpPr txBox="1">
                <a:spLocks noChangeArrowheads="1"/>
              </p:cNvSpPr>
              <p:nvPr/>
            </p:nvSpPr>
            <p:spPr bwMode="auto">
              <a:xfrm>
                <a:off x="6019143" y="4876800"/>
                <a:ext cx="990656"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solidFill>
                      <a:srgbClr val="C00000"/>
                    </a:solidFill>
                    <a:latin typeface="Times New Roman"/>
                    <a:ea typeface="Doulos SIL" charset="-52"/>
                    <a:cs typeface="Times New Roman"/>
                  </a:rPr>
                  <a:t>[–nasal]</a:t>
                </a:r>
              </a:p>
            </p:txBody>
          </p:sp>
          <p:grpSp>
            <p:nvGrpSpPr>
              <p:cNvPr id="5" name="Group 100"/>
              <p:cNvGrpSpPr>
                <a:grpSpLocks/>
              </p:cNvGrpSpPr>
              <p:nvPr/>
            </p:nvGrpSpPr>
            <p:grpSpPr bwMode="auto">
              <a:xfrm>
                <a:off x="6495130" y="4511040"/>
                <a:ext cx="1371600" cy="365760"/>
                <a:chOff x="1441" y="2400"/>
                <a:chExt cx="913" cy="288"/>
              </a:xfrm>
            </p:grpSpPr>
            <p:sp>
              <p:nvSpPr>
                <p:cNvPr id="26" name="Line 101"/>
                <p:cNvSpPr>
                  <a:spLocks noChangeShapeType="1"/>
                </p:cNvSpPr>
                <p:nvPr/>
              </p:nvSpPr>
              <p:spPr bwMode="auto">
                <a:xfrm flipH="1">
                  <a:off x="1441"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sp>
              <p:nvSpPr>
                <p:cNvPr id="27" name="Line 102"/>
                <p:cNvSpPr>
                  <a:spLocks noChangeShapeType="1"/>
                </p:cNvSpPr>
                <p:nvPr/>
              </p:nvSpPr>
              <p:spPr bwMode="auto">
                <a:xfrm>
                  <a:off x="1893"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grpSp>
          <p:sp>
            <p:nvSpPr>
              <p:cNvPr id="30" name="Text Box 22"/>
              <p:cNvSpPr txBox="1">
                <a:spLocks noChangeArrowheads="1"/>
              </p:cNvSpPr>
              <p:nvPr/>
            </p:nvSpPr>
            <p:spPr bwMode="auto">
              <a:xfrm>
                <a:off x="7409726" y="4876800"/>
                <a:ext cx="1009892" cy="369332"/>
              </a:xfrm>
              <a:prstGeom prst="rect">
                <a:avLst/>
              </a:prstGeom>
              <a:noFill/>
              <a:ln w="9525">
                <a:noFill/>
                <a:miter lim="800000"/>
                <a:headEnd/>
                <a:tailEnd/>
              </a:ln>
            </p:spPr>
            <p:txBody>
              <a:bodyPr wrap="none" lIns="0" tIns="0" rIns="0" bIns="0">
                <a:prstTxWarp prst="textNoShape">
                  <a:avLst/>
                </a:prstTxWarp>
                <a:spAutoFit/>
              </a:bodyPr>
              <a:lstStyle/>
              <a:p>
                <a:r>
                  <a:rPr lang="en-US" sz="2400" dirty="0">
                    <a:latin typeface="Times New Roman"/>
                    <a:cs typeface="Times New Roman"/>
                  </a:rPr>
                  <a:t>[+nasal]</a:t>
                </a:r>
              </a:p>
            </p:txBody>
          </p:sp>
          <p:sp>
            <p:nvSpPr>
              <p:cNvPr id="37" name="Text Box 1028"/>
              <p:cNvSpPr txBox="1">
                <a:spLocks noChangeArrowheads="1"/>
              </p:cNvSpPr>
              <p:nvPr/>
            </p:nvSpPr>
            <p:spPr bwMode="auto">
              <a:xfrm>
                <a:off x="7711541" y="5253335"/>
                <a:ext cx="593432"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/m/</a:t>
                </a:r>
              </a:p>
            </p:txBody>
          </p:sp>
        </p:grpSp>
        <p:grpSp>
          <p:nvGrpSpPr>
            <p:cNvPr id="6" name="Group 42"/>
            <p:cNvGrpSpPr/>
            <p:nvPr/>
          </p:nvGrpSpPr>
          <p:grpSpPr>
            <a:xfrm>
              <a:off x="5867400" y="5349240"/>
              <a:ext cx="2436898" cy="1280160"/>
              <a:chOff x="6858000" y="5349240"/>
              <a:chExt cx="2436898" cy="1280160"/>
            </a:xfrm>
          </p:grpSpPr>
          <p:grpSp>
            <p:nvGrpSpPr>
              <p:cNvPr id="7" name="Group 100"/>
              <p:cNvGrpSpPr>
                <a:grpSpLocks/>
              </p:cNvGrpSpPr>
              <p:nvPr/>
            </p:nvGrpSpPr>
            <p:grpSpPr bwMode="auto">
              <a:xfrm>
                <a:off x="7512944" y="5349240"/>
                <a:ext cx="1097275" cy="365760"/>
                <a:chOff x="1563" y="2400"/>
                <a:chExt cx="913" cy="288"/>
              </a:xfrm>
            </p:grpSpPr>
            <p:sp>
              <p:nvSpPr>
                <p:cNvPr id="33" name="Line 101"/>
                <p:cNvSpPr>
                  <a:spLocks noChangeShapeType="1"/>
                </p:cNvSpPr>
                <p:nvPr/>
              </p:nvSpPr>
              <p:spPr bwMode="auto">
                <a:xfrm flipH="1">
                  <a:off x="1563"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sp>
              <p:nvSpPr>
                <p:cNvPr id="34" name="Line 102"/>
                <p:cNvSpPr>
                  <a:spLocks noChangeShapeType="1"/>
                </p:cNvSpPr>
                <p:nvPr/>
              </p:nvSpPr>
              <p:spPr bwMode="auto">
                <a:xfrm>
                  <a:off x="2015"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grpSp>
          <p:sp>
            <p:nvSpPr>
              <p:cNvPr id="35" name="Text Box 96"/>
              <p:cNvSpPr txBox="1">
                <a:spLocks noChangeArrowheads="1"/>
              </p:cNvSpPr>
              <p:nvPr/>
            </p:nvSpPr>
            <p:spPr bwMode="auto">
              <a:xfrm>
                <a:off x="6858000" y="5791200"/>
                <a:ext cx="1178208"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solidFill>
                      <a:srgbClr val="C00000"/>
                    </a:solidFill>
                    <a:latin typeface="Times New Roman"/>
                    <a:ea typeface="Doulos SIL" charset="-52"/>
                    <a:cs typeface="Times New Roman"/>
                  </a:rPr>
                  <a:t>[–voiced]</a:t>
                </a:r>
              </a:p>
            </p:txBody>
          </p:sp>
          <p:sp>
            <p:nvSpPr>
              <p:cNvPr id="36" name="Text Box 96"/>
              <p:cNvSpPr txBox="1">
                <a:spLocks noChangeArrowheads="1"/>
              </p:cNvSpPr>
              <p:nvPr/>
            </p:nvSpPr>
            <p:spPr bwMode="auto">
              <a:xfrm>
                <a:off x="8097454" y="5791200"/>
                <a:ext cx="1197444"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latin typeface="Times New Roman"/>
                    <a:ea typeface="Doulos SIL" charset="-52"/>
                    <a:cs typeface="Times New Roman"/>
                  </a:rPr>
                  <a:t>[+voiced]</a:t>
                </a:r>
              </a:p>
            </p:txBody>
          </p:sp>
          <p:sp>
            <p:nvSpPr>
              <p:cNvPr id="38" name="Text Box 1028"/>
              <p:cNvSpPr txBox="1">
                <a:spLocks noChangeArrowheads="1"/>
              </p:cNvSpPr>
              <p:nvPr/>
            </p:nvSpPr>
            <p:spPr bwMode="auto">
              <a:xfrm>
                <a:off x="7297614" y="6167735"/>
                <a:ext cx="508473"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/p/</a:t>
                </a:r>
              </a:p>
            </p:txBody>
          </p:sp>
          <p:sp>
            <p:nvSpPr>
              <p:cNvPr id="39" name="Text Box 1028"/>
              <p:cNvSpPr txBox="1">
                <a:spLocks noChangeArrowheads="1"/>
              </p:cNvSpPr>
              <p:nvPr/>
            </p:nvSpPr>
            <p:spPr bwMode="auto">
              <a:xfrm>
                <a:off x="8478318" y="6167735"/>
                <a:ext cx="508473"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/b/</a:t>
                </a:r>
              </a:p>
            </p:txBody>
          </p:sp>
        </p:grpSp>
      </p:grpSp>
      <p:sp>
        <p:nvSpPr>
          <p:cNvPr id="52" name="Text Box 1032"/>
          <p:cNvSpPr txBox="1">
            <a:spLocks noChangeArrowheads="1"/>
          </p:cNvSpPr>
          <p:nvPr/>
        </p:nvSpPr>
        <p:spPr bwMode="auto">
          <a:xfrm>
            <a:off x="5980959" y="7302502"/>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solidFill>
                  <a:srgbClr val="FF0000"/>
                </a:solidFill>
                <a:latin typeface="Times New Roman"/>
                <a:cs typeface="Times New Roman"/>
              </a:rPr>
              <a:t>–</a:t>
            </a:r>
          </a:p>
        </p:txBody>
      </p:sp>
      <p:sp>
        <p:nvSpPr>
          <p:cNvPr id="46" name="Oval 45"/>
          <p:cNvSpPr>
            <a:spLocks noChangeAspect="1"/>
          </p:cNvSpPr>
          <p:nvPr/>
        </p:nvSpPr>
        <p:spPr bwMode="auto">
          <a:xfrm>
            <a:off x="5995195" y="744660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40" name="Text Box 5"/>
          <p:cNvSpPr txBox="1">
            <a:spLocks noChangeArrowheads="1"/>
          </p:cNvSpPr>
          <p:nvPr/>
        </p:nvSpPr>
        <p:spPr bwMode="auto">
          <a:xfrm>
            <a:off x="1166400" y="4359600"/>
            <a:ext cx="14400000" cy="584775"/>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If we order [nasal] &gt; [voiced], we generate an ‘extra’ specification on /p/. </a:t>
            </a:r>
          </a:p>
        </p:txBody>
      </p:sp>
      <p:sp>
        <p:nvSpPr>
          <p:cNvPr id="54" name="Slide Number Placeholder 8">
            <a:extLst>
              <a:ext uri="{FF2B5EF4-FFF2-40B4-BE49-F238E27FC236}">
                <a16:creationId xmlns:a16="http://schemas.microsoft.com/office/drawing/2014/main" id="{7EF0EF44-C5F9-384E-92EA-A3EE2334FA28}"/>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51</a:t>
            </a:fld>
            <a:endParaRPr lang="en-US" sz="1600" dirty="0"/>
          </a:p>
        </p:txBody>
      </p:sp>
      <p:sp>
        <p:nvSpPr>
          <p:cNvPr id="55" name="Text Box 5">
            <a:extLst>
              <a:ext uri="{FF2B5EF4-FFF2-40B4-BE49-F238E27FC236}">
                <a16:creationId xmlns:a16="http://schemas.microsoft.com/office/drawing/2014/main" id="{4FC256A3-82D7-934B-AF17-F2C92BD49EF5}"/>
              </a:ext>
            </a:extLst>
          </p:cNvPr>
          <p:cNvSpPr txBox="1">
            <a:spLocks noChangeArrowheads="1"/>
          </p:cNvSpPr>
          <p:nvPr/>
        </p:nvSpPr>
        <p:spPr bwMode="auto">
          <a:xfrm>
            <a:off x="1166400" y="1450181"/>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a:cs typeface="Calibri"/>
              </a:rPr>
              <a:t>The Distinctness Condition</a:t>
            </a:r>
          </a:p>
        </p:txBody>
      </p:sp>
    </p:spTree>
    <p:extLst>
      <p:ext uri="{BB962C8B-B14F-4D97-AF65-F5344CB8AC3E}">
        <p14:creationId xmlns:p14="http://schemas.microsoft.com/office/powerpoint/2010/main" val="104256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lide(fromTop)">
                                      <p:cBhvr>
                                        <p:cTn id="7" dur="2000"/>
                                        <p:tgtEl>
                                          <p:spTgt spid="52"/>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slide(fromTop)">
                                      <p:cBhvr>
                                        <p:cTn id="10"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1027">
            <a:extLst>
              <a:ext uri="{FF2B5EF4-FFF2-40B4-BE49-F238E27FC236}">
                <a16:creationId xmlns:a16="http://schemas.microsoft.com/office/drawing/2014/main" id="{9E69804F-D0F2-FC4F-A42A-D46C3762E437}"/>
              </a:ext>
            </a:extLst>
          </p:cNvPr>
          <p:cNvSpPr>
            <a:spLocks noChangeArrowheads="1"/>
          </p:cNvSpPr>
          <p:nvPr/>
        </p:nvSpPr>
        <p:spPr bwMode="auto">
          <a:xfrm>
            <a:off x="3592290" y="6587525"/>
            <a:ext cx="2376000" cy="1296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dirty="0">
              <a:latin typeface="Times New Roman"/>
              <a:cs typeface="Times New Roman"/>
            </a:endParaRPr>
          </a:p>
        </p:txBody>
      </p:sp>
      <p:sp>
        <p:nvSpPr>
          <p:cNvPr id="23" name="Rectangle 1027"/>
          <p:cNvSpPr>
            <a:spLocks noChangeArrowheads="1"/>
          </p:cNvSpPr>
          <p:nvPr/>
        </p:nvSpPr>
        <p:spPr bwMode="auto">
          <a:xfrm>
            <a:off x="5958655" y="5871845"/>
            <a:ext cx="3200400" cy="201168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dirty="0">
              <a:latin typeface="Times New Roman"/>
              <a:cs typeface="Times New Roman"/>
            </a:endParaRPr>
          </a:p>
        </p:txBody>
      </p:sp>
      <p:sp>
        <p:nvSpPr>
          <p:cNvPr id="32" name="Text Box 5"/>
          <p:cNvSpPr txBox="1">
            <a:spLocks noChangeArrowheads="1"/>
          </p:cNvSpPr>
          <p:nvPr/>
        </p:nvSpPr>
        <p:spPr bwMode="auto">
          <a:xfrm>
            <a:off x="1166399" y="2359968"/>
            <a:ext cx="14400000" cy="584775"/>
          </a:xfrm>
          <a:prstGeom prst="rect">
            <a:avLst/>
          </a:prstGeom>
          <a:noFill/>
          <a:ln w="9525">
            <a:noFill/>
            <a:miter lim="800000"/>
            <a:headEnd/>
            <a:tailEnd/>
          </a:ln>
        </p:spPr>
        <p:txBody>
          <a:bodyPr wrap="square">
            <a:prstTxWarp prst="textNoShape">
              <a:avLst/>
            </a:prstTxWarp>
            <a:spAutoFit/>
          </a:bodyPr>
          <a:lstStyle/>
          <a:p>
            <a:pPr algn="l">
              <a:tabLst>
                <a:tab pos="228594" algn="l"/>
              </a:tabLst>
            </a:pPr>
            <a:r>
              <a:rPr lang="en-US" sz="3200" dirty="0">
                <a:latin typeface="Cambria"/>
              </a:rPr>
              <a:t>Either of the specifications below is properly contrastive.</a:t>
            </a:r>
          </a:p>
        </p:txBody>
      </p:sp>
      <p:sp>
        <p:nvSpPr>
          <p:cNvPr id="50" name="Text Box 1030"/>
          <p:cNvSpPr txBox="1">
            <a:spLocks noChangeArrowheads="1"/>
          </p:cNvSpPr>
          <p:nvPr/>
        </p:nvSpPr>
        <p:spPr bwMode="auto">
          <a:xfrm>
            <a:off x="3797564" y="6646855"/>
            <a:ext cx="155202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[voiced]</a:t>
            </a:r>
          </a:p>
        </p:txBody>
      </p:sp>
      <p:sp>
        <p:nvSpPr>
          <p:cNvPr id="51" name="Text Box 1033"/>
          <p:cNvSpPr txBox="1">
            <a:spLocks noChangeArrowheads="1"/>
          </p:cNvSpPr>
          <p:nvPr/>
        </p:nvSpPr>
        <p:spPr bwMode="auto">
          <a:xfrm>
            <a:off x="3828599" y="7294406"/>
            <a:ext cx="130195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[nasal]</a:t>
            </a:r>
          </a:p>
        </p:txBody>
      </p:sp>
      <p:grpSp>
        <p:nvGrpSpPr>
          <p:cNvPr id="2" name="Group 36"/>
          <p:cNvGrpSpPr/>
          <p:nvPr/>
        </p:nvGrpSpPr>
        <p:grpSpPr>
          <a:xfrm>
            <a:off x="7136498" y="6000197"/>
            <a:ext cx="617477" cy="1881217"/>
            <a:chOff x="3656030" y="4857195"/>
            <a:chExt cx="617476" cy="1881216"/>
          </a:xfrm>
        </p:grpSpPr>
        <p:sp>
          <p:nvSpPr>
            <p:cNvPr id="47" name="Text Box 1029"/>
            <p:cNvSpPr txBox="1">
              <a:spLocks noChangeArrowheads="1"/>
            </p:cNvSpPr>
            <p:nvPr/>
          </p:nvSpPr>
          <p:spPr bwMode="auto">
            <a:xfrm>
              <a:off x="3656030" y="4857195"/>
              <a:ext cx="617476"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/b/</a:t>
              </a:r>
            </a:p>
          </p:txBody>
        </p:sp>
        <p:sp>
          <p:nvSpPr>
            <p:cNvPr id="48" name="Text Box 1032"/>
            <p:cNvSpPr txBox="1">
              <a:spLocks noChangeArrowheads="1"/>
            </p:cNvSpPr>
            <p:nvPr/>
          </p:nvSpPr>
          <p:spPr bwMode="auto">
            <a:xfrm>
              <a:off x="3757019" y="5503704"/>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9" name="Text Box 1034"/>
            <p:cNvSpPr txBox="1">
              <a:spLocks noChangeArrowheads="1"/>
            </p:cNvSpPr>
            <p:nvPr/>
          </p:nvSpPr>
          <p:spPr bwMode="auto">
            <a:xfrm>
              <a:off x="3769843" y="6153636"/>
              <a:ext cx="389849"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sp>
        <p:nvSpPr>
          <p:cNvPr id="44" name="Text Box 1028"/>
          <p:cNvSpPr txBox="1">
            <a:spLocks noChangeArrowheads="1"/>
          </p:cNvSpPr>
          <p:nvPr/>
        </p:nvSpPr>
        <p:spPr bwMode="auto">
          <a:xfrm>
            <a:off x="5875783" y="6000197"/>
            <a:ext cx="61747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/p/</a:t>
            </a:r>
          </a:p>
        </p:txBody>
      </p:sp>
      <p:sp>
        <p:nvSpPr>
          <p:cNvPr id="45" name="Text Box 1031"/>
          <p:cNvSpPr txBox="1">
            <a:spLocks noChangeArrowheads="1"/>
          </p:cNvSpPr>
          <p:nvPr/>
        </p:nvSpPr>
        <p:spPr bwMode="auto">
          <a:xfrm>
            <a:off x="5989596" y="6649087"/>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nvGrpSpPr>
          <p:cNvPr id="3" name="Group 37"/>
          <p:cNvGrpSpPr/>
          <p:nvPr/>
        </p:nvGrpSpPr>
        <p:grpSpPr>
          <a:xfrm>
            <a:off x="8383062" y="6000196"/>
            <a:ext cx="731289" cy="1881216"/>
            <a:chOff x="4826263" y="4857195"/>
            <a:chExt cx="731288" cy="1881216"/>
          </a:xfrm>
        </p:grpSpPr>
        <p:sp>
          <p:nvSpPr>
            <p:cNvPr id="41" name="Text Box 16"/>
            <p:cNvSpPr txBox="1">
              <a:spLocks noChangeArrowheads="1"/>
            </p:cNvSpPr>
            <p:nvPr/>
          </p:nvSpPr>
          <p:spPr bwMode="auto">
            <a:xfrm>
              <a:off x="4826263" y="4857195"/>
              <a:ext cx="73128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/m/</a:t>
              </a:r>
            </a:p>
          </p:txBody>
        </p:sp>
        <p:sp>
          <p:nvSpPr>
            <p:cNvPr id="42" name="Text Box 15"/>
            <p:cNvSpPr txBox="1">
              <a:spLocks noChangeArrowheads="1"/>
            </p:cNvSpPr>
            <p:nvPr/>
          </p:nvSpPr>
          <p:spPr bwMode="auto">
            <a:xfrm>
              <a:off x="4984157" y="6153636"/>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grpSp>
        <p:nvGrpSpPr>
          <p:cNvPr id="40" name="Group 39"/>
          <p:cNvGrpSpPr/>
          <p:nvPr/>
        </p:nvGrpSpPr>
        <p:grpSpPr>
          <a:xfrm>
            <a:off x="5958657" y="3491552"/>
            <a:ext cx="3200400" cy="2375852"/>
            <a:chOff x="5829300" y="4364673"/>
            <a:chExt cx="3200400" cy="2375852"/>
          </a:xfrm>
        </p:grpSpPr>
        <p:sp>
          <p:nvSpPr>
            <p:cNvPr id="21" name="Rectangle 1027"/>
            <p:cNvSpPr>
              <a:spLocks noChangeArrowheads="1"/>
            </p:cNvSpPr>
            <p:nvPr/>
          </p:nvSpPr>
          <p:spPr bwMode="auto">
            <a:xfrm>
              <a:off x="5829300" y="4364673"/>
              <a:ext cx="3200400" cy="2375852"/>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sz="2400"/>
            </a:p>
          </p:txBody>
        </p:sp>
        <p:grpSp>
          <p:nvGrpSpPr>
            <p:cNvPr id="4" name="Group 39"/>
            <p:cNvGrpSpPr/>
            <p:nvPr/>
          </p:nvGrpSpPr>
          <p:grpSpPr>
            <a:xfrm>
              <a:off x="5867400" y="4511040"/>
              <a:ext cx="2645994" cy="1203960"/>
              <a:chOff x="5867400" y="4511040"/>
              <a:chExt cx="2645994" cy="1203960"/>
            </a:xfrm>
          </p:grpSpPr>
          <p:sp>
            <p:nvSpPr>
              <p:cNvPr id="24" name="Text Box 96"/>
              <p:cNvSpPr txBox="1">
                <a:spLocks noChangeArrowheads="1"/>
              </p:cNvSpPr>
              <p:nvPr/>
            </p:nvSpPr>
            <p:spPr bwMode="auto">
              <a:xfrm>
                <a:off x="5867400" y="4876800"/>
                <a:ext cx="1178208"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latin typeface="Times New Roman"/>
                    <a:ea typeface="Doulos SIL" charset="-52"/>
                    <a:cs typeface="Times New Roman"/>
                  </a:rPr>
                  <a:t>[–voiced]</a:t>
                </a:r>
              </a:p>
            </p:txBody>
          </p:sp>
          <p:grpSp>
            <p:nvGrpSpPr>
              <p:cNvPr id="5" name="Group 100"/>
              <p:cNvGrpSpPr>
                <a:grpSpLocks/>
              </p:cNvGrpSpPr>
              <p:nvPr/>
            </p:nvGrpSpPr>
            <p:grpSpPr bwMode="auto">
              <a:xfrm>
                <a:off x="6495130" y="4511040"/>
                <a:ext cx="1371600" cy="365760"/>
                <a:chOff x="1441" y="2400"/>
                <a:chExt cx="913" cy="288"/>
              </a:xfrm>
            </p:grpSpPr>
            <p:sp>
              <p:nvSpPr>
                <p:cNvPr id="26" name="Line 101"/>
                <p:cNvSpPr>
                  <a:spLocks noChangeShapeType="1"/>
                </p:cNvSpPr>
                <p:nvPr/>
              </p:nvSpPr>
              <p:spPr bwMode="auto">
                <a:xfrm flipH="1">
                  <a:off x="1441"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sp>
              <p:nvSpPr>
                <p:cNvPr id="27" name="Line 102"/>
                <p:cNvSpPr>
                  <a:spLocks noChangeShapeType="1"/>
                </p:cNvSpPr>
                <p:nvPr/>
              </p:nvSpPr>
              <p:spPr bwMode="auto">
                <a:xfrm>
                  <a:off x="1893"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grpSp>
          <p:sp>
            <p:nvSpPr>
              <p:cNvPr id="30" name="Text Box 22"/>
              <p:cNvSpPr txBox="1">
                <a:spLocks noChangeArrowheads="1"/>
              </p:cNvSpPr>
              <p:nvPr/>
            </p:nvSpPr>
            <p:spPr bwMode="auto">
              <a:xfrm>
                <a:off x="7315951" y="4876800"/>
                <a:ext cx="1197443" cy="369332"/>
              </a:xfrm>
              <a:prstGeom prst="rect">
                <a:avLst/>
              </a:prstGeom>
              <a:noFill/>
              <a:ln w="9525">
                <a:noFill/>
                <a:miter lim="800000"/>
                <a:headEnd/>
                <a:tailEnd/>
              </a:ln>
            </p:spPr>
            <p:txBody>
              <a:bodyPr wrap="none" lIns="0" tIns="0" rIns="0" bIns="0">
                <a:prstTxWarp prst="textNoShape">
                  <a:avLst/>
                </a:prstTxWarp>
                <a:spAutoFit/>
              </a:bodyPr>
              <a:lstStyle/>
              <a:p>
                <a:r>
                  <a:rPr lang="en-US" sz="2400" dirty="0">
                    <a:solidFill>
                      <a:srgbClr val="C00000"/>
                    </a:solidFill>
                    <a:latin typeface="Times New Roman"/>
                    <a:cs typeface="Times New Roman"/>
                  </a:rPr>
                  <a:t>[+voiced]</a:t>
                </a:r>
              </a:p>
            </p:txBody>
          </p:sp>
          <p:sp>
            <p:nvSpPr>
              <p:cNvPr id="37" name="Text Box 1028"/>
              <p:cNvSpPr txBox="1">
                <a:spLocks noChangeArrowheads="1"/>
              </p:cNvSpPr>
              <p:nvPr/>
            </p:nvSpPr>
            <p:spPr bwMode="auto">
              <a:xfrm>
                <a:off x="6253209" y="5253335"/>
                <a:ext cx="508473"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/p/</a:t>
                </a:r>
              </a:p>
            </p:txBody>
          </p:sp>
        </p:grpSp>
        <p:grpSp>
          <p:nvGrpSpPr>
            <p:cNvPr id="6" name="Group 42"/>
            <p:cNvGrpSpPr/>
            <p:nvPr/>
          </p:nvGrpSpPr>
          <p:grpSpPr>
            <a:xfrm>
              <a:off x="6858000" y="5349240"/>
              <a:ext cx="2132548" cy="1280160"/>
              <a:chOff x="6858000" y="5349240"/>
              <a:chExt cx="2132548" cy="1280160"/>
            </a:xfrm>
          </p:grpSpPr>
          <p:grpSp>
            <p:nvGrpSpPr>
              <p:cNvPr id="7" name="Group 100"/>
              <p:cNvGrpSpPr>
                <a:grpSpLocks/>
              </p:cNvGrpSpPr>
              <p:nvPr/>
            </p:nvGrpSpPr>
            <p:grpSpPr bwMode="auto">
              <a:xfrm>
                <a:off x="7366319" y="5349240"/>
                <a:ext cx="1097275" cy="365760"/>
                <a:chOff x="1441" y="2400"/>
                <a:chExt cx="913" cy="288"/>
              </a:xfrm>
            </p:grpSpPr>
            <p:sp>
              <p:nvSpPr>
                <p:cNvPr id="33" name="Line 101"/>
                <p:cNvSpPr>
                  <a:spLocks noChangeShapeType="1"/>
                </p:cNvSpPr>
                <p:nvPr/>
              </p:nvSpPr>
              <p:spPr bwMode="auto">
                <a:xfrm flipH="1">
                  <a:off x="1441"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sp>
              <p:nvSpPr>
                <p:cNvPr id="34" name="Line 102"/>
                <p:cNvSpPr>
                  <a:spLocks noChangeShapeType="1"/>
                </p:cNvSpPr>
                <p:nvPr/>
              </p:nvSpPr>
              <p:spPr bwMode="auto">
                <a:xfrm>
                  <a:off x="1893"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grpSp>
          <p:sp>
            <p:nvSpPr>
              <p:cNvPr id="35" name="Text Box 96"/>
              <p:cNvSpPr txBox="1">
                <a:spLocks noChangeArrowheads="1"/>
              </p:cNvSpPr>
              <p:nvPr/>
            </p:nvSpPr>
            <p:spPr bwMode="auto">
              <a:xfrm>
                <a:off x="6858000" y="5791200"/>
                <a:ext cx="990656"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latin typeface="Times New Roman"/>
                    <a:ea typeface="Doulos SIL" charset="-52"/>
                    <a:cs typeface="Times New Roman"/>
                  </a:rPr>
                  <a:t>[–nasal]</a:t>
                </a:r>
              </a:p>
            </p:txBody>
          </p:sp>
          <p:sp>
            <p:nvSpPr>
              <p:cNvPr id="36" name="Text Box 96"/>
              <p:cNvSpPr txBox="1">
                <a:spLocks noChangeArrowheads="1"/>
              </p:cNvSpPr>
              <p:nvPr/>
            </p:nvSpPr>
            <p:spPr bwMode="auto">
              <a:xfrm>
                <a:off x="7980656" y="5791200"/>
                <a:ext cx="1009892"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solidFill>
                      <a:srgbClr val="C00000"/>
                    </a:solidFill>
                    <a:latin typeface="Times New Roman"/>
                    <a:ea typeface="Doulos SIL" charset="-52"/>
                    <a:cs typeface="Times New Roman"/>
                  </a:rPr>
                  <a:t>[+nasal]</a:t>
                </a:r>
              </a:p>
            </p:txBody>
          </p:sp>
          <p:sp>
            <p:nvSpPr>
              <p:cNvPr id="38" name="Text Box 1028"/>
              <p:cNvSpPr txBox="1">
                <a:spLocks noChangeArrowheads="1"/>
              </p:cNvSpPr>
              <p:nvPr/>
            </p:nvSpPr>
            <p:spPr bwMode="auto">
              <a:xfrm>
                <a:off x="7106718" y="6167735"/>
                <a:ext cx="508473"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/b/</a:t>
                </a:r>
              </a:p>
            </p:txBody>
          </p:sp>
          <p:sp>
            <p:nvSpPr>
              <p:cNvPr id="39" name="Text Box 1028"/>
              <p:cNvSpPr txBox="1">
                <a:spLocks noChangeArrowheads="1"/>
              </p:cNvSpPr>
              <p:nvPr/>
            </p:nvSpPr>
            <p:spPr bwMode="auto">
              <a:xfrm>
                <a:off x="8244943" y="6167735"/>
                <a:ext cx="593432"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/m/</a:t>
                </a:r>
              </a:p>
            </p:txBody>
          </p:sp>
        </p:grpSp>
      </p:grpSp>
      <p:sp>
        <p:nvSpPr>
          <p:cNvPr id="52" name="Text Box 1032"/>
          <p:cNvSpPr txBox="1">
            <a:spLocks noChangeArrowheads="1"/>
          </p:cNvSpPr>
          <p:nvPr/>
        </p:nvSpPr>
        <p:spPr bwMode="auto">
          <a:xfrm>
            <a:off x="8540952" y="6646706"/>
            <a:ext cx="41549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43" name="Text Box 5"/>
          <p:cNvSpPr txBox="1">
            <a:spLocks noChangeArrowheads="1"/>
          </p:cNvSpPr>
          <p:nvPr/>
        </p:nvSpPr>
        <p:spPr bwMode="auto">
          <a:xfrm>
            <a:off x="1166400" y="1450181"/>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a:cs typeface="Calibri"/>
              </a:rPr>
              <a:t>Contrastive ≠ Unpredictable</a:t>
            </a:r>
          </a:p>
        </p:txBody>
      </p:sp>
      <p:sp>
        <p:nvSpPr>
          <p:cNvPr id="53" name="Rectangle 1027"/>
          <p:cNvSpPr>
            <a:spLocks noChangeArrowheads="1"/>
          </p:cNvSpPr>
          <p:nvPr/>
        </p:nvSpPr>
        <p:spPr bwMode="auto">
          <a:xfrm>
            <a:off x="9297194" y="5871845"/>
            <a:ext cx="3200400" cy="201168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dirty="0">
              <a:latin typeface="Times New Roman"/>
              <a:cs typeface="Times New Roman"/>
            </a:endParaRPr>
          </a:p>
        </p:txBody>
      </p:sp>
      <p:grpSp>
        <p:nvGrpSpPr>
          <p:cNvPr id="54" name="Group 36"/>
          <p:cNvGrpSpPr/>
          <p:nvPr/>
        </p:nvGrpSpPr>
        <p:grpSpPr>
          <a:xfrm>
            <a:off x="10559017" y="6000197"/>
            <a:ext cx="617477" cy="1881217"/>
            <a:chOff x="3656030" y="4857195"/>
            <a:chExt cx="617476" cy="1881216"/>
          </a:xfrm>
        </p:grpSpPr>
        <p:sp>
          <p:nvSpPr>
            <p:cNvPr id="55" name="Text Box 1029"/>
            <p:cNvSpPr txBox="1">
              <a:spLocks noChangeArrowheads="1"/>
            </p:cNvSpPr>
            <p:nvPr/>
          </p:nvSpPr>
          <p:spPr bwMode="auto">
            <a:xfrm>
              <a:off x="3656030" y="4857195"/>
              <a:ext cx="617476"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/b/</a:t>
              </a:r>
            </a:p>
          </p:txBody>
        </p:sp>
        <p:sp>
          <p:nvSpPr>
            <p:cNvPr id="56" name="Text Box 1032"/>
            <p:cNvSpPr txBox="1">
              <a:spLocks noChangeArrowheads="1"/>
            </p:cNvSpPr>
            <p:nvPr/>
          </p:nvSpPr>
          <p:spPr bwMode="auto">
            <a:xfrm>
              <a:off x="3757019" y="5503704"/>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sp>
          <p:nvSpPr>
            <p:cNvPr id="57" name="Text Box 1034"/>
            <p:cNvSpPr txBox="1">
              <a:spLocks noChangeArrowheads="1"/>
            </p:cNvSpPr>
            <p:nvPr/>
          </p:nvSpPr>
          <p:spPr bwMode="auto">
            <a:xfrm>
              <a:off x="3769843" y="6153636"/>
              <a:ext cx="389849"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sp>
        <p:nvSpPr>
          <p:cNvPr id="58" name="Text Box 1028"/>
          <p:cNvSpPr txBox="1">
            <a:spLocks noChangeArrowheads="1"/>
          </p:cNvSpPr>
          <p:nvPr/>
        </p:nvSpPr>
        <p:spPr bwMode="auto">
          <a:xfrm>
            <a:off x="9298302" y="6000197"/>
            <a:ext cx="61747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/p/</a:t>
            </a:r>
          </a:p>
        </p:txBody>
      </p:sp>
      <p:sp>
        <p:nvSpPr>
          <p:cNvPr id="59" name="Text Box 1031"/>
          <p:cNvSpPr txBox="1">
            <a:spLocks noChangeArrowheads="1"/>
          </p:cNvSpPr>
          <p:nvPr/>
        </p:nvSpPr>
        <p:spPr bwMode="auto">
          <a:xfrm>
            <a:off x="9412115" y="6649087"/>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nvGrpSpPr>
          <p:cNvPr id="60" name="Group 37"/>
          <p:cNvGrpSpPr/>
          <p:nvPr/>
        </p:nvGrpSpPr>
        <p:grpSpPr>
          <a:xfrm>
            <a:off x="11805580" y="6000196"/>
            <a:ext cx="731289" cy="1881216"/>
            <a:chOff x="4826263" y="4857195"/>
            <a:chExt cx="731288" cy="1881216"/>
          </a:xfrm>
        </p:grpSpPr>
        <p:sp>
          <p:nvSpPr>
            <p:cNvPr id="61" name="Text Box 16"/>
            <p:cNvSpPr txBox="1">
              <a:spLocks noChangeArrowheads="1"/>
            </p:cNvSpPr>
            <p:nvPr/>
          </p:nvSpPr>
          <p:spPr bwMode="auto">
            <a:xfrm>
              <a:off x="4826263" y="4857195"/>
              <a:ext cx="731288"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/m/</a:t>
              </a:r>
            </a:p>
          </p:txBody>
        </p:sp>
        <p:sp>
          <p:nvSpPr>
            <p:cNvPr id="62" name="Text Box 15"/>
            <p:cNvSpPr txBox="1">
              <a:spLocks noChangeArrowheads="1"/>
            </p:cNvSpPr>
            <p:nvPr/>
          </p:nvSpPr>
          <p:spPr bwMode="auto">
            <a:xfrm>
              <a:off x="4984157" y="6153636"/>
              <a:ext cx="415497"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latin typeface="Times New Roman"/>
                  <a:cs typeface="Times New Roman"/>
                </a:rPr>
                <a:t>+</a:t>
              </a:r>
            </a:p>
          </p:txBody>
        </p:sp>
      </p:grpSp>
      <p:sp>
        <p:nvSpPr>
          <p:cNvPr id="63" name="Text Box 1032"/>
          <p:cNvSpPr txBox="1">
            <a:spLocks noChangeArrowheads="1"/>
          </p:cNvSpPr>
          <p:nvPr/>
        </p:nvSpPr>
        <p:spPr bwMode="auto">
          <a:xfrm>
            <a:off x="9403478" y="7302502"/>
            <a:ext cx="389850" cy="584775"/>
          </a:xfrm>
          <a:prstGeom prst="rect">
            <a:avLst/>
          </a:prstGeom>
          <a:noFill/>
          <a:ln w="9525">
            <a:noFill/>
            <a:miter lim="800000"/>
            <a:headEnd/>
            <a:tailEnd/>
          </a:ln>
          <a:effectLst/>
        </p:spPr>
        <p:txBody>
          <a:bodyPr wrap="none">
            <a:prstTxWarp prst="textNoShape">
              <a:avLst/>
            </a:prstTxWarp>
            <a:spAutoFit/>
          </a:bodyPr>
          <a:lstStyle/>
          <a:p>
            <a:r>
              <a:rPr lang="en-US" altLang="en-US" sz="3200" dirty="0">
                <a:solidFill>
                  <a:srgbClr val="000000"/>
                </a:solidFill>
                <a:latin typeface="Times New Roman"/>
                <a:cs typeface="Times New Roman"/>
              </a:rPr>
              <a:t>–</a:t>
            </a:r>
          </a:p>
        </p:txBody>
      </p:sp>
      <p:grpSp>
        <p:nvGrpSpPr>
          <p:cNvPr id="88" name="Group 87"/>
          <p:cNvGrpSpPr/>
          <p:nvPr/>
        </p:nvGrpSpPr>
        <p:grpSpPr>
          <a:xfrm>
            <a:off x="8568010" y="6747465"/>
            <a:ext cx="1199084" cy="1064895"/>
            <a:chOff x="5011216" y="5551805"/>
            <a:chExt cx="1199084" cy="1064895"/>
          </a:xfrm>
        </p:grpSpPr>
        <p:sp>
          <p:nvSpPr>
            <p:cNvPr id="46" name="Oval 45"/>
            <p:cNvSpPr>
              <a:spLocks noChangeAspect="1"/>
            </p:cNvSpPr>
            <p:nvPr/>
          </p:nvSpPr>
          <p:spPr bwMode="auto">
            <a:xfrm>
              <a:off x="5011216" y="5551805"/>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67" name="Oval 66"/>
            <p:cNvSpPr>
              <a:spLocks noChangeAspect="1"/>
            </p:cNvSpPr>
            <p:nvPr/>
          </p:nvSpPr>
          <p:spPr bwMode="auto">
            <a:xfrm>
              <a:off x="5849416" y="6250940"/>
              <a:ext cx="360884" cy="36576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grpSp>
      <p:grpSp>
        <p:nvGrpSpPr>
          <p:cNvPr id="68" name="Group 67"/>
          <p:cNvGrpSpPr/>
          <p:nvPr/>
        </p:nvGrpSpPr>
        <p:grpSpPr>
          <a:xfrm>
            <a:off x="9297196" y="3491552"/>
            <a:ext cx="3200400" cy="2375852"/>
            <a:chOff x="5829300" y="4364673"/>
            <a:chExt cx="3200400" cy="2375852"/>
          </a:xfrm>
        </p:grpSpPr>
        <p:sp>
          <p:nvSpPr>
            <p:cNvPr id="69" name="Rectangle 1027"/>
            <p:cNvSpPr>
              <a:spLocks noChangeArrowheads="1"/>
            </p:cNvSpPr>
            <p:nvPr/>
          </p:nvSpPr>
          <p:spPr bwMode="auto">
            <a:xfrm>
              <a:off x="5829300" y="4364673"/>
              <a:ext cx="3200400" cy="2375852"/>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sz="2400"/>
            </a:p>
          </p:txBody>
        </p:sp>
        <p:grpSp>
          <p:nvGrpSpPr>
            <p:cNvPr id="70" name="Group 39"/>
            <p:cNvGrpSpPr/>
            <p:nvPr/>
          </p:nvGrpSpPr>
          <p:grpSpPr>
            <a:xfrm>
              <a:off x="6552543" y="4511040"/>
              <a:ext cx="2400476" cy="1203960"/>
              <a:chOff x="6019143" y="4511040"/>
              <a:chExt cx="2400476" cy="1203960"/>
            </a:xfrm>
          </p:grpSpPr>
          <p:sp>
            <p:nvSpPr>
              <p:cNvPr id="79" name="Text Box 96"/>
              <p:cNvSpPr txBox="1">
                <a:spLocks noChangeArrowheads="1"/>
              </p:cNvSpPr>
              <p:nvPr/>
            </p:nvSpPr>
            <p:spPr bwMode="auto">
              <a:xfrm>
                <a:off x="6019143" y="4876800"/>
                <a:ext cx="990656"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solidFill>
                      <a:srgbClr val="C00000"/>
                    </a:solidFill>
                    <a:latin typeface="Times New Roman"/>
                    <a:ea typeface="Doulos SIL" charset="-52"/>
                    <a:cs typeface="Times New Roman"/>
                  </a:rPr>
                  <a:t>[–nasal]</a:t>
                </a:r>
              </a:p>
            </p:txBody>
          </p:sp>
          <p:grpSp>
            <p:nvGrpSpPr>
              <p:cNvPr id="80" name="Group 100"/>
              <p:cNvGrpSpPr>
                <a:grpSpLocks/>
              </p:cNvGrpSpPr>
              <p:nvPr/>
            </p:nvGrpSpPr>
            <p:grpSpPr bwMode="auto">
              <a:xfrm>
                <a:off x="6495129" y="4511040"/>
                <a:ext cx="1371599" cy="365760"/>
                <a:chOff x="1441" y="2400"/>
                <a:chExt cx="913" cy="288"/>
              </a:xfrm>
            </p:grpSpPr>
            <p:sp>
              <p:nvSpPr>
                <p:cNvPr id="83" name="Line 101"/>
                <p:cNvSpPr>
                  <a:spLocks noChangeShapeType="1"/>
                </p:cNvSpPr>
                <p:nvPr/>
              </p:nvSpPr>
              <p:spPr bwMode="auto">
                <a:xfrm flipH="1">
                  <a:off x="1441"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sp>
              <p:nvSpPr>
                <p:cNvPr id="84" name="Line 102"/>
                <p:cNvSpPr>
                  <a:spLocks noChangeShapeType="1"/>
                </p:cNvSpPr>
                <p:nvPr/>
              </p:nvSpPr>
              <p:spPr bwMode="auto">
                <a:xfrm>
                  <a:off x="1893"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grpSp>
          <p:sp>
            <p:nvSpPr>
              <p:cNvPr id="81" name="Text Box 22"/>
              <p:cNvSpPr txBox="1">
                <a:spLocks noChangeArrowheads="1"/>
              </p:cNvSpPr>
              <p:nvPr/>
            </p:nvSpPr>
            <p:spPr bwMode="auto">
              <a:xfrm>
                <a:off x="7409727" y="4876800"/>
                <a:ext cx="1009892" cy="369332"/>
              </a:xfrm>
              <a:prstGeom prst="rect">
                <a:avLst/>
              </a:prstGeom>
              <a:noFill/>
              <a:ln w="9525">
                <a:noFill/>
                <a:miter lim="800000"/>
                <a:headEnd/>
                <a:tailEnd/>
              </a:ln>
            </p:spPr>
            <p:txBody>
              <a:bodyPr wrap="none" lIns="0" tIns="0" rIns="0" bIns="0">
                <a:prstTxWarp prst="textNoShape">
                  <a:avLst/>
                </a:prstTxWarp>
                <a:spAutoFit/>
              </a:bodyPr>
              <a:lstStyle/>
              <a:p>
                <a:r>
                  <a:rPr lang="en-US" sz="2400" dirty="0">
                    <a:latin typeface="Times New Roman"/>
                    <a:cs typeface="Times New Roman"/>
                  </a:rPr>
                  <a:t>[+nasal]</a:t>
                </a:r>
              </a:p>
            </p:txBody>
          </p:sp>
          <p:sp>
            <p:nvSpPr>
              <p:cNvPr id="82" name="Text Box 1028"/>
              <p:cNvSpPr txBox="1">
                <a:spLocks noChangeArrowheads="1"/>
              </p:cNvSpPr>
              <p:nvPr/>
            </p:nvSpPr>
            <p:spPr bwMode="auto">
              <a:xfrm>
                <a:off x="7711541" y="5253335"/>
                <a:ext cx="593432"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/m/</a:t>
                </a:r>
              </a:p>
            </p:txBody>
          </p:sp>
        </p:grpSp>
        <p:grpSp>
          <p:nvGrpSpPr>
            <p:cNvPr id="71" name="Group 42"/>
            <p:cNvGrpSpPr/>
            <p:nvPr/>
          </p:nvGrpSpPr>
          <p:grpSpPr>
            <a:xfrm>
              <a:off x="5867400" y="5349240"/>
              <a:ext cx="2436898" cy="1280160"/>
              <a:chOff x="6858000" y="5349240"/>
              <a:chExt cx="2436898" cy="1280160"/>
            </a:xfrm>
          </p:grpSpPr>
          <p:grpSp>
            <p:nvGrpSpPr>
              <p:cNvPr id="72" name="Group 100"/>
              <p:cNvGrpSpPr>
                <a:grpSpLocks/>
              </p:cNvGrpSpPr>
              <p:nvPr/>
            </p:nvGrpSpPr>
            <p:grpSpPr bwMode="auto">
              <a:xfrm>
                <a:off x="7512944" y="5349240"/>
                <a:ext cx="1097275" cy="365760"/>
                <a:chOff x="1563" y="2400"/>
                <a:chExt cx="913" cy="288"/>
              </a:xfrm>
            </p:grpSpPr>
            <p:sp>
              <p:nvSpPr>
                <p:cNvPr id="77" name="Line 101"/>
                <p:cNvSpPr>
                  <a:spLocks noChangeShapeType="1"/>
                </p:cNvSpPr>
                <p:nvPr/>
              </p:nvSpPr>
              <p:spPr bwMode="auto">
                <a:xfrm flipH="1">
                  <a:off x="1563"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sp>
              <p:nvSpPr>
                <p:cNvPr id="78" name="Line 102"/>
                <p:cNvSpPr>
                  <a:spLocks noChangeShapeType="1"/>
                </p:cNvSpPr>
                <p:nvPr/>
              </p:nvSpPr>
              <p:spPr bwMode="auto">
                <a:xfrm>
                  <a:off x="2015" y="2400"/>
                  <a:ext cx="461" cy="288"/>
                </a:xfrm>
                <a:prstGeom prst="line">
                  <a:avLst/>
                </a:prstGeom>
                <a:noFill/>
                <a:ln w="31750">
                  <a:solidFill>
                    <a:schemeClr val="tx1"/>
                  </a:solidFill>
                  <a:round/>
                  <a:headEnd/>
                  <a:tailEnd/>
                </a:ln>
              </p:spPr>
              <p:txBody>
                <a:bodyPr wrap="none" anchor="ctr">
                  <a:prstTxWarp prst="textNoShape">
                    <a:avLst/>
                  </a:prstTxWarp>
                </a:bodyPr>
                <a:lstStyle/>
                <a:p>
                  <a:endParaRPr lang="en-US" sz="2400">
                    <a:latin typeface="Times New Roman"/>
                    <a:cs typeface="Times New Roman"/>
                  </a:endParaRPr>
                </a:p>
              </p:txBody>
            </p:sp>
          </p:grpSp>
          <p:sp>
            <p:nvSpPr>
              <p:cNvPr id="73" name="Text Box 96"/>
              <p:cNvSpPr txBox="1">
                <a:spLocks noChangeArrowheads="1"/>
              </p:cNvSpPr>
              <p:nvPr/>
            </p:nvSpPr>
            <p:spPr bwMode="auto">
              <a:xfrm>
                <a:off x="6858000" y="5791200"/>
                <a:ext cx="1178208"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solidFill>
                      <a:srgbClr val="C00000"/>
                    </a:solidFill>
                    <a:latin typeface="Times New Roman"/>
                    <a:ea typeface="Doulos SIL" charset="-52"/>
                    <a:cs typeface="Times New Roman"/>
                  </a:rPr>
                  <a:t>[–voiced]</a:t>
                </a:r>
              </a:p>
            </p:txBody>
          </p:sp>
          <p:sp>
            <p:nvSpPr>
              <p:cNvPr id="74" name="Text Box 96"/>
              <p:cNvSpPr txBox="1">
                <a:spLocks noChangeArrowheads="1"/>
              </p:cNvSpPr>
              <p:nvPr/>
            </p:nvSpPr>
            <p:spPr bwMode="auto">
              <a:xfrm>
                <a:off x="8097454" y="5791200"/>
                <a:ext cx="1197444" cy="369332"/>
              </a:xfrm>
              <a:prstGeom prst="rect">
                <a:avLst/>
              </a:prstGeom>
              <a:noFill/>
              <a:ln w="9525">
                <a:noFill/>
                <a:miter lim="800000"/>
                <a:headEnd/>
                <a:tailEnd/>
              </a:ln>
            </p:spPr>
            <p:txBody>
              <a:bodyPr wrap="none" lIns="0" tIns="0" rIns="0" bIns="0">
                <a:prstTxWarp prst="textNoShape">
                  <a:avLst/>
                </a:prstTxWarp>
                <a:spAutoFit/>
              </a:bodyPr>
              <a:lstStyle/>
              <a:p>
                <a:pPr algn="l"/>
                <a:r>
                  <a:rPr lang="en-US" sz="2400" dirty="0">
                    <a:latin typeface="Times New Roman"/>
                    <a:ea typeface="Doulos SIL" charset="-52"/>
                    <a:cs typeface="Times New Roman"/>
                  </a:rPr>
                  <a:t>[+voiced]</a:t>
                </a:r>
              </a:p>
            </p:txBody>
          </p:sp>
          <p:sp>
            <p:nvSpPr>
              <p:cNvPr id="75" name="Text Box 1028"/>
              <p:cNvSpPr txBox="1">
                <a:spLocks noChangeArrowheads="1"/>
              </p:cNvSpPr>
              <p:nvPr/>
            </p:nvSpPr>
            <p:spPr bwMode="auto">
              <a:xfrm>
                <a:off x="7297614" y="6167735"/>
                <a:ext cx="508473"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/p/</a:t>
                </a:r>
              </a:p>
            </p:txBody>
          </p:sp>
          <p:sp>
            <p:nvSpPr>
              <p:cNvPr id="76" name="Text Box 1028"/>
              <p:cNvSpPr txBox="1">
                <a:spLocks noChangeArrowheads="1"/>
              </p:cNvSpPr>
              <p:nvPr/>
            </p:nvSpPr>
            <p:spPr bwMode="auto">
              <a:xfrm>
                <a:off x="8478318" y="6167735"/>
                <a:ext cx="508473" cy="461665"/>
              </a:xfrm>
              <a:prstGeom prst="rect">
                <a:avLst/>
              </a:prstGeom>
              <a:noFill/>
              <a:ln w="9525">
                <a:noFill/>
                <a:miter lim="800000"/>
                <a:headEnd/>
                <a:tailEnd/>
              </a:ln>
              <a:effectLst/>
            </p:spPr>
            <p:txBody>
              <a:bodyPr wrap="none">
                <a:prstTxWarp prst="textNoShape">
                  <a:avLst/>
                </a:prstTxWarp>
                <a:spAutoFit/>
              </a:bodyPr>
              <a:lstStyle/>
              <a:p>
                <a:r>
                  <a:rPr lang="en-US" altLang="en-US" sz="2400" dirty="0">
                    <a:latin typeface="Times New Roman"/>
                    <a:cs typeface="Times New Roman"/>
                  </a:rPr>
                  <a:t>/b/</a:t>
                </a:r>
              </a:p>
            </p:txBody>
          </p:sp>
        </p:grpSp>
      </p:grpSp>
      <p:sp>
        <p:nvSpPr>
          <p:cNvPr id="85" name="Text Box 22"/>
          <p:cNvSpPr txBox="1">
            <a:spLocks noChangeArrowheads="1"/>
          </p:cNvSpPr>
          <p:nvPr/>
        </p:nvSpPr>
        <p:spPr bwMode="auto">
          <a:xfrm>
            <a:off x="6098520" y="3048000"/>
            <a:ext cx="2920671" cy="492443"/>
          </a:xfrm>
          <a:prstGeom prst="rect">
            <a:avLst/>
          </a:prstGeom>
          <a:noFill/>
          <a:ln w="9525">
            <a:noFill/>
            <a:miter lim="800000"/>
            <a:headEnd/>
            <a:tailEnd/>
          </a:ln>
        </p:spPr>
        <p:txBody>
          <a:bodyPr wrap="none" lIns="0" tIns="0" rIns="0" bIns="0">
            <a:prstTxWarp prst="textNoShape">
              <a:avLst/>
            </a:prstTxWarp>
            <a:spAutoFit/>
          </a:bodyPr>
          <a:lstStyle/>
          <a:p>
            <a:r>
              <a:rPr lang="en-US" sz="3200" dirty="0">
                <a:solidFill>
                  <a:srgbClr val="C00000"/>
                </a:solidFill>
                <a:latin typeface="Times New Roman"/>
                <a:cs typeface="Times New Roman"/>
              </a:rPr>
              <a:t>[voiced] &gt; [nasal]</a:t>
            </a:r>
          </a:p>
        </p:txBody>
      </p:sp>
      <p:sp>
        <p:nvSpPr>
          <p:cNvPr id="86" name="Text Box 22"/>
          <p:cNvSpPr txBox="1">
            <a:spLocks noChangeArrowheads="1"/>
          </p:cNvSpPr>
          <p:nvPr/>
        </p:nvSpPr>
        <p:spPr bwMode="auto">
          <a:xfrm>
            <a:off x="9437059" y="3048000"/>
            <a:ext cx="2920671" cy="492443"/>
          </a:xfrm>
          <a:prstGeom prst="rect">
            <a:avLst/>
          </a:prstGeom>
          <a:noFill/>
          <a:ln w="9525">
            <a:noFill/>
            <a:miter lim="800000"/>
            <a:headEnd/>
            <a:tailEnd/>
          </a:ln>
        </p:spPr>
        <p:txBody>
          <a:bodyPr wrap="none" lIns="0" tIns="0" rIns="0" bIns="0">
            <a:prstTxWarp prst="textNoShape">
              <a:avLst/>
            </a:prstTxWarp>
            <a:spAutoFit/>
          </a:bodyPr>
          <a:lstStyle/>
          <a:p>
            <a:r>
              <a:rPr lang="en-US" sz="3200" dirty="0">
                <a:solidFill>
                  <a:srgbClr val="C00000"/>
                </a:solidFill>
                <a:latin typeface="Times New Roman"/>
                <a:cs typeface="Times New Roman"/>
              </a:rPr>
              <a:t>[nasal] &gt; [voiced]</a:t>
            </a:r>
          </a:p>
        </p:txBody>
      </p:sp>
      <p:sp>
        <p:nvSpPr>
          <p:cNvPr id="87" name="Text Box 6"/>
          <p:cNvSpPr txBox="1">
            <a:spLocks noChangeArrowheads="1"/>
          </p:cNvSpPr>
          <p:nvPr/>
        </p:nvSpPr>
        <p:spPr bwMode="auto">
          <a:xfrm>
            <a:off x="1216023" y="3275856"/>
            <a:ext cx="4716000" cy="2062103"/>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rPr>
              <a:t>Note that in a hierarchical approach, a contrastive feature is not necessarily unpredictable.</a:t>
            </a:r>
            <a:endParaRPr sz="3200" noProof="1">
              <a:latin typeface="Cambria"/>
            </a:endParaRPr>
          </a:p>
        </p:txBody>
      </p:sp>
      <p:sp>
        <p:nvSpPr>
          <p:cNvPr id="90" name="Slide Number Placeholder 8">
            <a:extLst>
              <a:ext uri="{FF2B5EF4-FFF2-40B4-BE49-F238E27FC236}">
                <a16:creationId xmlns:a16="http://schemas.microsoft.com/office/drawing/2014/main" id="{1EDA46E4-EAB9-B04F-B029-3E376D9A38B5}"/>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52</a:t>
            </a:fld>
            <a:endParaRPr lang="en-US" sz="1600" dirty="0"/>
          </a:p>
        </p:txBody>
      </p:sp>
    </p:spTree>
    <p:extLst>
      <p:ext uri="{BB962C8B-B14F-4D97-AF65-F5344CB8AC3E}">
        <p14:creationId xmlns:p14="http://schemas.microsoft.com/office/powerpoint/2010/main" val="23415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up)">
                                      <p:cBhvr>
                                        <p:cTn id="7" dur="500"/>
                                        <p:tgtEl>
                                          <p:spTgt spid="8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blinds(horizontal)">
                                      <p:cBhvr>
                                        <p:cTn id="11"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1166400" y="1371601"/>
            <a:ext cx="14400000" cy="1569660"/>
          </a:xfrm>
          <a:prstGeom prst="rect">
            <a:avLst/>
          </a:prstGeom>
          <a:solidFill>
            <a:schemeClr val="bg1"/>
          </a:solidFill>
          <a:ln w="9525">
            <a:noFill/>
            <a:miter lim="800000"/>
            <a:headEnd/>
            <a:tailEnd/>
          </a:ln>
        </p:spPr>
        <p:txBody>
          <a:bodyPr>
            <a:prstTxWarp prst="textNoShape">
              <a:avLst/>
            </a:prstTxWarp>
            <a:spAutoFit/>
          </a:bodyPr>
          <a:lstStyle/>
          <a:p>
            <a:pPr algn="just">
              <a:spcBef>
                <a:spcPct val="50000"/>
              </a:spcBef>
            </a:pPr>
            <a:r>
              <a:rPr lang="en-US" sz="3200" dirty="0">
                <a:latin typeface="Cambria"/>
              </a:rPr>
              <a:t>Therefore, according to </a:t>
            </a:r>
            <a:r>
              <a:rPr lang="en-US" sz="3200" i="1" dirty="0">
                <a:latin typeface="Cambria"/>
              </a:rPr>
              <a:t>SPR</a:t>
            </a:r>
            <a:r>
              <a:rPr lang="en-US" sz="3200" dirty="0">
                <a:latin typeface="Cambria"/>
              </a:rPr>
              <a:t>, to ensure that all the phonemes of a language are distinct from one another, it is necessary that their feature specifications must be generable by a branching tree.</a:t>
            </a:r>
            <a:endParaRPr sz="3200" noProof="1">
              <a:latin typeface="Cambria"/>
            </a:endParaRPr>
          </a:p>
        </p:txBody>
      </p:sp>
      <p:pic>
        <p:nvPicPr>
          <p:cNvPr id="25603" name="Picture 2" descr="SPR tree only.jpg"/>
          <p:cNvPicPr>
            <a:picLocks noChangeAspect="1"/>
          </p:cNvPicPr>
          <p:nvPr/>
        </p:nvPicPr>
        <p:blipFill>
          <a:blip r:embed="rId3"/>
          <a:srcRect l="14815" t="8218" r="7901" b="9863"/>
          <a:stretch>
            <a:fillRect/>
          </a:stretch>
        </p:blipFill>
        <p:spPr bwMode="auto">
          <a:xfrm>
            <a:off x="1555200" y="3220095"/>
            <a:ext cx="8229600" cy="5240337"/>
          </a:xfrm>
          <a:prstGeom prst="rect">
            <a:avLst/>
          </a:prstGeom>
          <a:noFill/>
          <a:ln w="9525">
            <a:noFill/>
            <a:miter lim="800000"/>
            <a:headEnd/>
            <a:tailEnd/>
          </a:ln>
        </p:spPr>
      </p:pic>
      <p:cxnSp>
        <p:nvCxnSpPr>
          <p:cNvPr id="6" name="Straight Connector 11"/>
          <p:cNvCxnSpPr>
            <a:cxnSpLocks noChangeShapeType="1"/>
          </p:cNvCxnSpPr>
          <p:nvPr/>
        </p:nvCxnSpPr>
        <p:spPr bwMode="auto">
          <a:xfrm>
            <a:off x="1166400" y="3059832"/>
            <a:ext cx="14400000" cy="0"/>
          </a:xfrm>
          <a:prstGeom prst="line">
            <a:avLst/>
          </a:prstGeom>
          <a:noFill/>
          <a:ln w="9525">
            <a:solidFill>
              <a:srgbClr val="FF0000"/>
            </a:solidFill>
            <a:round/>
            <a:headEnd/>
            <a:tailEnd/>
          </a:ln>
        </p:spPr>
      </p:cxnSp>
      <p:sp>
        <p:nvSpPr>
          <p:cNvPr id="7" name="Slide Number Placeholder 8">
            <a:extLst>
              <a:ext uri="{FF2B5EF4-FFF2-40B4-BE49-F238E27FC236}">
                <a16:creationId xmlns:a16="http://schemas.microsoft.com/office/drawing/2014/main" id="{592B314B-F69D-4240-AA82-6B61C208DB14}"/>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53</a:t>
            </a:fld>
            <a:endParaRPr lang="en-US" sz="1600" dirty="0"/>
          </a:p>
        </p:txBody>
      </p:sp>
    </p:spTree>
    <p:extLst>
      <p:ext uri="{BB962C8B-B14F-4D97-AF65-F5344CB8AC3E}">
        <p14:creationId xmlns:p14="http://schemas.microsoft.com/office/powerpoint/2010/main" val="5116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1231200" y="1450181"/>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a:cs typeface="Calibri"/>
              </a:rPr>
              <a:t>Contrast is hierarchical</a:t>
            </a:r>
          </a:p>
        </p:txBody>
      </p:sp>
      <p:sp>
        <p:nvSpPr>
          <p:cNvPr id="17" name="Text Box 5"/>
          <p:cNvSpPr txBox="1">
            <a:spLocks noChangeArrowheads="1"/>
          </p:cNvSpPr>
          <p:nvPr/>
        </p:nvSpPr>
        <p:spPr bwMode="auto">
          <a:xfrm>
            <a:off x="1231200" y="2468334"/>
            <a:ext cx="14400000" cy="1569660"/>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I believe that Halle’s argument is correct: as demonstrated by </a:t>
            </a:r>
            <a:r>
              <a:rPr lang="en-US" sz="3200" dirty="0" err="1">
                <a:latin typeface="Cambria"/>
              </a:rPr>
              <a:t>Archangeli</a:t>
            </a:r>
            <a:r>
              <a:rPr lang="en-US" sz="3200" dirty="0">
                <a:latin typeface="Cambria"/>
              </a:rPr>
              <a:t> (1988) and in more detail by Dresher (2009), the Minimal Difference approach often fails to yield </a:t>
            </a:r>
            <a:r>
              <a:rPr lang="en-US" sz="3200" dirty="0">
                <a:solidFill>
                  <a:srgbClr val="C00000"/>
                </a:solidFill>
                <a:latin typeface="Cambria"/>
              </a:rPr>
              <a:t>any</a:t>
            </a:r>
            <a:r>
              <a:rPr lang="en-US" sz="3200" dirty="0">
                <a:latin typeface="Cambria"/>
              </a:rPr>
              <a:t> intelligible set of specifications. It is the wrong theory of contrast.</a:t>
            </a:r>
          </a:p>
        </p:txBody>
      </p:sp>
      <p:sp>
        <p:nvSpPr>
          <p:cNvPr id="18" name="Text Box 5"/>
          <p:cNvSpPr txBox="1">
            <a:spLocks noChangeArrowheads="1"/>
          </p:cNvSpPr>
          <p:nvPr/>
        </p:nvSpPr>
        <p:spPr bwMode="auto">
          <a:xfrm>
            <a:off x="1231200" y="4348261"/>
            <a:ext cx="14400000" cy="1569660"/>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Conceptually, the main flaw of Minimal Difference is its failure to recognize that contrastive relations in an inventory exist not just between pairs of segments, but also between </a:t>
            </a:r>
            <a:r>
              <a:rPr lang="en-US" sz="3200" dirty="0">
                <a:solidFill>
                  <a:srgbClr val="C00000"/>
                </a:solidFill>
                <a:latin typeface="Cambria"/>
              </a:rPr>
              <a:t>groups</a:t>
            </a:r>
            <a:r>
              <a:rPr lang="en-US" sz="3200" dirty="0">
                <a:latin typeface="Cambria"/>
              </a:rPr>
              <a:t> of segments at different levels of the hierarchy.</a:t>
            </a:r>
            <a:endParaRPr lang="en-US" sz="3200" i="1" dirty="0">
              <a:latin typeface="Cambria"/>
            </a:endParaRPr>
          </a:p>
        </p:txBody>
      </p:sp>
      <p:sp>
        <p:nvSpPr>
          <p:cNvPr id="6" name="Text Box 4">
            <a:extLst>
              <a:ext uri="{FF2B5EF4-FFF2-40B4-BE49-F238E27FC236}">
                <a16:creationId xmlns:a16="http://schemas.microsoft.com/office/drawing/2014/main" id="{F3EC134F-1CBF-8D48-A5C0-A2BE3BE76B23}"/>
              </a:ext>
            </a:extLst>
          </p:cNvPr>
          <p:cNvSpPr txBox="1">
            <a:spLocks noChangeArrowheads="1"/>
          </p:cNvSpPr>
          <p:nvPr/>
        </p:nvSpPr>
        <p:spPr bwMode="auto">
          <a:xfrm>
            <a:off x="1231200" y="6228184"/>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rPr>
              <a:t>Thus, there is a sense in which contrast is indeed minimal, almost by definition; but </a:t>
            </a:r>
            <a:r>
              <a:rPr lang="en-US" sz="3200" dirty="0">
                <a:solidFill>
                  <a:srgbClr val="C00000"/>
                </a:solidFill>
                <a:latin typeface="Cambria"/>
              </a:rPr>
              <a:t>only</a:t>
            </a:r>
            <a:r>
              <a:rPr lang="en-US" sz="3200" dirty="0">
                <a:latin typeface="Cambria"/>
              </a:rPr>
              <a:t> when viewed in hierarchical layers, and not in pairwise comparisons.</a:t>
            </a:r>
            <a:endParaRPr lang="en-US" sz="3200" noProof="1">
              <a:latin typeface="Cambria"/>
            </a:endParaRPr>
          </a:p>
        </p:txBody>
      </p:sp>
      <p:sp>
        <p:nvSpPr>
          <p:cNvPr id="8" name="Slide Number Placeholder 8">
            <a:extLst>
              <a:ext uri="{FF2B5EF4-FFF2-40B4-BE49-F238E27FC236}">
                <a16:creationId xmlns:a16="http://schemas.microsoft.com/office/drawing/2014/main" id="{FC409831-CC8C-764A-A0C3-822B03C9F6D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54</a:t>
            </a:fld>
            <a:endParaRPr lang="en-US" sz="1600" dirty="0"/>
          </a:p>
        </p:txBody>
      </p:sp>
    </p:spTree>
    <p:extLst>
      <p:ext uri="{BB962C8B-B14F-4D97-AF65-F5344CB8AC3E}">
        <p14:creationId xmlns:p14="http://schemas.microsoft.com/office/powerpoint/2010/main" val="9540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1231200" y="1450181"/>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a:cs typeface="Calibri"/>
              </a:rPr>
              <a:t>Decline of the branching trees</a:t>
            </a:r>
          </a:p>
        </p:txBody>
      </p:sp>
      <p:sp>
        <p:nvSpPr>
          <p:cNvPr id="17" name="Text Box 5"/>
          <p:cNvSpPr txBox="1">
            <a:spLocks noChangeArrowheads="1"/>
          </p:cNvSpPr>
          <p:nvPr/>
        </p:nvSpPr>
        <p:spPr bwMode="auto">
          <a:xfrm>
            <a:off x="1231200" y="2476270"/>
            <a:ext cx="14400000" cy="2062103"/>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It is ironic that while </a:t>
            </a:r>
            <a:r>
              <a:rPr lang="en-US" sz="3200" i="1" dirty="0">
                <a:latin typeface="Cambria"/>
              </a:rPr>
              <a:t>The Sound Pattern of Russian</a:t>
            </a:r>
            <a:r>
              <a:rPr lang="en-US" sz="3200" dirty="0">
                <a:latin typeface="Cambria"/>
              </a:rPr>
              <a:t> contains this original argument on behalf of branching trees, at the same time its analysis of Russian contributed to undermining the whole notion of contrastive specification (Dresher &amp; Hall to appear).</a:t>
            </a:r>
          </a:p>
        </p:txBody>
      </p:sp>
      <p:sp>
        <p:nvSpPr>
          <p:cNvPr id="18" name="Text Box 5"/>
          <p:cNvSpPr txBox="1">
            <a:spLocks noChangeArrowheads="1"/>
          </p:cNvSpPr>
          <p:nvPr/>
        </p:nvSpPr>
        <p:spPr bwMode="auto">
          <a:xfrm>
            <a:off x="1231200" y="4598129"/>
            <a:ext cx="14400000" cy="2062103"/>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Because of that, and due also to arguments by Lightner (1963) and Stanley (1967), underspecification was abandoned altogether in Chomsky &amp; Halle’s </a:t>
            </a:r>
            <a:r>
              <a:rPr lang="en-US" sz="3200" i="1" dirty="0">
                <a:latin typeface="Cambria"/>
              </a:rPr>
              <a:t>The Sound Pattern of English</a:t>
            </a:r>
            <a:r>
              <a:rPr lang="en-US" sz="3200" dirty="0">
                <a:latin typeface="Cambria"/>
              </a:rPr>
              <a:t> (</a:t>
            </a:r>
            <a:r>
              <a:rPr lang="en-US" sz="3200" i="1" dirty="0">
                <a:latin typeface="Cambria"/>
              </a:rPr>
              <a:t>SPE</a:t>
            </a:r>
            <a:r>
              <a:rPr lang="en-US" sz="3200" dirty="0">
                <a:latin typeface="Cambria"/>
              </a:rPr>
              <a:t>, 1968), along with the branching trees (for reasons, see </a:t>
            </a:r>
            <a:r>
              <a:rPr lang="en-US" sz="3200" noProof="1">
                <a:latin typeface="Cambria"/>
                <a:ea typeface="Cambria"/>
                <a:cs typeface="Cambria"/>
              </a:rPr>
              <a:t>Dresher 2009: 96–104).</a:t>
            </a:r>
            <a:endParaRPr lang="en-US" sz="3200" dirty="0">
              <a:latin typeface="Cambria"/>
            </a:endParaRPr>
          </a:p>
        </p:txBody>
      </p:sp>
      <p:sp>
        <p:nvSpPr>
          <p:cNvPr id="6" name="Text Box 5">
            <a:extLst>
              <a:ext uri="{FF2B5EF4-FFF2-40B4-BE49-F238E27FC236}">
                <a16:creationId xmlns:a16="http://schemas.microsoft.com/office/drawing/2014/main" id="{652A0A3B-DFB8-5B47-BA32-A0369F89AB8A}"/>
              </a:ext>
            </a:extLst>
          </p:cNvPr>
          <p:cNvSpPr txBox="1">
            <a:spLocks noChangeArrowheads="1"/>
          </p:cNvSpPr>
          <p:nvPr/>
        </p:nvSpPr>
        <p:spPr bwMode="auto">
          <a:xfrm>
            <a:off x="1231200" y="6663134"/>
            <a:ext cx="14400000" cy="1077218"/>
          </a:xfrm>
          <a:prstGeom prst="rect">
            <a:avLst/>
          </a:prstGeom>
          <a:noFill/>
          <a:ln w="9525">
            <a:noFill/>
            <a:miter lim="800000"/>
            <a:headEnd/>
            <a:tailEnd/>
          </a:ln>
        </p:spPr>
        <p:txBody>
          <a:bodyPr>
            <a:prstTxWarp prst="textNoShape">
              <a:avLst/>
            </a:prstTxWarp>
            <a:spAutoFit/>
          </a:bodyPr>
          <a:lstStyle/>
          <a:p>
            <a:pPr algn="l">
              <a:tabLst>
                <a:tab pos="228594" algn="l"/>
              </a:tabLst>
            </a:pPr>
            <a:r>
              <a:rPr lang="en-US" sz="3200" dirty="0">
                <a:latin typeface="Cambria"/>
              </a:rPr>
              <a:t>The result was that language-particular feature contrasts did not play a role in the theory of generative grammar that developed from </a:t>
            </a:r>
            <a:r>
              <a:rPr lang="en-US" sz="3200" i="1" dirty="0">
                <a:latin typeface="Cambria"/>
              </a:rPr>
              <a:t>SPE</a:t>
            </a:r>
            <a:r>
              <a:rPr lang="en-US" sz="3200" dirty="0">
                <a:latin typeface="Cambria"/>
              </a:rPr>
              <a:t>.</a:t>
            </a:r>
          </a:p>
        </p:txBody>
      </p:sp>
      <p:sp>
        <p:nvSpPr>
          <p:cNvPr id="8" name="Slide Number Placeholder 8">
            <a:extLst>
              <a:ext uri="{FF2B5EF4-FFF2-40B4-BE49-F238E27FC236}">
                <a16:creationId xmlns:a16="http://schemas.microsoft.com/office/drawing/2014/main" id="{4D57B99D-A837-4348-B982-722CFF08E91E}"/>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55</a:t>
            </a:fld>
            <a:endParaRPr lang="en-US" sz="1600" dirty="0"/>
          </a:p>
        </p:txBody>
      </p:sp>
    </p:spTree>
    <p:extLst>
      <p:ext uri="{BB962C8B-B14F-4D97-AF65-F5344CB8AC3E}">
        <p14:creationId xmlns:p14="http://schemas.microsoft.com/office/powerpoint/2010/main" val="78206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0" name="Text Box 5"/>
          <p:cNvSpPr txBox="1">
            <a:spLocks noChangeArrowheads="1"/>
          </p:cNvSpPr>
          <p:nvPr/>
        </p:nvSpPr>
        <p:spPr bwMode="auto">
          <a:xfrm>
            <a:off x="4608457" y="4248588"/>
            <a:ext cx="5371920" cy="2446824"/>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latin typeface="Optima"/>
                <a:cs typeface="Optima"/>
              </a:rPr>
              <a:t>Part I: Historical Antecedents </a:t>
            </a:r>
          </a:p>
          <a:p>
            <a:pPr>
              <a:spcBef>
                <a:spcPts val="960"/>
              </a:spcBef>
            </a:pPr>
            <a:r>
              <a:rPr lang="en-US" sz="3200" dirty="0">
                <a:solidFill>
                  <a:srgbClr val="C00000"/>
                </a:solidFill>
                <a:latin typeface="Optima"/>
                <a:cs typeface="Optima"/>
              </a:rPr>
              <a:t>5. Chomsky &amp; Halle 1968</a:t>
            </a:r>
          </a:p>
          <a:p>
            <a:pPr>
              <a:spcBef>
                <a:spcPts val="960"/>
              </a:spcBef>
            </a:pPr>
            <a:r>
              <a:rPr lang="en-US" sz="3200" dirty="0">
                <a:solidFill>
                  <a:srgbClr val="C00000"/>
                </a:solidFill>
                <a:latin typeface="Optima"/>
                <a:cs typeface="Optima"/>
              </a:rPr>
              <a:t>The Generative Framework</a:t>
            </a:r>
          </a:p>
          <a:p>
            <a:pPr>
              <a:spcBef>
                <a:spcPts val="960"/>
              </a:spcBef>
            </a:pPr>
            <a:r>
              <a:rPr lang="en-US" sz="3200" dirty="0">
                <a:solidFill>
                  <a:srgbClr val="C00000"/>
                </a:solidFill>
                <a:latin typeface="Optima"/>
                <a:cs typeface="Optima"/>
              </a:rPr>
              <a:t>and Approach to Phonology</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2" name="Rounded Rectangle 11"/>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0"/>
              </a:spcAft>
            </a:pPr>
            <a:endParaRPr lang="en-US" sz="1400" dirty="0">
              <a:solidFill>
                <a:srgbClr val="000000"/>
              </a:solidFill>
              <a:latin typeface="Calibri" panose="020F0502020204030204" pitchFamily="34" charset="0"/>
              <a:cs typeface="Calibri" panose="020F0502020204030204" pitchFamily="34" charset="0"/>
            </a:endParaRPr>
          </a:p>
          <a:p>
            <a:pPr algn="l">
              <a:spcBef>
                <a:spcPts val="0"/>
              </a:spcBef>
              <a:spcAft>
                <a:spcPts val="0"/>
              </a:spcAft>
            </a:pPr>
            <a:r>
              <a:rPr lang="en-US" sz="1400" dirty="0">
                <a:solidFill>
                  <a:srgbClr val="000000"/>
                </a:solidFill>
                <a:latin typeface="Calibri" panose="020F0502020204030204" pitchFamily="34" charset="0"/>
                <a:cs typeface="Calibri" panose="020F0502020204030204" pitchFamily="34" charset="0"/>
              </a:rPr>
              <a:t>Introduction</a:t>
            </a:r>
          </a:p>
          <a:p>
            <a:pPr algn="l">
              <a:spcBef>
                <a:spcPts val="1800"/>
              </a:spcBef>
              <a:spcAft>
                <a:spcPts val="600"/>
              </a:spcAft>
            </a:pPr>
            <a:r>
              <a:rPr lang="en-US" sz="1400" dirty="0">
                <a:solidFill>
                  <a:srgbClr val="000000"/>
                </a:solidFill>
                <a:latin typeface="Calibri" panose="020F0502020204030204" pitchFamily="34" charset="0"/>
                <a:cs typeface="Calibri" panose="020F0502020204030204" pitchFamily="34" charset="0"/>
              </a:rPr>
              <a:t>Part I</a:t>
            </a:r>
          </a:p>
          <a:p>
            <a:pPr algn="l">
              <a:spcBef>
                <a:spcPts val="0"/>
              </a:spcBef>
              <a:spcAft>
                <a:spcPts val="600"/>
              </a:spcAft>
            </a:pPr>
            <a:r>
              <a:rPr lang="en-US" sz="1400" dirty="0">
                <a:latin typeface="Calibri" panose="020F0502020204030204" pitchFamily="34" charset="0"/>
                <a:cs typeface="Calibri" panose="020F0502020204030204" pitchFamily="34" charset="0"/>
              </a:rPr>
              <a:t>1. Sweet</a:t>
            </a:r>
          </a:p>
          <a:p>
            <a:pPr algn="l">
              <a:spcBef>
                <a:spcPts val="0"/>
              </a:spcBef>
              <a:spcAft>
                <a:spcPts val="600"/>
              </a:spcAft>
            </a:pPr>
            <a:r>
              <a:rPr lang="en-US" sz="1400" dirty="0">
                <a:latin typeface="Calibri" panose="020F0502020204030204" pitchFamily="34" charset="0"/>
                <a:cs typeface="Calibri" panose="020F0502020204030204" pitchFamily="34" charset="0"/>
              </a:rPr>
              <a:t>2. Trubetzkoy </a:t>
            </a:r>
          </a:p>
          <a:p>
            <a:pPr algn="l">
              <a:spcBef>
                <a:spcPts val="0"/>
              </a:spcBef>
              <a:spcAft>
                <a:spcPts val="600"/>
              </a:spcAft>
            </a:pPr>
            <a:r>
              <a:rPr lang="en-US" sz="1400" dirty="0">
                <a:latin typeface="Calibri" panose="020F0502020204030204" pitchFamily="34" charset="0"/>
                <a:cs typeface="Calibri" panose="020F0502020204030204" pitchFamily="34" charset="0"/>
              </a:rPr>
              <a:t>3. Jakobson</a:t>
            </a:r>
          </a:p>
          <a:p>
            <a:pPr algn="l">
              <a:spcBef>
                <a:spcPts val="0"/>
              </a:spcBef>
              <a:spcAft>
                <a:spcPts val="600"/>
              </a:spcAft>
            </a:pPr>
            <a:r>
              <a:rPr lang="en-US" sz="1400" dirty="0">
                <a:latin typeface="Calibri" panose="020F0502020204030204" pitchFamily="34" charset="0"/>
                <a:cs typeface="Calibri" panose="020F0502020204030204" pitchFamily="34" charset="0"/>
              </a:rPr>
              <a:t>4. Halle </a:t>
            </a:r>
          </a:p>
          <a:p>
            <a:pPr algn="l">
              <a:spcBef>
                <a:spcPts val="0"/>
              </a:spcBef>
              <a:spcAft>
                <a:spcPts val="600"/>
              </a:spcAft>
            </a:pPr>
            <a:r>
              <a:rPr lang="en-US" sz="1400" b="1" u="sng" dirty="0">
                <a:solidFill>
                  <a:srgbClr val="C00000"/>
                </a:solidFill>
                <a:latin typeface="Calibri" panose="020F0502020204030204" pitchFamily="34" charset="0"/>
                <a:cs typeface="Calibri" panose="020F0502020204030204" pitchFamily="34" charset="0"/>
              </a:rPr>
              <a:t>5. Chomsky &amp; Halle</a:t>
            </a:r>
          </a:p>
          <a:p>
            <a:pPr algn="l">
              <a:spcBef>
                <a:spcPts val="1800"/>
              </a:spcBef>
              <a:spcAft>
                <a:spcPts val="0"/>
              </a:spcAft>
            </a:pPr>
            <a:r>
              <a:rPr lang="en-US" sz="1400" dirty="0">
                <a:latin typeface="Calibri" panose="020F0502020204030204" pitchFamily="34" charset="0"/>
                <a:cs typeface="Calibri" panose="020F0502020204030204" pitchFamily="34" charset="0"/>
              </a:rPr>
              <a:t>Part II</a:t>
            </a:r>
          </a:p>
          <a:p>
            <a:pPr algn="l">
              <a:spcBef>
                <a:spcPts val="1800"/>
              </a:spcBef>
              <a:spcAft>
                <a:spcPts val="0"/>
              </a:spcAft>
            </a:pPr>
            <a:r>
              <a:rPr lang="en-US" sz="1400" dirty="0">
                <a:latin typeface="Calibri" panose="020F0502020204030204" pitchFamily="34" charset="0"/>
                <a:cs typeface="Calibri" panose="020F0502020204030204" pitchFamily="34" charset="0"/>
              </a:rPr>
              <a:t>Conclusions</a:t>
            </a: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78659E4B-9D4A-AF49-98B5-9D05EC5B44B9}"/>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cxnSp>
        <p:nvCxnSpPr>
          <p:cNvPr id="21" name="Straight Connector 20">
            <a:extLst>
              <a:ext uri="{FF2B5EF4-FFF2-40B4-BE49-F238E27FC236}">
                <a16:creationId xmlns:a16="http://schemas.microsoft.com/office/drawing/2014/main" id="{A1193C36-13A5-F945-B7DA-CDF2CEBADA88}"/>
              </a:ext>
            </a:extLst>
          </p:cNvPr>
          <p:cNvCxnSpPr>
            <a:cxnSpLocks/>
          </p:cNvCxnSpPr>
          <p:nvPr/>
        </p:nvCxnSpPr>
        <p:spPr bwMode="auto">
          <a:xfrm>
            <a:off x="9928994" y="6012160"/>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2" name="Slide Number Placeholder 8">
            <a:extLst>
              <a:ext uri="{FF2B5EF4-FFF2-40B4-BE49-F238E27FC236}">
                <a16:creationId xmlns:a16="http://schemas.microsoft.com/office/drawing/2014/main" id="{C72275C1-28CF-C148-AC78-1ECDA75F0D33}"/>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56</a:t>
            </a:fld>
            <a:endParaRPr lang="en-US" sz="1600" dirty="0"/>
          </a:p>
        </p:txBody>
      </p:sp>
      <p:sp>
        <p:nvSpPr>
          <p:cNvPr id="23" name="Text Box 5">
            <a:extLst>
              <a:ext uri="{FF2B5EF4-FFF2-40B4-BE49-F238E27FC236}">
                <a16:creationId xmlns:a16="http://schemas.microsoft.com/office/drawing/2014/main" id="{B609B77B-46FB-214F-82AC-80868E7B7F8A}"/>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4" name="Picture 23">
            <a:extLst>
              <a:ext uri="{FF2B5EF4-FFF2-40B4-BE49-F238E27FC236}">
                <a16:creationId xmlns:a16="http://schemas.microsoft.com/office/drawing/2014/main" id="{3DA96AF3-EF64-B448-89A9-82DEFF7E59CD}"/>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3449262676"/>
      </p:ext>
    </p:extLst>
  </p:cSld>
  <p:clrMapOvr>
    <a:masterClrMapping/>
  </p:clrMapOvr>
  <p:transition>
    <p:diamond/>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4" name="Text Box 4"/>
          <p:cNvSpPr txBox="1">
            <a:spLocks noChangeArrowheads="1"/>
          </p:cNvSpPr>
          <p:nvPr/>
        </p:nvSpPr>
        <p:spPr bwMode="auto">
          <a:xfrm>
            <a:off x="1166400" y="6170692"/>
            <a:ext cx="14544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noProof="1">
                <a:latin typeface="Cambria"/>
                <a:ea typeface="Cambria"/>
                <a:cs typeface="Cambria"/>
              </a:rPr>
              <a:t>Though I depart from </a:t>
            </a:r>
            <a:r>
              <a:rPr lang="en-US" sz="3200" i="1" noProof="1">
                <a:latin typeface="Cambria"/>
                <a:ea typeface="Cambria"/>
                <a:cs typeface="Cambria"/>
              </a:rPr>
              <a:t>SPE </a:t>
            </a:r>
            <a:r>
              <a:rPr lang="en-US" sz="3200" noProof="1">
                <a:latin typeface="Cambria"/>
                <a:ea typeface="Cambria"/>
                <a:cs typeface="Cambria"/>
              </a:rPr>
              <a:t>with respect to contrast and the nature of features, </a:t>
            </a:r>
            <a:r>
              <a:rPr lang="en-US" sz="3200" dirty="0">
                <a:latin typeface="Cambria"/>
              </a:rPr>
              <a:t>Chomsky &amp; Halle provide the broad generative framework  and cognitive approach to phonology that I assume in the theory of contrast to which I now turn.</a:t>
            </a:r>
            <a:endParaRPr lang="en-US" sz="3200" noProof="1">
              <a:latin typeface="Cambria"/>
              <a:ea typeface="Cambria"/>
              <a:cs typeface="Cambria"/>
            </a:endParaRPr>
          </a:p>
        </p:txBody>
      </p:sp>
      <p:sp>
        <p:nvSpPr>
          <p:cNvPr id="11" name="Text Box 3"/>
          <p:cNvSpPr txBox="1">
            <a:spLocks noChangeArrowheads="1"/>
          </p:cNvSpPr>
          <p:nvPr/>
        </p:nvSpPr>
        <p:spPr bwMode="auto">
          <a:xfrm>
            <a:off x="1166400" y="1447801"/>
            <a:ext cx="8910826" cy="707886"/>
          </a:xfrm>
          <a:prstGeom prst="rect">
            <a:avLst/>
          </a:prstGeom>
          <a:noFill/>
          <a:ln w="9525">
            <a:noFill/>
            <a:miter lim="800000"/>
            <a:headEnd/>
            <a:tailEnd/>
          </a:ln>
        </p:spPr>
        <p:txBody>
          <a:bodyPr wrap="square">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The generative framework</a:t>
            </a:r>
          </a:p>
        </p:txBody>
      </p:sp>
      <p:sp>
        <p:nvSpPr>
          <p:cNvPr id="12" name="Line 28"/>
          <p:cNvSpPr>
            <a:spLocks noChangeShapeType="1"/>
          </p:cNvSpPr>
          <p:nvPr/>
        </p:nvSpPr>
        <p:spPr bwMode="auto">
          <a:xfrm>
            <a:off x="1166399" y="22860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3" name="Line 28"/>
          <p:cNvSpPr>
            <a:spLocks noChangeShapeType="1"/>
          </p:cNvSpPr>
          <p:nvPr/>
        </p:nvSpPr>
        <p:spPr bwMode="auto">
          <a:xfrm>
            <a:off x="1166399" y="58674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dirty="0">
              <a:latin typeface="Cambria" panose="02040503050406030204" pitchFamily="18" charset="0"/>
            </a:endParaRPr>
          </a:p>
        </p:txBody>
      </p:sp>
      <p:grpSp>
        <p:nvGrpSpPr>
          <p:cNvPr id="17" name="Group 16"/>
          <p:cNvGrpSpPr/>
          <p:nvPr/>
        </p:nvGrpSpPr>
        <p:grpSpPr>
          <a:xfrm>
            <a:off x="1166400" y="2476438"/>
            <a:ext cx="8548502" cy="3200527"/>
            <a:chOff x="304800" y="1371600"/>
            <a:chExt cx="8548502" cy="3200527"/>
          </a:xfrm>
        </p:grpSpPr>
        <p:pic>
          <p:nvPicPr>
            <p:cNvPr id="8" name="Picture 7" descr="halle.jpg"/>
            <p:cNvPicPr>
              <a:picLocks noChangeAspect="1"/>
            </p:cNvPicPr>
            <p:nvPr/>
          </p:nvPicPr>
          <p:blipFill>
            <a:blip r:embed="rId4"/>
            <a:srcRect r="10207"/>
            <a:stretch>
              <a:fillRect/>
            </a:stretch>
          </p:blipFill>
          <p:spPr bwMode="auto">
            <a:xfrm>
              <a:off x="304800" y="1371600"/>
              <a:ext cx="2105528" cy="3200527"/>
            </a:xfrm>
            <a:prstGeom prst="rect">
              <a:avLst/>
            </a:prstGeom>
            <a:noFill/>
            <a:ln w="9525">
              <a:noFill/>
              <a:miter lim="800000"/>
              <a:headEnd/>
              <a:tailEnd/>
            </a:ln>
          </p:spPr>
        </p:pic>
        <p:pic>
          <p:nvPicPr>
            <p:cNvPr id="9" name="Picture 8" descr="chomsky.jpg"/>
            <p:cNvPicPr>
              <a:picLocks noChangeAspect="1"/>
            </p:cNvPicPr>
            <p:nvPr/>
          </p:nvPicPr>
          <p:blipFill>
            <a:blip r:embed="rId5"/>
            <a:srcRect/>
            <a:stretch>
              <a:fillRect/>
            </a:stretch>
          </p:blipFill>
          <p:spPr bwMode="auto">
            <a:xfrm>
              <a:off x="6781800" y="1374775"/>
              <a:ext cx="2071502" cy="3194177"/>
            </a:xfrm>
            <a:prstGeom prst="rect">
              <a:avLst/>
            </a:prstGeom>
            <a:noFill/>
            <a:ln w="9525">
              <a:noFill/>
              <a:miter lim="800000"/>
              <a:headEnd/>
              <a:tailEnd/>
            </a:ln>
          </p:spPr>
        </p:pic>
        <p:pic>
          <p:nvPicPr>
            <p:cNvPr id="16" name="Picture 15" descr="SPE3.jpg"/>
            <p:cNvPicPr>
              <a:picLocks noChangeAspect="1"/>
            </p:cNvPicPr>
            <p:nvPr/>
          </p:nvPicPr>
          <p:blipFill>
            <a:blip r:embed="rId6"/>
            <a:stretch>
              <a:fillRect/>
            </a:stretch>
          </p:blipFill>
          <p:spPr>
            <a:xfrm>
              <a:off x="3471801" y="1371663"/>
              <a:ext cx="2248525" cy="3200400"/>
            </a:xfrm>
            <a:prstGeom prst="rect">
              <a:avLst/>
            </a:prstGeom>
          </p:spPr>
        </p:pic>
      </p:grpSp>
      <p:sp>
        <p:nvSpPr>
          <p:cNvPr id="10" name="Slide Number Placeholder 8">
            <a:extLst>
              <a:ext uri="{FF2B5EF4-FFF2-40B4-BE49-F238E27FC236}">
                <a16:creationId xmlns:a16="http://schemas.microsoft.com/office/drawing/2014/main" id="{5B349927-64E5-0748-BEA3-0621E05E8C1B}"/>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57</a:t>
            </a:fld>
            <a:endParaRPr lang="en-US" sz="1600" dirty="0"/>
          </a:p>
        </p:txBody>
      </p:sp>
    </p:spTree>
    <p:custDataLst>
      <p:tags r:id="rId1"/>
    </p:custDataLst>
    <p:extLst>
      <p:ext uri="{BB962C8B-B14F-4D97-AF65-F5344CB8AC3E}">
        <p14:creationId xmlns:p14="http://schemas.microsoft.com/office/powerpoint/2010/main" val="4785261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0" name="Text Box 5"/>
          <p:cNvSpPr txBox="1">
            <a:spLocks noChangeArrowheads="1"/>
          </p:cNvSpPr>
          <p:nvPr/>
        </p:nvSpPr>
        <p:spPr bwMode="auto">
          <a:xfrm>
            <a:off x="4526661" y="4558932"/>
            <a:ext cx="5535491" cy="1826141"/>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solidFill>
                  <a:srgbClr val="C00000"/>
                </a:solidFill>
                <a:latin typeface="Optima"/>
                <a:cs typeface="Optima"/>
              </a:rPr>
              <a:t>Part II: A Theory of Contrast</a:t>
            </a:r>
          </a:p>
          <a:p>
            <a:pPr marL="514337" indent="-514337">
              <a:spcBef>
                <a:spcPts val="960"/>
              </a:spcBef>
              <a:buAutoNum type="arabicPeriod"/>
            </a:pPr>
            <a:r>
              <a:rPr lang="en-US" sz="3200" dirty="0">
                <a:solidFill>
                  <a:srgbClr val="C00000"/>
                </a:solidFill>
                <a:latin typeface="Optima"/>
                <a:cs typeface="Optima"/>
              </a:rPr>
              <a:t>Main Tenets of Contrastive </a:t>
            </a:r>
          </a:p>
          <a:p>
            <a:pPr>
              <a:spcBef>
                <a:spcPts val="960"/>
              </a:spcBef>
            </a:pPr>
            <a:r>
              <a:rPr lang="en-US" sz="3200" dirty="0">
                <a:solidFill>
                  <a:srgbClr val="C00000"/>
                </a:solidFill>
                <a:latin typeface="Optima"/>
                <a:cs typeface="Optima"/>
              </a:rPr>
              <a:t>Hierarchy Theory (CHT)</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2" name="Rounded Rectangle 11"/>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0"/>
              </a:spcAft>
            </a:pPr>
            <a:r>
              <a:rPr lang="en-US" sz="1400" dirty="0">
                <a:solidFill>
                  <a:srgbClr val="000000"/>
                </a:solidFill>
                <a:latin typeface="Calibri" panose="020F0502020204030204" pitchFamily="34" charset="0"/>
                <a:cs typeface="Calibri" panose="020F0502020204030204" pitchFamily="34" charset="0"/>
              </a:rPr>
              <a:t>Introduction</a:t>
            </a:r>
          </a:p>
          <a:p>
            <a:pPr algn="l">
              <a:spcBef>
                <a:spcPts val="1200"/>
              </a:spcBef>
              <a:spcAft>
                <a:spcPts val="0"/>
              </a:spcAft>
            </a:pPr>
            <a:r>
              <a:rPr lang="en-US" sz="1400" dirty="0">
                <a:solidFill>
                  <a:srgbClr val="000000"/>
                </a:solidFill>
                <a:latin typeface="Calibri" panose="020F0502020204030204" pitchFamily="34" charset="0"/>
                <a:cs typeface="Calibri" panose="020F0502020204030204" pitchFamily="34" charset="0"/>
              </a:rPr>
              <a:t>Part I</a:t>
            </a:r>
          </a:p>
          <a:p>
            <a:pPr algn="l">
              <a:spcBef>
                <a:spcPts val="1200"/>
              </a:spcBef>
              <a:spcAft>
                <a:spcPts val="600"/>
              </a:spcAft>
            </a:pPr>
            <a:r>
              <a:rPr lang="en-US" sz="1400" b="1" u="sng" dirty="0">
                <a:solidFill>
                  <a:srgbClr val="C00000"/>
                </a:solidFill>
                <a:latin typeface="Calibri" panose="020F0502020204030204" pitchFamily="34" charset="0"/>
                <a:cs typeface="Calibri" panose="020F0502020204030204" pitchFamily="34" charset="0"/>
              </a:rPr>
              <a:t>Part II</a:t>
            </a:r>
          </a:p>
          <a:p>
            <a:pPr algn="l">
              <a:spcBef>
                <a:spcPts val="0"/>
              </a:spcBef>
              <a:spcAft>
                <a:spcPts val="600"/>
              </a:spcAft>
            </a:pPr>
            <a:r>
              <a:rPr lang="en-US" sz="1400" b="1" u="sng" dirty="0">
                <a:solidFill>
                  <a:srgbClr val="C00000"/>
                </a:solidFill>
                <a:latin typeface="Calibri" panose="020F0502020204030204" pitchFamily="34" charset="0"/>
                <a:cs typeface="Calibri" panose="020F0502020204030204" pitchFamily="34" charset="0"/>
              </a:rPr>
              <a:t>1. CHT Main Tenets</a:t>
            </a:r>
          </a:p>
          <a:p>
            <a:pPr algn="l">
              <a:spcBef>
                <a:spcPts val="0"/>
              </a:spcBef>
              <a:spcAft>
                <a:spcPts val="600"/>
              </a:spcAft>
            </a:pPr>
            <a:r>
              <a:rPr lang="en-US" sz="1400" dirty="0">
                <a:latin typeface="Calibri" panose="020F0502020204030204" pitchFamily="34" charset="0"/>
                <a:cs typeface="Calibri" panose="020F0502020204030204" pitchFamily="34" charset="0"/>
              </a:rPr>
              <a:t>2. Features in CHT</a:t>
            </a:r>
          </a:p>
          <a:p>
            <a:pPr algn="l">
              <a:spcBef>
                <a:spcPts val="0"/>
              </a:spcBef>
              <a:spcAft>
                <a:spcPts val="0"/>
              </a:spcAft>
            </a:pPr>
            <a:r>
              <a:rPr lang="en-US" sz="1400" dirty="0">
                <a:latin typeface="Calibri" panose="020F0502020204030204" pitchFamily="34" charset="0"/>
                <a:cs typeface="Calibri" panose="020F0502020204030204" pitchFamily="34" charset="0"/>
              </a:rPr>
              <a:t>3. Acquisition: BP</a:t>
            </a:r>
          </a:p>
          <a:p>
            <a:pPr algn="l">
              <a:spcBef>
                <a:spcPts val="0"/>
              </a:spcBef>
              <a:spcAft>
                <a:spcPts val="600"/>
              </a:spcAft>
            </a:pPr>
            <a:r>
              <a:rPr lang="en-US" sz="1400" dirty="0">
                <a:latin typeface="Calibri" panose="020F0502020204030204" pitchFamily="34" charset="0"/>
                <a:cs typeface="Calibri" panose="020F0502020204030204" pitchFamily="34" charset="0"/>
              </a:rPr>
              <a:t>      vowel system </a:t>
            </a:r>
          </a:p>
          <a:p>
            <a:pPr algn="l">
              <a:spcBef>
                <a:spcPts val="0"/>
              </a:spcBef>
              <a:spcAft>
                <a:spcPts val="0"/>
              </a:spcAft>
            </a:pPr>
            <a:r>
              <a:rPr lang="en-US" sz="1400" dirty="0">
                <a:latin typeface="Calibri" panose="020F0502020204030204" pitchFamily="34" charset="0"/>
                <a:cs typeface="Calibri" panose="020F0502020204030204" pitchFamily="34" charset="0"/>
              </a:rPr>
              <a:t>4. Synchrony:</a:t>
            </a:r>
          </a:p>
          <a:p>
            <a:pPr algn="l">
              <a:spcBef>
                <a:spcPts val="0"/>
              </a:spcBef>
              <a:spcAft>
                <a:spcPts val="600"/>
              </a:spcAft>
            </a:pP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PGmc</a:t>
            </a:r>
            <a:r>
              <a:rPr lang="en-US" sz="1400" dirty="0">
                <a:latin typeface="Calibri" panose="020F0502020204030204" pitchFamily="34" charset="0"/>
                <a:cs typeface="Calibri" panose="020F0502020204030204" pitchFamily="34" charset="0"/>
              </a:rPr>
              <a:t>. Vowels </a:t>
            </a:r>
          </a:p>
          <a:p>
            <a:pPr algn="l">
              <a:spcBef>
                <a:spcPts val="0"/>
              </a:spcBef>
              <a:spcAft>
                <a:spcPts val="0"/>
              </a:spcAft>
            </a:pPr>
            <a:r>
              <a:rPr lang="en-US" sz="1400" dirty="0">
                <a:latin typeface="Calibri" panose="020F0502020204030204" pitchFamily="34" charset="0"/>
                <a:cs typeface="Calibri" panose="020F0502020204030204" pitchFamily="34" charset="0"/>
              </a:rPr>
              <a:t>5. Diachrony: West</a:t>
            </a:r>
          </a:p>
          <a:p>
            <a:pPr algn="l">
              <a:spcBef>
                <a:spcPts val="0"/>
              </a:spcBef>
              <a:spcAft>
                <a:spcPts val="0"/>
              </a:spcAft>
            </a:pP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Gmc</a:t>
            </a:r>
            <a:r>
              <a:rPr lang="en-US" sz="1400" dirty="0">
                <a:latin typeface="Calibri" panose="020F0502020204030204" pitchFamily="34" charset="0"/>
                <a:cs typeface="Calibri" panose="020F0502020204030204" pitchFamily="34" charset="0"/>
              </a:rPr>
              <a:t>. </a:t>
            </a:r>
            <a:r>
              <a:rPr lang="en-US" sz="1400" i="1" dirty="0" err="1">
                <a:latin typeface="Calibri" panose="020F0502020204030204" pitchFamily="34" charset="0"/>
                <a:cs typeface="Calibri" panose="020F0502020204030204" pitchFamily="34" charset="0"/>
              </a:rPr>
              <a:t>i</a:t>
            </a:r>
            <a:r>
              <a:rPr lang="en-US" sz="1400" dirty="0">
                <a:latin typeface="Calibri" panose="020F0502020204030204" pitchFamily="34" charset="0"/>
                <a:cs typeface="Calibri" panose="020F0502020204030204" pitchFamily="34" charset="0"/>
              </a:rPr>
              <a:t>-Umlaut</a:t>
            </a:r>
          </a:p>
          <a:p>
            <a:pPr algn="l">
              <a:spcBef>
                <a:spcPts val="1200"/>
              </a:spcBef>
              <a:spcAft>
                <a:spcPts val="0"/>
              </a:spcAft>
            </a:pPr>
            <a:r>
              <a:rPr lang="en-US" sz="1400" dirty="0">
                <a:latin typeface="Calibri" panose="020F0502020204030204" pitchFamily="34" charset="0"/>
                <a:cs typeface="Calibri" panose="020F0502020204030204" pitchFamily="34" charset="0"/>
              </a:rPr>
              <a:t>Conclusions</a:t>
            </a: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78659E4B-9D4A-AF49-98B5-9D05EC5B44B9}"/>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cxnSp>
        <p:nvCxnSpPr>
          <p:cNvPr id="21" name="Straight Connector 20">
            <a:extLst>
              <a:ext uri="{FF2B5EF4-FFF2-40B4-BE49-F238E27FC236}">
                <a16:creationId xmlns:a16="http://schemas.microsoft.com/office/drawing/2014/main" id="{A1193C36-13A5-F945-B7DA-CDF2CEBADA88}"/>
              </a:ext>
            </a:extLst>
          </p:cNvPr>
          <p:cNvCxnSpPr>
            <a:cxnSpLocks/>
          </p:cNvCxnSpPr>
          <p:nvPr/>
        </p:nvCxnSpPr>
        <p:spPr bwMode="auto">
          <a:xfrm>
            <a:off x="9928994" y="4932040"/>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2" name="Slide Number Placeholder 8">
            <a:extLst>
              <a:ext uri="{FF2B5EF4-FFF2-40B4-BE49-F238E27FC236}">
                <a16:creationId xmlns:a16="http://schemas.microsoft.com/office/drawing/2014/main" id="{5AA28CED-DBC8-8E45-A945-D34EF81C0FED}"/>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58</a:t>
            </a:fld>
            <a:endParaRPr lang="en-US" sz="1600" dirty="0"/>
          </a:p>
        </p:txBody>
      </p:sp>
      <p:sp>
        <p:nvSpPr>
          <p:cNvPr id="23" name="Text Box 5">
            <a:extLst>
              <a:ext uri="{FF2B5EF4-FFF2-40B4-BE49-F238E27FC236}">
                <a16:creationId xmlns:a16="http://schemas.microsoft.com/office/drawing/2014/main" id="{C0200797-E090-754E-B707-CAA6C049532D}"/>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4" name="Picture 23">
            <a:extLst>
              <a:ext uri="{FF2B5EF4-FFF2-40B4-BE49-F238E27FC236}">
                <a16:creationId xmlns:a16="http://schemas.microsoft.com/office/drawing/2014/main" id="{93D0A707-1F6E-ED4E-AFE3-0BC548A84982}"/>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2645803959"/>
      </p:ext>
    </p:extLst>
  </p:cSld>
  <p:clrMapOvr>
    <a:masterClrMapping/>
  </p:clrMapOvr>
  <p:transition>
    <p:diamond/>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1166400" y="1447801"/>
            <a:ext cx="6301726" cy="707886"/>
          </a:xfrm>
          <a:prstGeom prst="rect">
            <a:avLst/>
          </a:prstGeom>
          <a:noFill/>
          <a:ln w="9525">
            <a:noFill/>
            <a:miter lim="800000"/>
            <a:headEnd/>
            <a:tailEnd/>
          </a:ln>
        </p:spPr>
        <p:txBody>
          <a:bodyPr wrap="none">
            <a:prstTxWarp prst="textNoShape">
              <a:avLst/>
            </a:prstTxWarp>
            <a:spAutoFit/>
          </a:bodyPr>
          <a:lstStyle/>
          <a:p>
            <a:pPr defTabSz="455602">
              <a:spcBef>
                <a:spcPct val="50000"/>
              </a:spcBef>
            </a:pPr>
            <a:r>
              <a:rPr lang="en-US" sz="4000" dirty="0">
                <a:solidFill>
                  <a:srgbClr val="C00000"/>
                </a:solidFill>
                <a:latin typeface="Calibri" panose="020F0502020204030204" pitchFamily="34" charset="0"/>
              </a:rPr>
              <a:t>Return of the branching trees</a:t>
            </a:r>
            <a:endParaRPr lang="en-US" sz="4000" dirty="0">
              <a:solidFill>
                <a:srgbClr val="C00000"/>
              </a:solidFill>
              <a:latin typeface="Calibri" panose="020F0502020204030204" pitchFamily="34" charset="0"/>
              <a:ea typeface="Times New Roman"/>
              <a:cs typeface="Calibri" panose="020F0502020204030204" pitchFamily="34" charset="0"/>
            </a:endParaRPr>
          </a:p>
        </p:txBody>
      </p:sp>
      <p:sp>
        <p:nvSpPr>
          <p:cNvPr id="11" name="Text Box 4"/>
          <p:cNvSpPr txBox="1">
            <a:spLocks noChangeArrowheads="1"/>
          </p:cNvSpPr>
          <p:nvPr/>
        </p:nvSpPr>
        <p:spPr bwMode="auto">
          <a:xfrm>
            <a:off x="1166399" y="2475456"/>
            <a:ext cx="14436000" cy="255454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As a theory of phonological representations, branching trees were revived, under other names, by Clements (2001; 2003; 2009), and independently at the University of Toronto, where they are called </a:t>
            </a:r>
            <a:r>
              <a:rPr lang="en-US" sz="3200" dirty="0">
                <a:solidFill>
                  <a:srgbClr val="C00000"/>
                </a:solidFill>
                <a:latin typeface="Cambria"/>
                <a:ea typeface="Cambria"/>
                <a:cs typeface="Cambria"/>
              </a:rPr>
              <a:t>contrastive feature hierarchies</a:t>
            </a:r>
            <a:r>
              <a:rPr lang="en-US" sz="3200" dirty="0">
                <a:latin typeface="Cambria"/>
                <a:ea typeface="Cambria"/>
                <a:cs typeface="Cambria"/>
              </a:rPr>
              <a:t> (Dresher, Piggott, &amp; Rice 1994; Dyck 1995; Zhang 1996; Dresher 1998b; Dresher &amp; Rice 2007; Hall 2007; Dresher 2009; Mackenzie 2009; etc.).</a:t>
            </a:r>
            <a:endParaRPr lang="en-US" sz="3200" noProof="1">
              <a:latin typeface="Cambria"/>
              <a:ea typeface="Cambria"/>
              <a:cs typeface="Cambria"/>
            </a:endParaRPr>
          </a:p>
        </p:txBody>
      </p:sp>
      <p:sp>
        <p:nvSpPr>
          <p:cNvPr id="8" name="Text Box 7"/>
          <p:cNvSpPr txBox="1">
            <a:spLocks noChangeArrowheads="1"/>
          </p:cNvSpPr>
          <p:nvPr/>
        </p:nvSpPr>
        <p:spPr bwMode="auto">
          <a:xfrm>
            <a:off x="1166399" y="5349770"/>
            <a:ext cx="14436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It is the latter approach I will be presenting here. It has gone under various names: Modified Contrastive Specification (MCS), or ‘Toronto School’ phonology, or Contrast and Enhancement Theory; I call it Contrastive Hierarchy Theory (CHT).</a:t>
            </a:r>
            <a:endParaRPr lang="en-US" sz="3200" noProof="1">
              <a:latin typeface="Cambria"/>
              <a:ea typeface="Cambria"/>
              <a:cs typeface="Cambria"/>
            </a:endParaRPr>
          </a:p>
        </p:txBody>
      </p:sp>
      <p:sp>
        <p:nvSpPr>
          <p:cNvPr id="12" name="Text Box 7"/>
          <p:cNvSpPr txBox="1">
            <a:spLocks noChangeArrowheads="1"/>
          </p:cNvSpPr>
          <p:nvPr/>
        </p:nvSpPr>
        <p:spPr bwMode="auto">
          <a:xfrm>
            <a:off x="1166399" y="7239198"/>
            <a:ext cx="14436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I don’t claim there is any ‘standard version’ of this theory; in what follows, I will present the theory as I understand it. </a:t>
            </a:r>
            <a:endParaRPr lang="en-US" sz="3200" noProof="1">
              <a:latin typeface="Cambria"/>
              <a:ea typeface="Cambria"/>
              <a:cs typeface="Cambria"/>
            </a:endParaRPr>
          </a:p>
        </p:txBody>
      </p:sp>
      <p:sp>
        <p:nvSpPr>
          <p:cNvPr id="6" name="Slide Number Placeholder 8">
            <a:extLst>
              <a:ext uri="{FF2B5EF4-FFF2-40B4-BE49-F238E27FC236}">
                <a16:creationId xmlns:a16="http://schemas.microsoft.com/office/drawing/2014/main" id="{94ECD8D3-BA66-7341-A39A-4541C8476D7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59</a:t>
            </a:fld>
            <a:endParaRPr lang="en-US" sz="1600" dirty="0"/>
          </a:p>
        </p:txBody>
      </p:sp>
    </p:spTree>
    <p:custDataLst>
      <p:tags r:id="rId1"/>
    </p:custDataLst>
    <p:extLst>
      <p:ext uri="{BB962C8B-B14F-4D97-AF65-F5344CB8AC3E}">
        <p14:creationId xmlns:p14="http://schemas.microsoft.com/office/powerpoint/2010/main" val="1265048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40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B2E4EF98-A168-8F4B-A1E4-A7D2BCB6416C}"/>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sp>
        <p:nvSpPr>
          <p:cNvPr id="22" name="Rounded Rectangle 21">
            <a:extLst>
              <a:ext uri="{FF2B5EF4-FFF2-40B4-BE49-F238E27FC236}">
                <a16:creationId xmlns:a16="http://schemas.microsoft.com/office/drawing/2014/main" id="{41E83C3E-9548-8747-BD69-3B8840A01BA3}"/>
              </a:ext>
            </a:extLst>
          </p:cNvPr>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600"/>
              </a:spcAft>
            </a:pPr>
            <a:endParaRPr lang="en-US" sz="1400" dirty="0">
              <a:solidFill>
                <a:srgbClr val="800000"/>
              </a:solidFill>
              <a:latin typeface="Calibri" panose="020F0502020204030204" pitchFamily="34" charset="0"/>
              <a:cs typeface="Calibri" panose="020F0502020204030204" pitchFamily="34" charset="0"/>
            </a:endParaRPr>
          </a:p>
          <a:p>
            <a:pPr algn="l">
              <a:spcBef>
                <a:spcPts val="0"/>
              </a:spcBef>
              <a:spcAft>
                <a:spcPts val="600"/>
              </a:spcAft>
            </a:pPr>
            <a:r>
              <a:rPr lang="en-US" sz="1400" b="1" u="sng" dirty="0">
                <a:solidFill>
                  <a:srgbClr val="C00000"/>
                </a:solidFill>
                <a:latin typeface="Calibri" panose="020F0502020204030204" pitchFamily="34" charset="0"/>
                <a:cs typeface="Calibri" panose="020F0502020204030204" pitchFamily="34" charset="0"/>
              </a:rPr>
              <a:t>Introduction</a:t>
            </a:r>
          </a:p>
          <a:p>
            <a:pPr algn="l">
              <a:spcBef>
                <a:spcPts val="0"/>
              </a:spcBef>
              <a:spcAft>
                <a:spcPts val="600"/>
              </a:spcAft>
            </a:pPr>
            <a:endParaRPr lang="en-US" sz="1400" dirty="0">
              <a:latin typeface="Calibri" panose="020F0502020204030204" pitchFamily="34" charset="0"/>
              <a:cs typeface="Calibri" panose="020F0502020204030204" pitchFamily="34" charset="0"/>
            </a:endParaRPr>
          </a:p>
          <a:p>
            <a:pPr algn="l">
              <a:spcBef>
                <a:spcPts val="0"/>
              </a:spcBef>
              <a:spcAft>
                <a:spcPts val="0"/>
              </a:spcAft>
            </a:pPr>
            <a:r>
              <a:rPr lang="en-US" sz="1400" dirty="0">
                <a:latin typeface="Calibri" panose="020F0502020204030204" pitchFamily="34" charset="0"/>
                <a:cs typeface="Calibri" panose="020F0502020204030204" pitchFamily="34" charset="0"/>
              </a:rPr>
              <a:t>Part I: </a:t>
            </a:r>
          </a:p>
          <a:p>
            <a:pPr algn="l">
              <a:spcBef>
                <a:spcPts val="0"/>
              </a:spcBef>
              <a:spcAft>
                <a:spcPts val="600"/>
              </a:spcAft>
            </a:pPr>
            <a:r>
              <a:rPr lang="en-US" sz="1400" dirty="0">
                <a:latin typeface="Calibri" panose="020F0502020204030204" pitchFamily="34" charset="0"/>
                <a:cs typeface="Calibri" panose="020F0502020204030204" pitchFamily="34" charset="0"/>
              </a:rPr>
              <a:t>Historical Antecedents</a:t>
            </a:r>
          </a:p>
          <a:p>
            <a:pPr algn="l">
              <a:spcBef>
                <a:spcPts val="0"/>
              </a:spcBef>
              <a:spcAft>
                <a:spcPts val="600"/>
              </a:spcAft>
            </a:pPr>
            <a:endParaRPr lang="en-US" sz="1400" dirty="0">
              <a:latin typeface="Calibri" panose="020F0502020204030204" pitchFamily="34" charset="0"/>
              <a:cs typeface="Calibri" panose="020F0502020204030204" pitchFamily="34" charset="0"/>
            </a:endParaRPr>
          </a:p>
          <a:p>
            <a:pPr algn="l">
              <a:spcBef>
                <a:spcPts val="0"/>
              </a:spcBef>
              <a:spcAft>
                <a:spcPts val="0"/>
              </a:spcAft>
            </a:pPr>
            <a:r>
              <a:rPr lang="en-US" sz="1400" dirty="0">
                <a:latin typeface="Calibri" panose="020F0502020204030204" pitchFamily="34" charset="0"/>
                <a:cs typeface="Calibri" panose="020F0502020204030204" pitchFamily="34" charset="0"/>
              </a:rPr>
              <a:t>Part II:</a:t>
            </a:r>
          </a:p>
          <a:p>
            <a:pPr algn="l">
              <a:spcBef>
                <a:spcPts val="0"/>
              </a:spcBef>
              <a:spcAft>
                <a:spcPts val="600"/>
              </a:spcAft>
            </a:pPr>
            <a:r>
              <a:rPr lang="en-US" sz="1400" dirty="0">
                <a:latin typeface="Calibri" panose="020F0502020204030204" pitchFamily="34" charset="0"/>
                <a:cs typeface="Calibri" panose="020F0502020204030204" pitchFamily="34" charset="0"/>
              </a:rPr>
              <a:t>A Theory of Contrast</a:t>
            </a:r>
          </a:p>
          <a:p>
            <a:pPr algn="l">
              <a:spcBef>
                <a:spcPts val="0"/>
              </a:spcBef>
              <a:spcAft>
                <a:spcPts val="600"/>
              </a:spcAft>
            </a:pPr>
            <a:endParaRPr lang="en-US" sz="1400" dirty="0">
              <a:latin typeface="Calibri" panose="020F0502020204030204" pitchFamily="34" charset="0"/>
              <a:cs typeface="Calibri" panose="020F0502020204030204" pitchFamily="34" charset="0"/>
            </a:endParaRPr>
          </a:p>
          <a:p>
            <a:pPr algn="l">
              <a:spcBef>
                <a:spcPts val="0"/>
              </a:spcBef>
              <a:spcAft>
                <a:spcPts val="600"/>
              </a:spcAft>
            </a:pPr>
            <a:r>
              <a:rPr lang="en-US" sz="1400" dirty="0">
                <a:latin typeface="Calibri" panose="020F0502020204030204" pitchFamily="34" charset="0"/>
                <a:cs typeface="Calibri" panose="020F0502020204030204" pitchFamily="34" charset="0"/>
              </a:rPr>
              <a:t>Conclusion</a:t>
            </a:r>
          </a:p>
        </p:txBody>
      </p:sp>
      <p:sp>
        <p:nvSpPr>
          <p:cNvPr id="21" name="Text Box 4">
            <a:extLst>
              <a:ext uri="{FF2B5EF4-FFF2-40B4-BE49-F238E27FC236}">
                <a16:creationId xmlns:a16="http://schemas.microsoft.com/office/drawing/2014/main" id="{89710F31-2390-EF42-A0DE-B239D4BF9893}"/>
              </a:ext>
            </a:extLst>
          </p:cNvPr>
          <p:cNvSpPr txBox="1">
            <a:spLocks noChangeArrowheads="1"/>
          </p:cNvSpPr>
          <p:nvPr/>
        </p:nvSpPr>
        <p:spPr bwMode="auto">
          <a:xfrm>
            <a:off x="5392490" y="3995937"/>
            <a:ext cx="2651697" cy="255454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dirty="0">
                <a:latin typeface="Cambria" panose="02040503050406030204" pitchFamily="18" charset="0"/>
              </a:rPr>
              <a:t>The structure and progress of this talk is indicated in the panel:</a:t>
            </a:r>
          </a:p>
        </p:txBody>
      </p:sp>
      <p:sp>
        <p:nvSpPr>
          <p:cNvPr id="23" name="Text Box 7">
            <a:extLst>
              <a:ext uri="{FF2B5EF4-FFF2-40B4-BE49-F238E27FC236}">
                <a16:creationId xmlns:a16="http://schemas.microsoft.com/office/drawing/2014/main" id="{04C91473-3BD8-9A49-86F5-3383E78134C1}"/>
              </a:ext>
            </a:extLst>
          </p:cNvPr>
          <p:cNvSpPr txBox="1">
            <a:spLocks noChangeArrowheads="1"/>
          </p:cNvSpPr>
          <p:nvPr/>
        </p:nvSpPr>
        <p:spPr bwMode="auto">
          <a:xfrm>
            <a:off x="8488835" y="3995936"/>
            <a:ext cx="1507272" cy="400110"/>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2000" i="1" dirty="0">
                <a:solidFill>
                  <a:srgbClr val="C00000"/>
                </a:solidFill>
                <a:latin typeface="Cambria" panose="02040503050406030204" pitchFamily="18" charset="0"/>
                <a:ea typeface="Palatino" charset="0"/>
                <a:cs typeface="Palatino" charset="0"/>
              </a:rPr>
              <a:t>you are here</a:t>
            </a:r>
            <a:endParaRPr lang="en-US" i="1" noProof="1">
              <a:solidFill>
                <a:srgbClr val="C00000"/>
              </a:solidFill>
              <a:latin typeface="Cambria" panose="02040503050406030204" pitchFamily="18" charset="0"/>
              <a:ea typeface="Palatino" charset="0"/>
              <a:cs typeface="Palatino" charset="0"/>
            </a:endParaRPr>
          </a:p>
        </p:txBody>
      </p:sp>
      <p:cxnSp>
        <p:nvCxnSpPr>
          <p:cNvPr id="24" name="Straight Connector 23">
            <a:extLst>
              <a:ext uri="{FF2B5EF4-FFF2-40B4-BE49-F238E27FC236}">
                <a16:creationId xmlns:a16="http://schemas.microsoft.com/office/drawing/2014/main" id="{5CFAA2FF-140A-1C43-AE1D-7E32AF6BD886}"/>
              </a:ext>
            </a:extLst>
          </p:cNvPr>
          <p:cNvCxnSpPr>
            <a:cxnSpLocks/>
          </p:cNvCxnSpPr>
          <p:nvPr/>
        </p:nvCxnSpPr>
        <p:spPr bwMode="auto">
          <a:xfrm>
            <a:off x="9928994" y="4211936"/>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5" name="Slide Number Placeholder 8">
            <a:extLst>
              <a:ext uri="{FF2B5EF4-FFF2-40B4-BE49-F238E27FC236}">
                <a16:creationId xmlns:a16="http://schemas.microsoft.com/office/drawing/2014/main" id="{576FBDBC-809C-C74C-8F5F-595CA881351B}"/>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a:t>
            </a:fld>
            <a:endParaRPr lang="en-US" sz="1600" dirty="0"/>
          </a:p>
        </p:txBody>
      </p:sp>
      <p:sp>
        <p:nvSpPr>
          <p:cNvPr id="29" name="Text Box 5">
            <a:extLst>
              <a:ext uri="{FF2B5EF4-FFF2-40B4-BE49-F238E27FC236}">
                <a16:creationId xmlns:a16="http://schemas.microsoft.com/office/drawing/2014/main" id="{9FC1539E-DBFD-2546-89A2-A18A83A3C818}"/>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30" name="Picture 29">
            <a:extLst>
              <a:ext uri="{FF2B5EF4-FFF2-40B4-BE49-F238E27FC236}">
                <a16:creationId xmlns:a16="http://schemas.microsoft.com/office/drawing/2014/main" id="{85BBC653-CC07-0B49-B687-1272EBA2A4EE}"/>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361703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51205" name="Text Box 5"/>
          <p:cNvSpPr txBox="1">
            <a:spLocks noChangeArrowheads="1"/>
          </p:cNvSpPr>
          <p:nvPr/>
        </p:nvSpPr>
        <p:spPr bwMode="auto">
          <a:xfrm>
            <a:off x="1166400" y="1524001"/>
            <a:ext cx="8105775"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Contrast and hierarchy</a:t>
            </a:r>
          </a:p>
        </p:txBody>
      </p:sp>
      <p:sp>
        <p:nvSpPr>
          <p:cNvPr id="9" name="Text Box 4"/>
          <p:cNvSpPr txBox="1">
            <a:spLocks noChangeArrowheads="1"/>
          </p:cNvSpPr>
          <p:nvPr/>
        </p:nvSpPr>
        <p:spPr bwMode="auto">
          <a:xfrm>
            <a:off x="1166400" y="2686309"/>
            <a:ext cx="14400000" cy="1077218"/>
          </a:xfrm>
          <a:prstGeom prst="rect">
            <a:avLst/>
          </a:prstGeom>
          <a:noFill/>
          <a:ln w="9525">
            <a:noFill/>
            <a:miter lim="800000"/>
            <a:headEnd/>
            <a:tailEnd/>
          </a:ln>
        </p:spPr>
        <p:txBody>
          <a:bodyPr>
            <a:prstTxWarp prst="textNoShape">
              <a:avLst/>
            </a:prstTxWarp>
            <a:spAutoFit/>
          </a:bodyPr>
          <a:lstStyle/>
          <a:p>
            <a:pPr algn="l">
              <a:spcBef>
                <a:spcPts val="0"/>
              </a:spcBef>
            </a:pPr>
            <a:r>
              <a:rPr lang="en-US" sz="3200" dirty="0">
                <a:latin typeface="Cambria"/>
                <a:cs typeface="Cambria"/>
              </a:rPr>
              <a:t>The first major building block of our theory is that contrasts are computed </a:t>
            </a:r>
            <a:r>
              <a:rPr lang="en-US" sz="3200" dirty="0">
                <a:solidFill>
                  <a:srgbClr val="C00000"/>
                </a:solidFill>
                <a:latin typeface="Cambria"/>
                <a:cs typeface="Cambria"/>
              </a:rPr>
              <a:t>hierarchically by ordered features</a:t>
            </a:r>
            <a:r>
              <a:rPr lang="en-US" sz="3200" dirty="0">
                <a:solidFill>
                  <a:srgbClr val="FF0000"/>
                </a:solidFill>
                <a:latin typeface="Cambria"/>
                <a:cs typeface="Cambria"/>
              </a:rPr>
              <a:t> </a:t>
            </a:r>
            <a:r>
              <a:rPr lang="en-US" sz="3200" dirty="0">
                <a:latin typeface="Cambria"/>
                <a:cs typeface="Cambria"/>
              </a:rPr>
              <a:t>that can be expressed as a branching tree. </a:t>
            </a:r>
            <a:endParaRPr lang="en-US" sz="3200" noProof="1">
              <a:latin typeface="Cambria"/>
              <a:cs typeface="Cambria"/>
            </a:endParaRPr>
          </a:p>
        </p:txBody>
      </p:sp>
      <p:sp>
        <p:nvSpPr>
          <p:cNvPr id="13" name="Text Box 4"/>
          <p:cNvSpPr txBox="1">
            <a:spLocks noChangeArrowheads="1"/>
          </p:cNvSpPr>
          <p:nvPr/>
        </p:nvSpPr>
        <p:spPr bwMode="auto">
          <a:xfrm>
            <a:off x="1166400" y="4217949"/>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Branching trees are generated by the </a:t>
            </a:r>
            <a:r>
              <a:rPr lang="en-US" sz="3200" dirty="0">
                <a:solidFill>
                  <a:srgbClr val="C00000"/>
                </a:solidFill>
                <a:latin typeface="Cambria"/>
                <a:cs typeface="Cambria"/>
              </a:rPr>
              <a:t>Successive Division Algorithm</a:t>
            </a:r>
            <a:r>
              <a:rPr lang="en-US" sz="3200" i="1" dirty="0">
                <a:solidFill>
                  <a:srgbClr val="FF0000"/>
                </a:solidFill>
                <a:latin typeface="Cambria"/>
                <a:cs typeface="Cambria"/>
              </a:rPr>
              <a:t> </a:t>
            </a:r>
            <a:r>
              <a:rPr lang="en-US" sz="3200" dirty="0">
                <a:solidFill>
                  <a:srgbClr val="000000"/>
                </a:solidFill>
                <a:latin typeface="Cambria"/>
                <a:cs typeface="Cambria"/>
              </a:rPr>
              <a:t>(Dresher 1998b, 2003, 2009): </a:t>
            </a:r>
            <a:endParaRPr lang="en-US" sz="3200" dirty="0">
              <a:latin typeface="Cambria"/>
              <a:cs typeface="Cambria"/>
            </a:endParaRPr>
          </a:p>
        </p:txBody>
      </p:sp>
      <p:grpSp>
        <p:nvGrpSpPr>
          <p:cNvPr id="2" name="Group 15"/>
          <p:cNvGrpSpPr/>
          <p:nvPr/>
        </p:nvGrpSpPr>
        <p:grpSpPr>
          <a:xfrm>
            <a:off x="2818794" y="5749589"/>
            <a:ext cx="10620000" cy="1786353"/>
            <a:chOff x="171450" y="4191000"/>
            <a:chExt cx="8801100" cy="1786353"/>
          </a:xfrm>
        </p:grpSpPr>
        <p:sp>
          <p:nvSpPr>
            <p:cNvPr id="14" name="Text Box 4"/>
            <p:cNvSpPr txBox="1">
              <a:spLocks noChangeArrowheads="1"/>
            </p:cNvSpPr>
            <p:nvPr/>
          </p:nvSpPr>
          <p:spPr bwMode="auto">
            <a:xfrm>
              <a:off x="459634" y="4807802"/>
              <a:ext cx="8224733" cy="1169551"/>
            </a:xfrm>
            <a:prstGeom prst="rect">
              <a:avLst/>
            </a:prstGeom>
            <a:noFill/>
            <a:ln w="9525">
              <a:solidFill>
                <a:srgbClr val="FF0000"/>
              </a:solidFill>
              <a:miter lim="800000"/>
              <a:headEnd/>
              <a:tailEnd/>
            </a:ln>
          </p:spPr>
          <p:txBody>
            <a:bodyPr tIns="91440" bIns="91440">
              <a:prstTxWarp prst="textNoShape">
                <a:avLst/>
              </a:prstTxWarp>
              <a:spAutoFit/>
            </a:bodyPr>
            <a:lstStyle/>
            <a:p>
              <a:pPr>
                <a:spcBef>
                  <a:spcPts val="1438"/>
                </a:spcBef>
              </a:pPr>
              <a:r>
                <a:rPr lang="en-US" sz="3200" dirty="0">
                  <a:latin typeface="Cambria"/>
                  <a:cs typeface="Cambria"/>
                </a:rPr>
                <a:t>Assign contrastive features by successively dividing the inventory until every phoneme has been distinguished. </a:t>
              </a:r>
            </a:p>
          </p:txBody>
        </p:sp>
        <p:sp>
          <p:nvSpPr>
            <p:cNvPr id="15" name="Text Box 4"/>
            <p:cNvSpPr txBox="1">
              <a:spLocks noChangeArrowheads="1"/>
            </p:cNvSpPr>
            <p:nvPr/>
          </p:nvSpPr>
          <p:spPr bwMode="auto">
            <a:xfrm>
              <a:off x="171450" y="4191000"/>
              <a:ext cx="8801100" cy="584775"/>
            </a:xfrm>
            <a:prstGeom prst="rect">
              <a:avLst/>
            </a:prstGeom>
            <a:noFill/>
            <a:ln w="9525">
              <a:noFill/>
              <a:miter lim="800000"/>
              <a:headEnd/>
              <a:tailEnd/>
            </a:ln>
          </p:spPr>
          <p:txBody>
            <a:bodyPr>
              <a:prstTxWarp prst="textNoShape">
                <a:avLst/>
              </a:prstTxWarp>
              <a:spAutoFit/>
            </a:bodyPr>
            <a:lstStyle/>
            <a:p>
              <a:pPr>
                <a:spcBef>
                  <a:spcPct val="50000"/>
                </a:spcBef>
              </a:pPr>
              <a:r>
                <a:rPr lang="en-US" sz="3200" noProof="1">
                  <a:solidFill>
                    <a:srgbClr val="C00000"/>
                  </a:solidFill>
                  <a:latin typeface="Cambria"/>
                  <a:cs typeface="Cambria"/>
                </a:rPr>
                <a:t>The Successive Division Algorithm </a:t>
              </a:r>
              <a:endParaRPr sz="3200" noProof="1">
                <a:solidFill>
                  <a:srgbClr val="C00000"/>
                </a:solidFill>
                <a:latin typeface="Cambria"/>
                <a:cs typeface="Cambria"/>
              </a:endParaRPr>
            </a:p>
          </p:txBody>
        </p:sp>
      </p:grpSp>
      <p:sp>
        <p:nvSpPr>
          <p:cNvPr id="8" name="Slide Number Placeholder 8">
            <a:extLst>
              <a:ext uri="{FF2B5EF4-FFF2-40B4-BE49-F238E27FC236}">
                <a16:creationId xmlns:a16="http://schemas.microsoft.com/office/drawing/2014/main" id="{859559A6-9FEB-544D-B111-03E165F7AB07}"/>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60</a:t>
            </a:fld>
            <a:endParaRPr lang="en-US" sz="16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9CCFF">
            <a:alpha val="25098"/>
          </a:srgbClr>
        </a:solidFill>
        <a:effectLst/>
      </p:bgPr>
    </p:bg>
    <p:spTree>
      <p:nvGrpSpPr>
        <p:cNvPr id="1" name=""/>
        <p:cNvGrpSpPr/>
        <p:nvPr/>
      </p:nvGrpSpPr>
      <p:grpSpPr>
        <a:xfrm>
          <a:off x="0" y="0"/>
          <a:ext cx="0" cy="0"/>
          <a:chOff x="0" y="0"/>
          <a:chExt cx="0" cy="0"/>
        </a:xfrm>
      </p:grpSpPr>
      <p:grpSp>
        <p:nvGrpSpPr>
          <p:cNvPr id="23" name="Group 22"/>
          <p:cNvGrpSpPr/>
          <p:nvPr/>
        </p:nvGrpSpPr>
        <p:grpSpPr>
          <a:xfrm>
            <a:off x="8470999" y="6012160"/>
            <a:ext cx="4113908" cy="2296541"/>
            <a:chOff x="117476" y="4443984"/>
            <a:chExt cx="4708302" cy="2296541"/>
          </a:xfrm>
        </p:grpSpPr>
        <p:sp>
          <p:nvSpPr>
            <p:cNvPr id="24" name="AutoShape 3"/>
            <p:cNvSpPr>
              <a:spLocks noChangeArrowheads="1"/>
            </p:cNvSpPr>
            <p:nvPr/>
          </p:nvSpPr>
          <p:spPr bwMode="auto">
            <a:xfrm>
              <a:off x="117476" y="4454525"/>
              <a:ext cx="4708302" cy="2286000"/>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901 w 21600"/>
                <a:gd name="T13" fmla="*/ 4905 h 21600"/>
                <a:gd name="T14" fmla="*/ 16699 w 21600"/>
                <a:gd name="T15" fmla="*/ 16695 h 21600"/>
              </a:gdLst>
              <a:ahLst/>
              <a:cxnLst>
                <a:cxn ang="T8">
                  <a:pos x="T0" y="T1"/>
                </a:cxn>
                <a:cxn ang="T9">
                  <a:pos x="T2" y="T3"/>
                </a:cxn>
                <a:cxn ang="T10">
                  <a:pos x="T4" y="T5"/>
                </a:cxn>
                <a:cxn ang="T11">
                  <a:pos x="T6" y="T7"/>
                </a:cxn>
              </a:cxnLst>
              <a:rect l="T12" t="T13" r="T14" b="T15"/>
              <a:pathLst>
                <a:path w="21600" h="21600">
                  <a:moveTo>
                    <a:pt x="0" y="0"/>
                  </a:moveTo>
                  <a:lnTo>
                    <a:pt x="6203" y="21600"/>
                  </a:lnTo>
                  <a:lnTo>
                    <a:pt x="15397" y="21600"/>
                  </a:lnTo>
                  <a:lnTo>
                    <a:pt x="21600" y="0"/>
                  </a:lnTo>
                  <a:close/>
                </a:path>
              </a:pathLst>
            </a:custGeom>
            <a:solidFill>
              <a:schemeClr val="bg1"/>
            </a:solidFill>
            <a:ln w="9525">
              <a:noFill/>
              <a:miter lim="800000"/>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25" name="Rectangle 4"/>
            <p:cNvSpPr>
              <a:spLocks noChangeArrowheads="1"/>
            </p:cNvSpPr>
            <p:nvPr/>
          </p:nvSpPr>
          <p:spPr bwMode="auto">
            <a:xfrm>
              <a:off x="2063318" y="4454525"/>
              <a:ext cx="2740151" cy="2286000"/>
            </a:xfrm>
            <a:prstGeom prst="rect">
              <a:avLst/>
            </a:prstGeom>
            <a:solidFill>
              <a:schemeClr val="bg1"/>
            </a:solidFill>
            <a:ln w="9525">
              <a:noFill/>
              <a:miter lim="800000"/>
              <a:headEnd/>
              <a:tailEnd/>
            </a:ln>
          </p:spPr>
          <p:txBody>
            <a:bodyPr wrap="none" anchor="ctr">
              <a:prstTxWarp prst="textNoShape">
                <a:avLst/>
              </a:prstTxWarp>
            </a:bodyPr>
            <a:lstStyle/>
            <a:p>
              <a:endParaRPr lang="en-US" sz="2000" dirty="0">
                <a:latin typeface="Cambria" panose="02040503050406030204" pitchFamily="18" charset="0"/>
              </a:endParaRPr>
            </a:p>
          </p:txBody>
        </p:sp>
        <p:sp>
          <p:nvSpPr>
            <p:cNvPr id="26" name="Text Box 10"/>
            <p:cNvSpPr txBox="1">
              <a:spLocks noChangeArrowheads="1"/>
            </p:cNvSpPr>
            <p:nvPr/>
          </p:nvSpPr>
          <p:spPr bwMode="auto">
            <a:xfrm>
              <a:off x="2718775" y="5968424"/>
              <a:ext cx="901162" cy="584775"/>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3200" dirty="0">
                  <a:solidFill>
                    <a:srgbClr val="000090"/>
                  </a:solidFill>
                  <a:latin typeface="Cambria"/>
                  <a:cs typeface="Cambria"/>
                </a:rPr>
                <a:t>/a/</a:t>
              </a:r>
            </a:p>
          </p:txBody>
        </p:sp>
        <p:sp>
          <p:nvSpPr>
            <p:cNvPr id="27" name="Text Box 5"/>
            <p:cNvSpPr txBox="1">
              <a:spLocks noChangeArrowheads="1"/>
            </p:cNvSpPr>
            <p:nvPr/>
          </p:nvSpPr>
          <p:spPr bwMode="auto">
            <a:xfrm>
              <a:off x="939153" y="4443984"/>
              <a:ext cx="803927" cy="584775"/>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3200" dirty="0">
                  <a:solidFill>
                    <a:srgbClr val="C00000"/>
                  </a:solidFill>
                  <a:latin typeface="Cambria"/>
                  <a:cs typeface="Cambria"/>
                </a:rPr>
                <a:t>/i/</a:t>
              </a:r>
            </a:p>
          </p:txBody>
        </p:sp>
      </p:grpSp>
      <p:sp>
        <p:nvSpPr>
          <p:cNvPr id="19460" name="Text Box 5"/>
          <p:cNvSpPr txBox="1">
            <a:spLocks noChangeArrowheads="1"/>
          </p:cNvSpPr>
          <p:nvPr/>
        </p:nvSpPr>
        <p:spPr bwMode="auto">
          <a:xfrm>
            <a:off x="1166400" y="1416050"/>
            <a:ext cx="8085836"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Criteria for ordering features</a:t>
            </a:r>
          </a:p>
        </p:txBody>
      </p:sp>
      <p:sp>
        <p:nvSpPr>
          <p:cNvPr id="12" name="Text Box 4"/>
          <p:cNvSpPr txBox="1">
            <a:spLocks noChangeArrowheads="1"/>
          </p:cNvSpPr>
          <p:nvPr/>
        </p:nvSpPr>
        <p:spPr bwMode="auto">
          <a:xfrm>
            <a:off x="1166400" y="2288079"/>
            <a:ext cx="14400000" cy="584775"/>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cs typeface="Cambria"/>
              </a:rPr>
              <a:t>What are the criteria for selecting and ordering the features?</a:t>
            </a:r>
          </a:p>
        </p:txBody>
      </p:sp>
      <p:sp>
        <p:nvSpPr>
          <p:cNvPr id="10" name="Text Box 4"/>
          <p:cNvSpPr txBox="1">
            <a:spLocks noChangeArrowheads="1"/>
          </p:cNvSpPr>
          <p:nvPr/>
        </p:nvSpPr>
        <p:spPr bwMode="auto">
          <a:xfrm>
            <a:off x="1166400" y="3036997"/>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cs typeface="Cambria"/>
              </a:rPr>
              <a:t>Phonetics is clearly important, in that the selected features must be consistent with the phonetic properties of the phonemes.</a:t>
            </a:r>
          </a:p>
        </p:txBody>
      </p:sp>
      <p:grpSp>
        <p:nvGrpSpPr>
          <p:cNvPr id="22" name="Group 21"/>
          <p:cNvGrpSpPr/>
          <p:nvPr/>
        </p:nvGrpSpPr>
        <p:grpSpPr>
          <a:xfrm>
            <a:off x="3674287" y="6012160"/>
            <a:ext cx="4113908" cy="2296541"/>
            <a:chOff x="117476" y="4443984"/>
            <a:chExt cx="4708302" cy="2296541"/>
          </a:xfrm>
        </p:grpSpPr>
        <p:sp>
          <p:nvSpPr>
            <p:cNvPr id="14" name="AutoShape 3"/>
            <p:cNvSpPr>
              <a:spLocks noChangeArrowheads="1"/>
            </p:cNvSpPr>
            <p:nvPr/>
          </p:nvSpPr>
          <p:spPr bwMode="auto">
            <a:xfrm>
              <a:off x="117476" y="4454525"/>
              <a:ext cx="4708302" cy="2286000"/>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901 w 21600"/>
                <a:gd name="T13" fmla="*/ 4905 h 21600"/>
                <a:gd name="T14" fmla="*/ 16699 w 21600"/>
                <a:gd name="T15" fmla="*/ 16695 h 21600"/>
              </a:gdLst>
              <a:ahLst/>
              <a:cxnLst>
                <a:cxn ang="T8">
                  <a:pos x="T0" y="T1"/>
                </a:cxn>
                <a:cxn ang="T9">
                  <a:pos x="T2" y="T3"/>
                </a:cxn>
                <a:cxn ang="T10">
                  <a:pos x="T4" y="T5"/>
                </a:cxn>
                <a:cxn ang="T11">
                  <a:pos x="T6" y="T7"/>
                </a:cxn>
              </a:cxnLst>
              <a:rect l="T12" t="T13" r="T14" b="T15"/>
              <a:pathLst>
                <a:path w="21600" h="21600">
                  <a:moveTo>
                    <a:pt x="0" y="0"/>
                  </a:moveTo>
                  <a:lnTo>
                    <a:pt x="6203" y="21600"/>
                  </a:lnTo>
                  <a:lnTo>
                    <a:pt x="15397" y="21600"/>
                  </a:lnTo>
                  <a:lnTo>
                    <a:pt x="21600" y="0"/>
                  </a:lnTo>
                  <a:close/>
                </a:path>
              </a:pathLst>
            </a:custGeom>
            <a:solidFill>
              <a:schemeClr val="bg1"/>
            </a:solidFill>
            <a:ln w="9525">
              <a:noFill/>
              <a:miter lim="800000"/>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6" name="Rectangle 4"/>
            <p:cNvSpPr>
              <a:spLocks noChangeArrowheads="1"/>
            </p:cNvSpPr>
            <p:nvPr/>
          </p:nvSpPr>
          <p:spPr bwMode="auto">
            <a:xfrm>
              <a:off x="2063318" y="4454525"/>
              <a:ext cx="2740151" cy="2286000"/>
            </a:xfrm>
            <a:prstGeom prst="rect">
              <a:avLst/>
            </a:prstGeom>
            <a:solidFill>
              <a:schemeClr val="bg1"/>
            </a:solidFill>
            <a:ln w="9525">
              <a:noFill/>
              <a:miter lim="800000"/>
              <a:headEnd/>
              <a:tailEnd/>
            </a:ln>
          </p:spPr>
          <p:txBody>
            <a:bodyPr wrap="none" anchor="ctr">
              <a:prstTxWarp prst="textNoShape">
                <a:avLst/>
              </a:prstTxWarp>
            </a:bodyPr>
            <a:lstStyle/>
            <a:p>
              <a:endParaRPr lang="en-US" sz="2000" dirty="0">
                <a:latin typeface="Cambria" panose="02040503050406030204" pitchFamily="18" charset="0"/>
              </a:endParaRPr>
            </a:p>
          </p:txBody>
        </p:sp>
        <p:sp>
          <p:nvSpPr>
            <p:cNvPr id="17" name="Text Box 10"/>
            <p:cNvSpPr txBox="1">
              <a:spLocks noChangeArrowheads="1"/>
            </p:cNvSpPr>
            <p:nvPr/>
          </p:nvSpPr>
          <p:spPr bwMode="auto">
            <a:xfrm>
              <a:off x="2457775" y="5968424"/>
              <a:ext cx="902997" cy="584775"/>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3200" dirty="0">
                  <a:solidFill>
                    <a:srgbClr val="000090"/>
                  </a:solidFill>
                  <a:latin typeface="Cambria"/>
                  <a:cs typeface="Cambria"/>
                </a:rPr>
                <a:t>/a/</a:t>
              </a:r>
            </a:p>
          </p:txBody>
        </p:sp>
        <p:sp>
          <p:nvSpPr>
            <p:cNvPr id="18" name="Text Box 5"/>
            <p:cNvSpPr txBox="1">
              <a:spLocks noChangeArrowheads="1"/>
            </p:cNvSpPr>
            <p:nvPr/>
          </p:nvSpPr>
          <p:spPr bwMode="auto">
            <a:xfrm>
              <a:off x="939153" y="4443984"/>
              <a:ext cx="803927" cy="584775"/>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3200" dirty="0">
                  <a:solidFill>
                    <a:srgbClr val="C00000"/>
                  </a:solidFill>
                  <a:latin typeface="Cambria"/>
                  <a:cs typeface="Cambria"/>
                </a:rPr>
                <a:t>/i/</a:t>
              </a:r>
            </a:p>
          </p:txBody>
        </p:sp>
      </p:grpSp>
      <p:cxnSp>
        <p:nvCxnSpPr>
          <p:cNvPr id="20" name="Straight Connector 19"/>
          <p:cNvCxnSpPr/>
          <p:nvPr/>
        </p:nvCxnSpPr>
        <p:spPr bwMode="auto">
          <a:xfrm>
            <a:off x="4268011" y="7206974"/>
            <a:ext cx="35173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 Box 4"/>
          <p:cNvSpPr txBox="1">
            <a:spLocks noChangeArrowheads="1"/>
          </p:cNvSpPr>
          <p:nvPr/>
        </p:nvSpPr>
        <p:spPr bwMode="auto">
          <a:xfrm>
            <a:off x="1166400" y="4278358"/>
            <a:ext cx="1440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cs typeface="Cambria"/>
              </a:rPr>
              <a:t>For example, a contrast between /i/ and /a/ would most likely involve a height feature like [low] or [high], though other choices are possible, e.g. [front] or [advanced/retracted tongue root].</a:t>
            </a:r>
          </a:p>
        </p:txBody>
      </p:sp>
      <p:cxnSp>
        <p:nvCxnSpPr>
          <p:cNvPr id="28" name="Straight Connector 27"/>
          <p:cNvCxnSpPr/>
          <p:nvPr/>
        </p:nvCxnSpPr>
        <p:spPr bwMode="auto">
          <a:xfrm rot="5400000" flipV="1">
            <a:off x="8960912" y="7173416"/>
            <a:ext cx="228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Line 28"/>
          <p:cNvSpPr>
            <a:spLocks noChangeShapeType="1"/>
          </p:cNvSpPr>
          <p:nvPr/>
        </p:nvSpPr>
        <p:spPr bwMode="auto">
          <a:xfrm>
            <a:off x="3675859" y="6000951"/>
            <a:ext cx="8912225" cy="0"/>
          </a:xfrm>
          <a:prstGeom prst="line">
            <a:avLst/>
          </a:prstGeom>
          <a:noFill/>
          <a:ln w="12700" cap="flat" cmpd="sng" algn="ctr">
            <a:solidFill>
              <a:srgbClr val="FF0000"/>
            </a:solidFill>
            <a:prstDash val="solid"/>
            <a:round/>
            <a:headEnd type="none" w="med" len="med"/>
            <a:tailEnd type="none" w="med" len="med"/>
          </a:ln>
        </p:spPr>
        <p:txBody>
          <a:bodyPr wrap="none" anchor="ctr">
            <a:prstTxWarp prst="textNoShape">
              <a:avLst/>
            </a:prstTxWarp>
          </a:bodyPr>
          <a:lstStyle/>
          <a:p>
            <a:endParaRPr lang="en-US" dirty="0">
              <a:latin typeface="Cambria" panose="02040503050406030204" pitchFamily="18" charset="0"/>
            </a:endParaRPr>
          </a:p>
        </p:txBody>
      </p:sp>
      <p:cxnSp>
        <p:nvCxnSpPr>
          <p:cNvPr id="30" name="Straight Connector 29"/>
          <p:cNvCxnSpPr/>
          <p:nvPr/>
        </p:nvCxnSpPr>
        <p:spPr bwMode="auto">
          <a:xfrm rot="5400000" flipV="1">
            <a:off x="6988969" y="7143951"/>
            <a:ext cx="22860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31" name="TextBox 14"/>
          <p:cNvSpPr txBox="1">
            <a:spLocks noChangeArrowheads="1"/>
          </p:cNvSpPr>
          <p:nvPr/>
        </p:nvSpPr>
        <p:spPr bwMode="auto">
          <a:xfrm>
            <a:off x="4622685" y="7515617"/>
            <a:ext cx="1118832" cy="584775"/>
          </a:xfrm>
          <a:prstGeom prst="rect">
            <a:avLst/>
          </a:prstGeom>
          <a:noFill/>
          <a:ln w="9525">
            <a:noFill/>
            <a:miter lim="800000"/>
            <a:headEnd/>
            <a:tailEnd/>
          </a:ln>
        </p:spPr>
        <p:txBody>
          <a:bodyPr wrap="none">
            <a:prstTxWarp prst="textNoShape">
              <a:avLst/>
            </a:prstTxWarp>
            <a:spAutoFit/>
          </a:bodyPr>
          <a:lstStyle/>
          <a:p>
            <a:r>
              <a:rPr lang="en-US" sz="3200" dirty="0">
                <a:solidFill>
                  <a:srgbClr val="000090"/>
                </a:solidFill>
                <a:latin typeface="Cambria"/>
                <a:ea typeface="Times New Roman" pitchFamily="-102" charset="0"/>
                <a:cs typeface="Cambria"/>
              </a:rPr>
              <a:t>[low]</a:t>
            </a:r>
            <a:endParaRPr lang="en-US" sz="3200" dirty="0">
              <a:solidFill>
                <a:srgbClr val="000090"/>
              </a:solidFill>
              <a:latin typeface="Cambria"/>
              <a:cs typeface="Cambria"/>
            </a:endParaRPr>
          </a:p>
        </p:txBody>
      </p:sp>
      <p:sp>
        <p:nvSpPr>
          <p:cNvPr id="32" name="TextBox 14"/>
          <p:cNvSpPr txBox="1">
            <a:spLocks noChangeArrowheads="1"/>
          </p:cNvSpPr>
          <p:nvPr/>
        </p:nvSpPr>
        <p:spPr bwMode="auto">
          <a:xfrm>
            <a:off x="8831681" y="6349426"/>
            <a:ext cx="1348832" cy="584775"/>
          </a:xfrm>
          <a:prstGeom prst="rect">
            <a:avLst/>
          </a:prstGeom>
          <a:noFill/>
          <a:ln w="9525">
            <a:noFill/>
            <a:miter lim="800000"/>
            <a:headEnd/>
            <a:tailEnd/>
          </a:ln>
        </p:spPr>
        <p:txBody>
          <a:bodyPr wrap="none">
            <a:prstTxWarp prst="textNoShape">
              <a:avLst/>
            </a:prstTxWarp>
            <a:spAutoFit/>
          </a:bodyPr>
          <a:lstStyle/>
          <a:p>
            <a:r>
              <a:rPr lang="en-US" sz="3200" dirty="0">
                <a:solidFill>
                  <a:srgbClr val="C00000"/>
                </a:solidFill>
                <a:latin typeface="Cambria"/>
                <a:ea typeface="Times New Roman" pitchFamily="-102" charset="0"/>
                <a:cs typeface="Cambria"/>
              </a:rPr>
              <a:t>[front]</a:t>
            </a:r>
            <a:endParaRPr lang="en-US" sz="3200" dirty="0">
              <a:solidFill>
                <a:srgbClr val="C00000"/>
              </a:solidFill>
              <a:latin typeface="Cambria"/>
              <a:cs typeface="Cambria"/>
            </a:endParaRPr>
          </a:p>
        </p:txBody>
      </p:sp>
      <p:sp>
        <p:nvSpPr>
          <p:cNvPr id="33" name="Slide Number Placeholder 8">
            <a:extLst>
              <a:ext uri="{FF2B5EF4-FFF2-40B4-BE49-F238E27FC236}">
                <a16:creationId xmlns:a16="http://schemas.microsoft.com/office/drawing/2014/main" id="{EBC77273-976B-7D45-AD65-97C4877CA5C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61</a:t>
            </a:fld>
            <a:endParaRPr lang="en-US" sz="16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2000"/>
                                        <p:tgtEl>
                                          <p:spTgt spid="2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2000"/>
                                        <p:tgtEl>
                                          <p:spTgt spid="20"/>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slide(fromBottom)">
                                      <p:cBhvr>
                                        <p:cTn id="26" dur="1000"/>
                                        <p:tgtEl>
                                          <p:spTgt spid="31"/>
                                        </p:tgtEl>
                                      </p:cBhvr>
                                    </p:animEffect>
                                  </p:childTnLst>
                                </p:cTn>
                              </p:par>
                            </p:childTnLst>
                          </p:cTn>
                        </p:par>
                        <p:par>
                          <p:cTn id="27" fill="hold">
                            <p:stCondLst>
                              <p:cond delay="4500"/>
                            </p:stCondLst>
                            <p:childTnLst>
                              <p:par>
                                <p:cTn id="28" presetID="22" presetClass="entr" presetSubtype="1"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2000"/>
                                        <p:tgtEl>
                                          <p:spTgt spid="30"/>
                                        </p:tgtEl>
                                      </p:cBhvr>
                                    </p:animEffect>
                                  </p:childTnLst>
                                </p:cTn>
                              </p:par>
                              <p:par>
                                <p:cTn id="31" presetID="22" presetClass="entr" presetSubtype="1"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2000"/>
                                        <p:tgtEl>
                                          <p:spTgt spid="23"/>
                                        </p:tgtEl>
                                      </p:cBhvr>
                                    </p:animEffect>
                                  </p:childTnLst>
                                </p:cTn>
                              </p:par>
                            </p:childTnLst>
                          </p:cTn>
                        </p:par>
                        <p:par>
                          <p:cTn id="34" fill="hold">
                            <p:stCondLst>
                              <p:cond delay="6500"/>
                            </p:stCondLst>
                            <p:childTnLst>
                              <p:par>
                                <p:cTn id="35" presetID="22" presetClass="entr" presetSubtype="1"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1000"/>
                                        <p:tgtEl>
                                          <p:spTgt spid="28"/>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lide(fromLeft)">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9" grpId="0" animBg="1"/>
      <p:bldP spid="31" grpId="0"/>
      <p:bldP spid="3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99CCFF">
            <a:alpha val="25098"/>
          </a:srgbClr>
        </a:solidFill>
        <a:effectLst/>
      </p:bgPr>
    </p:bg>
    <p:spTree>
      <p:nvGrpSpPr>
        <p:cNvPr id="1" name=""/>
        <p:cNvGrpSpPr/>
        <p:nvPr/>
      </p:nvGrpSpPr>
      <p:grpSpPr>
        <a:xfrm>
          <a:off x="0" y="0"/>
          <a:ext cx="0" cy="0"/>
          <a:chOff x="0" y="0"/>
          <a:chExt cx="0" cy="0"/>
        </a:xfrm>
      </p:grpSpPr>
      <p:sp>
        <p:nvSpPr>
          <p:cNvPr id="34" name="Text Box 4">
            <a:extLst>
              <a:ext uri="{FF2B5EF4-FFF2-40B4-BE49-F238E27FC236}">
                <a16:creationId xmlns:a16="http://schemas.microsoft.com/office/drawing/2014/main" id="{9B6EEF8E-1D11-6240-B13E-3263DA408B2E}"/>
              </a:ext>
            </a:extLst>
          </p:cNvPr>
          <p:cNvSpPr txBox="1">
            <a:spLocks noChangeArrowheads="1"/>
          </p:cNvSpPr>
          <p:nvPr/>
        </p:nvSpPr>
        <p:spPr bwMode="auto">
          <a:xfrm>
            <a:off x="1166400" y="4885504"/>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cs typeface="Cambria"/>
              </a:rPr>
              <a:t>In this case, /i/ and /ə/ would be distinguished by a contrastive feature, even though their surface phonetics are identical.</a:t>
            </a:r>
          </a:p>
        </p:txBody>
      </p:sp>
      <p:sp>
        <p:nvSpPr>
          <p:cNvPr id="19460" name="Text Box 5"/>
          <p:cNvSpPr txBox="1">
            <a:spLocks noChangeArrowheads="1"/>
          </p:cNvSpPr>
          <p:nvPr/>
        </p:nvSpPr>
        <p:spPr bwMode="auto">
          <a:xfrm>
            <a:off x="1166400" y="1416050"/>
            <a:ext cx="8085836"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Criteria for ordering features</a:t>
            </a:r>
          </a:p>
        </p:txBody>
      </p:sp>
      <p:grpSp>
        <p:nvGrpSpPr>
          <p:cNvPr id="22" name="Group 21"/>
          <p:cNvGrpSpPr/>
          <p:nvPr/>
        </p:nvGrpSpPr>
        <p:grpSpPr>
          <a:xfrm>
            <a:off x="3674287" y="6012160"/>
            <a:ext cx="4113908" cy="2296541"/>
            <a:chOff x="117476" y="4443984"/>
            <a:chExt cx="4708302" cy="2296541"/>
          </a:xfrm>
        </p:grpSpPr>
        <p:sp>
          <p:nvSpPr>
            <p:cNvPr id="14" name="AutoShape 3"/>
            <p:cNvSpPr>
              <a:spLocks noChangeArrowheads="1"/>
            </p:cNvSpPr>
            <p:nvPr/>
          </p:nvSpPr>
          <p:spPr bwMode="auto">
            <a:xfrm>
              <a:off x="117476" y="4454525"/>
              <a:ext cx="4708302" cy="2286000"/>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901 w 21600"/>
                <a:gd name="T13" fmla="*/ 4905 h 21600"/>
                <a:gd name="T14" fmla="*/ 16699 w 21600"/>
                <a:gd name="T15" fmla="*/ 16695 h 21600"/>
              </a:gdLst>
              <a:ahLst/>
              <a:cxnLst>
                <a:cxn ang="T8">
                  <a:pos x="T0" y="T1"/>
                </a:cxn>
                <a:cxn ang="T9">
                  <a:pos x="T2" y="T3"/>
                </a:cxn>
                <a:cxn ang="T10">
                  <a:pos x="T4" y="T5"/>
                </a:cxn>
                <a:cxn ang="T11">
                  <a:pos x="T6" y="T7"/>
                </a:cxn>
              </a:cxnLst>
              <a:rect l="T12" t="T13" r="T14" b="T15"/>
              <a:pathLst>
                <a:path w="21600" h="21600">
                  <a:moveTo>
                    <a:pt x="0" y="0"/>
                  </a:moveTo>
                  <a:lnTo>
                    <a:pt x="6203" y="21600"/>
                  </a:lnTo>
                  <a:lnTo>
                    <a:pt x="15397" y="21600"/>
                  </a:lnTo>
                  <a:lnTo>
                    <a:pt x="21600" y="0"/>
                  </a:lnTo>
                  <a:close/>
                </a:path>
              </a:pathLst>
            </a:custGeom>
            <a:solidFill>
              <a:schemeClr val="bg1"/>
            </a:solidFill>
            <a:ln w="9525">
              <a:noFill/>
              <a:miter lim="800000"/>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16" name="Rectangle 4"/>
            <p:cNvSpPr>
              <a:spLocks noChangeArrowheads="1"/>
            </p:cNvSpPr>
            <p:nvPr/>
          </p:nvSpPr>
          <p:spPr bwMode="auto">
            <a:xfrm>
              <a:off x="2063318" y="4454525"/>
              <a:ext cx="2740151" cy="2286000"/>
            </a:xfrm>
            <a:prstGeom prst="rect">
              <a:avLst/>
            </a:prstGeom>
            <a:solidFill>
              <a:schemeClr val="bg1"/>
            </a:solidFill>
            <a:ln w="9525">
              <a:noFill/>
              <a:miter lim="800000"/>
              <a:headEnd/>
              <a:tailEnd/>
            </a:ln>
          </p:spPr>
          <p:txBody>
            <a:bodyPr wrap="none" anchor="ctr">
              <a:prstTxWarp prst="textNoShape">
                <a:avLst/>
              </a:prstTxWarp>
            </a:bodyPr>
            <a:lstStyle/>
            <a:p>
              <a:endParaRPr lang="en-US" sz="2000" dirty="0">
                <a:latin typeface="Cambria" panose="02040503050406030204" pitchFamily="18" charset="0"/>
              </a:endParaRPr>
            </a:p>
          </p:txBody>
        </p:sp>
        <p:sp>
          <p:nvSpPr>
            <p:cNvPr id="17" name="Text Box 10"/>
            <p:cNvSpPr txBox="1">
              <a:spLocks noChangeArrowheads="1"/>
            </p:cNvSpPr>
            <p:nvPr/>
          </p:nvSpPr>
          <p:spPr bwMode="auto">
            <a:xfrm>
              <a:off x="2457775" y="5968424"/>
              <a:ext cx="902997" cy="584775"/>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3200" dirty="0">
                  <a:solidFill>
                    <a:srgbClr val="000090"/>
                  </a:solidFill>
                  <a:latin typeface="Cambria"/>
                  <a:cs typeface="Cambria"/>
                </a:rPr>
                <a:t>/a/</a:t>
              </a:r>
            </a:p>
          </p:txBody>
        </p:sp>
        <p:sp>
          <p:nvSpPr>
            <p:cNvPr id="18" name="Text Box 5"/>
            <p:cNvSpPr txBox="1">
              <a:spLocks noChangeArrowheads="1"/>
            </p:cNvSpPr>
            <p:nvPr/>
          </p:nvSpPr>
          <p:spPr bwMode="auto">
            <a:xfrm>
              <a:off x="939153" y="4443984"/>
              <a:ext cx="803927" cy="584775"/>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3200" dirty="0">
                  <a:solidFill>
                    <a:srgbClr val="C00000"/>
                  </a:solidFill>
                  <a:latin typeface="Cambria"/>
                  <a:cs typeface="Cambria"/>
                </a:rPr>
                <a:t>/i/</a:t>
              </a:r>
            </a:p>
          </p:txBody>
        </p:sp>
      </p:grpSp>
      <p:cxnSp>
        <p:nvCxnSpPr>
          <p:cNvPr id="20" name="Straight Connector 19"/>
          <p:cNvCxnSpPr/>
          <p:nvPr/>
        </p:nvCxnSpPr>
        <p:spPr bwMode="auto">
          <a:xfrm>
            <a:off x="4268011" y="7206974"/>
            <a:ext cx="35173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Line 28"/>
          <p:cNvSpPr>
            <a:spLocks noChangeShapeType="1"/>
          </p:cNvSpPr>
          <p:nvPr/>
        </p:nvSpPr>
        <p:spPr bwMode="auto">
          <a:xfrm>
            <a:off x="3675859" y="6000951"/>
            <a:ext cx="4068000" cy="0"/>
          </a:xfrm>
          <a:prstGeom prst="line">
            <a:avLst/>
          </a:prstGeom>
          <a:noFill/>
          <a:ln w="12700" cap="flat" cmpd="sng" algn="ctr">
            <a:solidFill>
              <a:srgbClr val="FF0000"/>
            </a:solidFill>
            <a:prstDash val="solid"/>
            <a:round/>
            <a:headEnd type="none" w="med" len="med"/>
            <a:tailEnd type="none" w="med" len="med"/>
          </a:ln>
        </p:spPr>
        <p:txBody>
          <a:bodyPr wrap="none" anchor="ctr">
            <a:prstTxWarp prst="textNoShape">
              <a:avLst/>
            </a:prstTxWarp>
          </a:bodyPr>
          <a:lstStyle/>
          <a:p>
            <a:endParaRPr lang="en-US" dirty="0">
              <a:latin typeface="Cambria" panose="02040503050406030204" pitchFamily="18" charset="0"/>
            </a:endParaRPr>
          </a:p>
        </p:txBody>
      </p:sp>
      <p:sp>
        <p:nvSpPr>
          <p:cNvPr id="31" name="TextBox 14"/>
          <p:cNvSpPr txBox="1">
            <a:spLocks noChangeArrowheads="1"/>
          </p:cNvSpPr>
          <p:nvPr/>
        </p:nvSpPr>
        <p:spPr bwMode="auto">
          <a:xfrm>
            <a:off x="4622685" y="7515617"/>
            <a:ext cx="1118832" cy="584775"/>
          </a:xfrm>
          <a:prstGeom prst="rect">
            <a:avLst/>
          </a:prstGeom>
          <a:noFill/>
          <a:ln w="9525">
            <a:noFill/>
            <a:miter lim="800000"/>
            <a:headEnd/>
            <a:tailEnd/>
          </a:ln>
        </p:spPr>
        <p:txBody>
          <a:bodyPr wrap="none">
            <a:prstTxWarp prst="textNoShape">
              <a:avLst/>
            </a:prstTxWarp>
            <a:spAutoFit/>
          </a:bodyPr>
          <a:lstStyle/>
          <a:p>
            <a:r>
              <a:rPr lang="en-US" sz="3200" dirty="0">
                <a:solidFill>
                  <a:srgbClr val="000090"/>
                </a:solidFill>
                <a:latin typeface="Cambria"/>
                <a:ea typeface="Times New Roman" pitchFamily="-102" charset="0"/>
                <a:cs typeface="Cambria"/>
              </a:rPr>
              <a:t>[low]</a:t>
            </a:r>
            <a:endParaRPr lang="en-US" sz="3200" dirty="0">
              <a:solidFill>
                <a:srgbClr val="000090"/>
              </a:solidFill>
              <a:latin typeface="Cambria"/>
              <a:cs typeface="Cambria"/>
            </a:endParaRPr>
          </a:p>
        </p:txBody>
      </p:sp>
      <p:sp>
        <p:nvSpPr>
          <p:cNvPr id="33" name="Text Box 4">
            <a:extLst>
              <a:ext uri="{FF2B5EF4-FFF2-40B4-BE49-F238E27FC236}">
                <a16:creationId xmlns:a16="http://schemas.microsoft.com/office/drawing/2014/main" id="{68EA52DC-CB2E-E344-8E62-2BF42F22B0E9}"/>
              </a:ext>
            </a:extLst>
          </p:cNvPr>
          <p:cNvSpPr txBox="1">
            <a:spLocks noChangeArrowheads="1"/>
          </p:cNvSpPr>
          <p:nvPr/>
        </p:nvSpPr>
        <p:spPr bwMode="auto">
          <a:xfrm>
            <a:off x="1166400" y="3277614"/>
            <a:ext cx="1440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cs typeface="Cambria"/>
              </a:rPr>
              <a:t>In some dialects of Inuktitut, for example, an underlying contrast between /i/ and /ə/ is neutralized at the surface, with both /i/ and /ə/ being realized as phonetic [i] (Compton &amp; Dresher 2011).</a:t>
            </a:r>
          </a:p>
        </p:txBody>
      </p:sp>
      <p:sp>
        <p:nvSpPr>
          <p:cNvPr id="35" name="Text Box 4">
            <a:extLst>
              <a:ext uri="{FF2B5EF4-FFF2-40B4-BE49-F238E27FC236}">
                <a16:creationId xmlns:a16="http://schemas.microsoft.com/office/drawing/2014/main" id="{D1350D91-24B1-0945-9E4B-94E5BB075FD5}"/>
              </a:ext>
            </a:extLst>
          </p:cNvPr>
          <p:cNvSpPr txBox="1">
            <a:spLocks noChangeArrowheads="1"/>
          </p:cNvSpPr>
          <p:nvPr/>
        </p:nvSpPr>
        <p:spPr bwMode="auto">
          <a:xfrm>
            <a:off x="1166400" y="2162166"/>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cs typeface="Cambria"/>
              </a:rPr>
              <a:t>Of course, the contrastive specification of a phoneme could sometimes deviate from the surface phonetics. </a:t>
            </a:r>
          </a:p>
        </p:txBody>
      </p:sp>
      <p:sp>
        <p:nvSpPr>
          <p:cNvPr id="36" name="Text Box 5">
            <a:extLst>
              <a:ext uri="{FF2B5EF4-FFF2-40B4-BE49-F238E27FC236}">
                <a16:creationId xmlns:a16="http://schemas.microsoft.com/office/drawing/2014/main" id="{28107F0C-1EDA-4042-AB30-6C2A57AA7836}"/>
              </a:ext>
            </a:extLst>
          </p:cNvPr>
          <p:cNvSpPr txBox="1">
            <a:spLocks noChangeArrowheads="1"/>
          </p:cNvSpPr>
          <p:nvPr/>
        </p:nvSpPr>
        <p:spPr bwMode="auto">
          <a:xfrm>
            <a:off x="5643106" y="6529954"/>
            <a:ext cx="790602" cy="584775"/>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3200" dirty="0">
                <a:solidFill>
                  <a:srgbClr val="C00000"/>
                </a:solidFill>
                <a:latin typeface="Cambria"/>
                <a:cs typeface="Cambria"/>
              </a:rPr>
              <a:t>/</a:t>
            </a:r>
            <a:r>
              <a:rPr lang="en-US" sz="3200" dirty="0" err="1">
                <a:solidFill>
                  <a:srgbClr val="C00000"/>
                </a:solidFill>
                <a:latin typeface="Cambria"/>
                <a:cs typeface="Cambria"/>
              </a:rPr>
              <a:t>ə</a:t>
            </a:r>
            <a:r>
              <a:rPr lang="en-US" sz="3200" dirty="0">
                <a:solidFill>
                  <a:srgbClr val="C00000"/>
                </a:solidFill>
                <a:latin typeface="Cambria"/>
                <a:cs typeface="Cambria"/>
              </a:rPr>
              <a:t>/</a:t>
            </a:r>
          </a:p>
        </p:txBody>
      </p:sp>
      <p:cxnSp>
        <p:nvCxnSpPr>
          <p:cNvPr id="37" name="Straight Connector 36">
            <a:extLst>
              <a:ext uri="{FF2B5EF4-FFF2-40B4-BE49-F238E27FC236}">
                <a16:creationId xmlns:a16="http://schemas.microsoft.com/office/drawing/2014/main" id="{79BF16AE-6A24-754C-8E3E-3DF99CDDDB46}"/>
              </a:ext>
            </a:extLst>
          </p:cNvPr>
          <p:cNvCxnSpPr/>
          <p:nvPr/>
        </p:nvCxnSpPr>
        <p:spPr bwMode="auto">
          <a:xfrm rot="5400000" flipV="1">
            <a:off x="4957350" y="6579580"/>
            <a:ext cx="116128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8" name="TextBox 14">
            <a:extLst>
              <a:ext uri="{FF2B5EF4-FFF2-40B4-BE49-F238E27FC236}">
                <a16:creationId xmlns:a16="http://schemas.microsoft.com/office/drawing/2014/main" id="{00B0567E-DEEE-314D-8313-CA7400CCC209}"/>
              </a:ext>
            </a:extLst>
          </p:cNvPr>
          <p:cNvSpPr txBox="1">
            <a:spLocks noChangeArrowheads="1"/>
          </p:cNvSpPr>
          <p:nvPr/>
        </p:nvSpPr>
        <p:spPr bwMode="auto">
          <a:xfrm>
            <a:off x="4114559" y="6579513"/>
            <a:ext cx="1348832" cy="584775"/>
          </a:xfrm>
          <a:prstGeom prst="rect">
            <a:avLst/>
          </a:prstGeom>
          <a:noFill/>
          <a:ln w="9525">
            <a:noFill/>
            <a:miter lim="800000"/>
            <a:headEnd/>
            <a:tailEnd/>
          </a:ln>
        </p:spPr>
        <p:txBody>
          <a:bodyPr wrap="none">
            <a:prstTxWarp prst="textNoShape">
              <a:avLst/>
            </a:prstTxWarp>
            <a:spAutoFit/>
          </a:bodyPr>
          <a:lstStyle/>
          <a:p>
            <a:r>
              <a:rPr lang="en-US" sz="3200" dirty="0">
                <a:solidFill>
                  <a:srgbClr val="C00000"/>
                </a:solidFill>
                <a:latin typeface="Cambria"/>
                <a:ea typeface="Times New Roman" pitchFamily="-102" charset="0"/>
                <a:cs typeface="Cambria"/>
              </a:rPr>
              <a:t>[front]</a:t>
            </a:r>
            <a:endParaRPr lang="en-US" sz="3200" dirty="0">
              <a:solidFill>
                <a:srgbClr val="C00000"/>
              </a:solidFill>
              <a:latin typeface="Cambria"/>
              <a:cs typeface="Cambria"/>
            </a:endParaRPr>
          </a:p>
        </p:txBody>
      </p:sp>
      <p:cxnSp>
        <p:nvCxnSpPr>
          <p:cNvPr id="39" name="Straight Connector 38">
            <a:extLst>
              <a:ext uri="{FF2B5EF4-FFF2-40B4-BE49-F238E27FC236}">
                <a16:creationId xmlns:a16="http://schemas.microsoft.com/office/drawing/2014/main" id="{53F0AA46-873B-F744-882A-B5A44BA73079}"/>
              </a:ext>
            </a:extLst>
          </p:cNvPr>
          <p:cNvCxnSpPr/>
          <p:nvPr/>
        </p:nvCxnSpPr>
        <p:spPr bwMode="auto">
          <a:xfrm rot="5400000" flipV="1">
            <a:off x="5795550" y="6579580"/>
            <a:ext cx="116128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0" name="Text Box 10">
            <a:extLst>
              <a:ext uri="{FF2B5EF4-FFF2-40B4-BE49-F238E27FC236}">
                <a16:creationId xmlns:a16="http://schemas.microsoft.com/office/drawing/2014/main" id="{3CBF1E0D-C6BF-0044-90D9-29532BB4DCBD}"/>
              </a:ext>
            </a:extLst>
          </p:cNvPr>
          <p:cNvSpPr txBox="1">
            <a:spLocks noChangeArrowheads="1"/>
          </p:cNvSpPr>
          <p:nvPr/>
        </p:nvSpPr>
        <p:spPr bwMode="auto">
          <a:xfrm>
            <a:off x="6756695" y="5969473"/>
            <a:ext cx="814647" cy="584775"/>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3200" dirty="0">
                <a:solidFill>
                  <a:srgbClr val="000090"/>
                </a:solidFill>
                <a:latin typeface="Cambria"/>
                <a:cs typeface="Cambria"/>
              </a:rPr>
              <a:t>/</a:t>
            </a:r>
            <a:r>
              <a:rPr lang="en-US" sz="3200" dirty="0" err="1">
                <a:solidFill>
                  <a:srgbClr val="000090"/>
                </a:solidFill>
                <a:latin typeface="Cambria"/>
                <a:cs typeface="Cambria"/>
              </a:rPr>
              <a:t>u</a:t>
            </a:r>
            <a:r>
              <a:rPr lang="en-US" sz="3200" dirty="0">
                <a:solidFill>
                  <a:srgbClr val="000090"/>
                </a:solidFill>
                <a:latin typeface="Cambria"/>
                <a:cs typeface="Cambria"/>
              </a:rPr>
              <a:t>/</a:t>
            </a:r>
          </a:p>
        </p:txBody>
      </p:sp>
      <p:sp>
        <p:nvSpPr>
          <p:cNvPr id="41" name="TextBox 14">
            <a:extLst>
              <a:ext uri="{FF2B5EF4-FFF2-40B4-BE49-F238E27FC236}">
                <a16:creationId xmlns:a16="http://schemas.microsoft.com/office/drawing/2014/main" id="{73D4DC05-7E00-844D-8A40-076856CC0378}"/>
              </a:ext>
            </a:extLst>
          </p:cNvPr>
          <p:cNvSpPr txBox="1">
            <a:spLocks noChangeArrowheads="1"/>
          </p:cNvSpPr>
          <p:nvPr/>
        </p:nvSpPr>
        <p:spPr bwMode="auto">
          <a:xfrm>
            <a:off x="6299401" y="6579513"/>
            <a:ext cx="1537986" cy="584775"/>
          </a:xfrm>
          <a:prstGeom prst="rect">
            <a:avLst/>
          </a:prstGeom>
          <a:noFill/>
          <a:ln w="9525">
            <a:noFill/>
            <a:miter lim="800000"/>
            <a:headEnd/>
            <a:tailEnd/>
          </a:ln>
        </p:spPr>
        <p:txBody>
          <a:bodyPr wrap="none">
            <a:prstTxWarp prst="textNoShape">
              <a:avLst/>
            </a:prstTxWarp>
            <a:spAutoFit/>
          </a:bodyPr>
          <a:lstStyle/>
          <a:p>
            <a:r>
              <a:rPr lang="en-US" sz="3200" dirty="0">
                <a:solidFill>
                  <a:srgbClr val="000090"/>
                </a:solidFill>
                <a:latin typeface="Cambria"/>
                <a:ea typeface="Times New Roman" pitchFamily="-102" charset="0"/>
                <a:cs typeface="Cambria"/>
              </a:rPr>
              <a:t>[round]</a:t>
            </a:r>
            <a:endParaRPr lang="en-US" sz="3200" dirty="0">
              <a:solidFill>
                <a:srgbClr val="000090"/>
              </a:solidFill>
              <a:latin typeface="Cambria"/>
              <a:cs typeface="Cambria"/>
            </a:endParaRPr>
          </a:p>
        </p:txBody>
      </p:sp>
      <p:cxnSp>
        <p:nvCxnSpPr>
          <p:cNvPr id="42" name="Straight Arrow Connector 41">
            <a:extLst>
              <a:ext uri="{FF2B5EF4-FFF2-40B4-BE49-F238E27FC236}">
                <a16:creationId xmlns:a16="http://schemas.microsoft.com/office/drawing/2014/main" id="{9606A977-3A9B-6146-9918-85F8152067CB}"/>
              </a:ext>
            </a:extLst>
          </p:cNvPr>
          <p:cNvCxnSpPr>
            <a:cxnSpLocks/>
          </p:cNvCxnSpPr>
          <p:nvPr/>
        </p:nvCxnSpPr>
        <p:spPr bwMode="auto">
          <a:xfrm flipH="1" flipV="1">
            <a:off x="5062237" y="6509296"/>
            <a:ext cx="690293" cy="2229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Slide Number Placeholder 8">
            <a:extLst>
              <a:ext uri="{FF2B5EF4-FFF2-40B4-BE49-F238E27FC236}">
                <a16:creationId xmlns:a16="http://schemas.microsoft.com/office/drawing/2014/main" id="{3D459D3C-EE71-2049-A25A-4294FE941B95}"/>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62</a:t>
            </a:fld>
            <a:endParaRPr lang="en-US" sz="1600" dirty="0"/>
          </a:p>
        </p:txBody>
      </p:sp>
    </p:spTree>
    <p:custDataLst>
      <p:tags r:id="rId1"/>
    </p:custDataLst>
    <p:extLst>
      <p:ext uri="{BB962C8B-B14F-4D97-AF65-F5344CB8AC3E}">
        <p14:creationId xmlns:p14="http://schemas.microsoft.com/office/powerpoint/2010/main" val="969774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up)">
                                      <p:cBhvr>
                                        <p:cTn id="10" dur="2000"/>
                                        <p:tgtEl>
                                          <p:spTgt spid="36"/>
                                        </p:tgtEl>
                                      </p:cBhvr>
                                    </p:animEffect>
                                  </p:childTnLst>
                                </p:cTn>
                              </p:par>
                            </p:childTnLst>
                          </p:cTn>
                        </p:par>
                        <p:par>
                          <p:cTn id="11" fill="hold">
                            <p:stCondLst>
                              <p:cond delay="4000"/>
                            </p:stCondLst>
                            <p:childTnLst>
                              <p:par>
                                <p:cTn id="12" presetID="22" presetClass="entr" presetSubtype="2"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right)">
                                      <p:cBhvr>
                                        <p:cTn id="14" dur="20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2000"/>
                                        <p:tgtEl>
                                          <p:spTgt spid="37"/>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slide(fromLeft)">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3" grpId="0"/>
      <p:bldP spid="36" grpId="0"/>
      <p:bldP spid="3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grpSp>
        <p:nvGrpSpPr>
          <p:cNvPr id="2" name="Group 15"/>
          <p:cNvGrpSpPr/>
          <p:nvPr/>
        </p:nvGrpSpPr>
        <p:grpSpPr>
          <a:xfrm>
            <a:off x="3196794" y="5181601"/>
            <a:ext cx="9864000" cy="3222486"/>
            <a:chOff x="171450" y="3733800"/>
            <a:chExt cx="8801100" cy="3222486"/>
          </a:xfrm>
        </p:grpSpPr>
        <p:sp>
          <p:nvSpPr>
            <p:cNvPr id="13" name="Text Box 4"/>
            <p:cNvSpPr txBox="1">
              <a:spLocks noChangeArrowheads="1"/>
            </p:cNvSpPr>
            <p:nvPr/>
          </p:nvSpPr>
          <p:spPr bwMode="auto">
            <a:xfrm>
              <a:off x="708666" y="4309408"/>
              <a:ext cx="7726668" cy="2646878"/>
            </a:xfrm>
            <a:prstGeom prst="rect">
              <a:avLst/>
            </a:prstGeom>
            <a:noFill/>
            <a:ln w="9525">
              <a:solidFill>
                <a:srgbClr val="FF0000"/>
              </a:solidFill>
              <a:miter lim="800000"/>
              <a:headEnd/>
              <a:tailEnd/>
            </a:ln>
          </p:spPr>
          <p:txBody>
            <a:bodyPr tIns="91440" bIns="91440">
              <a:prstTxWarp prst="textNoShape">
                <a:avLst/>
              </a:prstTxWarp>
              <a:spAutoFit/>
            </a:bodyPr>
            <a:lstStyle/>
            <a:p>
              <a:pPr algn="just">
                <a:spcBef>
                  <a:spcPct val="50000"/>
                </a:spcBef>
              </a:pPr>
              <a:r>
                <a:rPr lang="en-US" sz="3200" dirty="0">
                  <a:latin typeface="Cambria"/>
                  <a:cs typeface="Cambria"/>
                </a:rPr>
                <a:t>A feature can be said to be </a:t>
              </a:r>
              <a:r>
                <a:rPr lang="en-US" sz="3200" dirty="0">
                  <a:solidFill>
                    <a:srgbClr val="C00000"/>
                  </a:solidFill>
                  <a:latin typeface="Cambria"/>
                  <a:cs typeface="Cambria"/>
                </a:rPr>
                <a:t>active</a:t>
              </a:r>
              <a:r>
                <a:rPr lang="en-US" sz="3200" dirty="0">
                  <a:latin typeface="Cambria"/>
                  <a:cs typeface="Cambria"/>
                </a:rPr>
                <a:t> if it plays a role in the phonological computation; that is, if it is required for the expression of phonological regularities in a language, including both static phonotactic patterns and patterns of alternation.</a:t>
              </a:r>
            </a:p>
          </p:txBody>
        </p:sp>
        <p:sp>
          <p:nvSpPr>
            <p:cNvPr id="15" name="Text Box 4"/>
            <p:cNvSpPr txBox="1">
              <a:spLocks noChangeArrowheads="1"/>
            </p:cNvSpPr>
            <p:nvPr/>
          </p:nvSpPr>
          <p:spPr bwMode="auto">
            <a:xfrm>
              <a:off x="171450" y="3733800"/>
              <a:ext cx="8801100" cy="584775"/>
            </a:xfrm>
            <a:prstGeom prst="rect">
              <a:avLst/>
            </a:prstGeom>
            <a:noFill/>
            <a:ln w="9525">
              <a:noFill/>
              <a:miter lim="800000"/>
              <a:headEnd/>
              <a:tailEnd/>
            </a:ln>
          </p:spPr>
          <p:txBody>
            <a:bodyPr>
              <a:prstTxWarp prst="textNoShape">
                <a:avLst/>
              </a:prstTxWarp>
              <a:spAutoFit/>
            </a:bodyPr>
            <a:lstStyle/>
            <a:p>
              <a:pPr>
                <a:spcBef>
                  <a:spcPct val="50000"/>
                </a:spcBef>
              </a:pPr>
              <a:r>
                <a:rPr lang="en-US" sz="3200" noProof="1">
                  <a:solidFill>
                    <a:srgbClr val="C00000"/>
                  </a:solidFill>
                  <a:latin typeface="Cambria"/>
                  <a:cs typeface="Cambria"/>
                </a:rPr>
                <a:t>Phonological Activity</a:t>
              </a:r>
              <a:endParaRPr sz="3200" noProof="1">
                <a:solidFill>
                  <a:srgbClr val="C00000"/>
                </a:solidFill>
                <a:latin typeface="Cambria"/>
                <a:cs typeface="Cambria"/>
              </a:endParaRPr>
            </a:p>
          </p:txBody>
        </p:sp>
      </p:grpSp>
      <p:sp>
        <p:nvSpPr>
          <p:cNvPr id="19460" name="Text Box 5"/>
          <p:cNvSpPr txBox="1">
            <a:spLocks noChangeArrowheads="1"/>
          </p:cNvSpPr>
          <p:nvPr/>
        </p:nvSpPr>
        <p:spPr bwMode="auto">
          <a:xfrm>
            <a:off x="1166400" y="1416050"/>
            <a:ext cx="8085836"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Contrast and phonological activity</a:t>
            </a:r>
          </a:p>
        </p:txBody>
      </p:sp>
      <p:sp>
        <p:nvSpPr>
          <p:cNvPr id="12" name="Text Box 4"/>
          <p:cNvSpPr txBox="1">
            <a:spLocks noChangeArrowheads="1"/>
          </p:cNvSpPr>
          <p:nvPr/>
        </p:nvSpPr>
        <p:spPr bwMode="auto">
          <a:xfrm>
            <a:off x="1166400" y="2260865"/>
            <a:ext cx="14076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cs typeface="Cambria"/>
              </a:rPr>
              <a:t>As the above example shows, the way a sound </a:t>
            </a:r>
            <a:r>
              <a:rPr lang="en-US" sz="3200" dirty="0">
                <a:solidFill>
                  <a:srgbClr val="C00000"/>
                </a:solidFill>
                <a:latin typeface="Cambria"/>
                <a:cs typeface="Cambria"/>
              </a:rPr>
              <a:t>patterns</a:t>
            </a:r>
            <a:r>
              <a:rPr lang="en-US" sz="3200" dirty="0">
                <a:latin typeface="Cambria"/>
                <a:cs typeface="Cambria"/>
              </a:rPr>
              <a:t> can override its phonetics (Sapir 1925).</a:t>
            </a:r>
          </a:p>
        </p:txBody>
      </p:sp>
      <p:sp>
        <p:nvSpPr>
          <p:cNvPr id="10" name="Text Box 4"/>
          <p:cNvSpPr txBox="1">
            <a:spLocks noChangeArrowheads="1"/>
          </p:cNvSpPr>
          <p:nvPr/>
        </p:nvSpPr>
        <p:spPr bwMode="auto">
          <a:xfrm>
            <a:off x="1166400" y="3475012"/>
            <a:ext cx="1386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cs typeface="Cambria"/>
              </a:rPr>
              <a:t>Thus, we consider as most fundamental that features should be selected and ordered so as to reflect the </a:t>
            </a:r>
            <a:r>
              <a:rPr lang="en-US" sz="3200" dirty="0">
                <a:solidFill>
                  <a:srgbClr val="C00000"/>
                </a:solidFill>
                <a:latin typeface="Cambria"/>
                <a:cs typeface="Cambria"/>
              </a:rPr>
              <a:t>phonological activity</a:t>
            </a:r>
            <a:r>
              <a:rPr lang="en-US" sz="3200" dirty="0">
                <a:solidFill>
                  <a:srgbClr val="000000"/>
                </a:solidFill>
                <a:latin typeface="Cambria"/>
                <a:cs typeface="Cambria"/>
              </a:rPr>
              <a:t> in a language, where activity is defined as follows (adapted from Clements (2001: 77):</a:t>
            </a:r>
            <a:endParaRPr lang="en-US" sz="3200" dirty="0">
              <a:latin typeface="Cambria"/>
              <a:cs typeface="Cambria"/>
            </a:endParaRPr>
          </a:p>
        </p:txBody>
      </p:sp>
      <p:sp>
        <p:nvSpPr>
          <p:cNvPr id="9" name="Slide Number Placeholder 8">
            <a:extLst>
              <a:ext uri="{FF2B5EF4-FFF2-40B4-BE49-F238E27FC236}">
                <a16:creationId xmlns:a16="http://schemas.microsoft.com/office/drawing/2014/main" id="{5EB267C1-DE8A-F941-9605-1F1E89BF70D1}"/>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63</a:t>
            </a:fld>
            <a:endParaRPr lang="en-US" sz="16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728069" name="Text Box 5"/>
          <p:cNvSpPr txBox="1">
            <a:spLocks noChangeArrowheads="1"/>
          </p:cNvSpPr>
          <p:nvPr/>
        </p:nvSpPr>
        <p:spPr bwMode="auto">
          <a:xfrm>
            <a:off x="1166400" y="2231595"/>
            <a:ext cx="13752000" cy="1077218"/>
          </a:xfrm>
          <a:prstGeom prst="rect">
            <a:avLst/>
          </a:prstGeom>
          <a:noFill/>
          <a:ln w="9525">
            <a:noFill/>
            <a:miter lim="800000"/>
            <a:headEnd/>
            <a:tailEnd/>
          </a:ln>
          <a:effectLst/>
        </p:spPr>
        <p:txBody>
          <a:bodyPr>
            <a:prstTxWarp prst="textNoShape">
              <a:avLst/>
            </a:prstTxWarp>
            <a:spAutoFit/>
          </a:bodyPr>
          <a:lstStyle/>
          <a:p>
            <a:pPr algn="l">
              <a:spcBef>
                <a:spcPts val="0"/>
              </a:spcBef>
            </a:pPr>
            <a:r>
              <a:rPr lang="en-US" sz="3200" dirty="0">
                <a:latin typeface="Cambria"/>
                <a:cs typeface="Cambria"/>
              </a:rPr>
              <a:t>The second major tenet has been formulated by Hall (2007) as the Contrastivist Hypothesis: </a:t>
            </a:r>
            <a:endParaRPr lang="en-US" sz="3200" noProof="1">
              <a:solidFill>
                <a:srgbClr val="000000"/>
              </a:solidFill>
              <a:latin typeface="Cambria"/>
              <a:ea typeface="Times" charset="0"/>
              <a:cs typeface="Cambria"/>
            </a:endParaRPr>
          </a:p>
        </p:txBody>
      </p:sp>
      <p:sp>
        <p:nvSpPr>
          <p:cNvPr id="10" name="Text Box 5"/>
          <p:cNvSpPr txBox="1">
            <a:spLocks noChangeArrowheads="1"/>
          </p:cNvSpPr>
          <p:nvPr/>
        </p:nvSpPr>
        <p:spPr bwMode="auto">
          <a:xfrm>
            <a:off x="1166400" y="1416050"/>
            <a:ext cx="8763000" cy="707886"/>
          </a:xfrm>
          <a:prstGeom prst="rect">
            <a:avLst/>
          </a:prstGeom>
          <a:noFill/>
          <a:ln w="9525">
            <a:noFill/>
            <a:miter lim="800000"/>
            <a:headEnd/>
            <a:tailEnd/>
          </a:ln>
        </p:spPr>
        <p:txBody>
          <a:bodyPr wrap="square">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A theory of contrastive specification</a:t>
            </a:r>
          </a:p>
        </p:txBody>
      </p:sp>
      <p:grpSp>
        <p:nvGrpSpPr>
          <p:cNvPr id="2" name="Group 13"/>
          <p:cNvGrpSpPr/>
          <p:nvPr/>
        </p:nvGrpSpPr>
        <p:grpSpPr>
          <a:xfrm>
            <a:off x="3484794" y="3416473"/>
            <a:ext cx="9288000" cy="2121932"/>
            <a:chOff x="18000" y="3581400"/>
            <a:chExt cx="9108000" cy="2121932"/>
          </a:xfrm>
        </p:grpSpPr>
        <p:sp>
          <p:nvSpPr>
            <p:cNvPr id="17" name="Text Box 4"/>
            <p:cNvSpPr txBox="1">
              <a:spLocks noChangeArrowheads="1"/>
            </p:cNvSpPr>
            <p:nvPr/>
          </p:nvSpPr>
          <p:spPr bwMode="auto">
            <a:xfrm>
              <a:off x="171450" y="3581400"/>
              <a:ext cx="8801100" cy="584775"/>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solidFill>
                    <a:srgbClr val="C00000"/>
                  </a:solidFill>
                  <a:latin typeface="Cambria"/>
                  <a:cs typeface="Cambria"/>
                </a:rPr>
                <a:t>The Contrastivist Hypothesis</a:t>
              </a:r>
              <a:endParaRPr sz="3200" noProof="1">
                <a:solidFill>
                  <a:srgbClr val="C00000"/>
                </a:solidFill>
                <a:latin typeface="Cambria"/>
                <a:cs typeface="Cambria"/>
              </a:endParaRPr>
            </a:p>
          </p:txBody>
        </p:sp>
        <p:sp>
          <p:nvSpPr>
            <p:cNvPr id="18" name="Text Box 4"/>
            <p:cNvSpPr txBox="1">
              <a:spLocks noChangeArrowheads="1"/>
            </p:cNvSpPr>
            <p:nvPr/>
          </p:nvSpPr>
          <p:spPr bwMode="auto">
            <a:xfrm>
              <a:off x="18000" y="4133672"/>
              <a:ext cx="9108000" cy="1569660"/>
            </a:xfrm>
            <a:prstGeom prst="rect">
              <a:avLst/>
            </a:prstGeom>
            <a:noFill/>
            <a:ln w="9525">
              <a:solidFill>
                <a:srgbClr val="FF0000"/>
              </a:solidFill>
              <a:miter lim="800000"/>
              <a:headEnd/>
              <a:tailEnd/>
            </a:ln>
          </p:spPr>
          <p:txBody>
            <a:bodyPr>
              <a:prstTxWarp prst="textNoShape">
                <a:avLst/>
              </a:prstTxWarp>
              <a:spAutoFit/>
            </a:bodyPr>
            <a:lstStyle/>
            <a:p>
              <a:pPr algn="just">
                <a:spcBef>
                  <a:spcPct val="50000"/>
                </a:spcBef>
              </a:pPr>
              <a:r>
                <a:rPr lang="en-US" sz="3200" dirty="0">
                  <a:latin typeface="Cambria"/>
                  <a:cs typeface="Cambria"/>
                </a:rPr>
                <a:t>The phonological component of a language L operates only on those features which are necessary to distinguish the phonemes of L from one another.</a:t>
              </a:r>
            </a:p>
          </p:txBody>
        </p:sp>
      </p:grpSp>
      <p:sp>
        <p:nvSpPr>
          <p:cNvPr id="16" name="Text Box 4"/>
          <p:cNvSpPr txBox="1">
            <a:spLocks noChangeArrowheads="1"/>
          </p:cNvSpPr>
          <p:nvPr/>
        </p:nvSpPr>
        <p:spPr bwMode="auto">
          <a:xfrm>
            <a:off x="1166399" y="5646064"/>
            <a:ext cx="14004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That is, </a:t>
            </a:r>
            <a:r>
              <a:rPr lang="en-US" sz="3200" dirty="0">
                <a:solidFill>
                  <a:srgbClr val="C00000"/>
                </a:solidFill>
                <a:latin typeface="Cambria"/>
                <a:cs typeface="Cambria"/>
              </a:rPr>
              <a:t>only</a:t>
            </a:r>
            <a:r>
              <a:rPr lang="en-US" sz="3200" dirty="0">
                <a:latin typeface="Cambria"/>
                <a:cs typeface="Cambria"/>
              </a:rPr>
              <a:t> contrastive features can be phonologically active</a:t>
            </a:r>
            <a:r>
              <a:rPr lang="en-US" sz="3200" dirty="0">
                <a:solidFill>
                  <a:srgbClr val="000000"/>
                </a:solidFill>
                <a:latin typeface="Cambria"/>
                <a:cs typeface="Cambria"/>
              </a:rPr>
              <a:t>. If this hypothesis is correct, it follows as a corollary that</a:t>
            </a:r>
            <a:endParaRPr lang="en-US" sz="3200" dirty="0">
              <a:latin typeface="Cambria"/>
              <a:cs typeface="Cambria"/>
            </a:endParaRPr>
          </a:p>
        </p:txBody>
      </p:sp>
      <p:grpSp>
        <p:nvGrpSpPr>
          <p:cNvPr id="19" name="Group 13"/>
          <p:cNvGrpSpPr/>
          <p:nvPr/>
        </p:nvGrpSpPr>
        <p:grpSpPr>
          <a:xfrm>
            <a:off x="3484794" y="6830942"/>
            <a:ext cx="9287999" cy="1629490"/>
            <a:chOff x="396254" y="3581400"/>
            <a:chExt cx="8801102" cy="1629490"/>
          </a:xfrm>
        </p:grpSpPr>
        <p:sp>
          <p:nvSpPr>
            <p:cNvPr id="20" name="Text Box 4"/>
            <p:cNvSpPr txBox="1">
              <a:spLocks noChangeArrowheads="1"/>
            </p:cNvSpPr>
            <p:nvPr/>
          </p:nvSpPr>
          <p:spPr bwMode="auto">
            <a:xfrm>
              <a:off x="396256" y="3581400"/>
              <a:ext cx="8801100" cy="584775"/>
            </a:xfrm>
            <a:prstGeom prst="rect">
              <a:avLst/>
            </a:prstGeom>
            <a:noFill/>
            <a:ln w="9525">
              <a:noFill/>
              <a:miter lim="800000"/>
              <a:headEnd/>
              <a:tailEnd/>
            </a:ln>
          </p:spPr>
          <p:txBody>
            <a:bodyPr>
              <a:prstTxWarp prst="textNoShape">
                <a:avLst/>
              </a:prstTxWarp>
              <a:spAutoFit/>
            </a:bodyPr>
            <a:lstStyle/>
            <a:p>
              <a:pPr>
                <a:spcBef>
                  <a:spcPct val="50000"/>
                </a:spcBef>
              </a:pPr>
              <a:r>
                <a:rPr lang="en-US" sz="3200" dirty="0">
                  <a:solidFill>
                    <a:srgbClr val="C00000"/>
                  </a:solidFill>
                  <a:latin typeface="Cambria"/>
                  <a:cs typeface="Cambria"/>
                </a:rPr>
                <a:t>Corollary to the Contrastivist Hypothesis</a:t>
              </a:r>
            </a:p>
          </p:txBody>
        </p:sp>
        <p:sp>
          <p:nvSpPr>
            <p:cNvPr id="21" name="Text Box 4"/>
            <p:cNvSpPr txBox="1">
              <a:spLocks noChangeArrowheads="1"/>
            </p:cNvSpPr>
            <p:nvPr/>
          </p:nvSpPr>
          <p:spPr bwMode="auto">
            <a:xfrm>
              <a:off x="396254" y="4133672"/>
              <a:ext cx="8801102" cy="1077218"/>
            </a:xfrm>
            <a:prstGeom prst="rect">
              <a:avLst/>
            </a:prstGeom>
            <a:noFill/>
            <a:ln w="9525">
              <a:solidFill>
                <a:srgbClr val="FF0000"/>
              </a:solidFill>
              <a:miter lim="800000"/>
              <a:headEnd/>
              <a:tailEnd/>
            </a:ln>
          </p:spPr>
          <p:txBody>
            <a:bodyPr>
              <a:prstTxWarp prst="textNoShape">
                <a:avLst/>
              </a:prstTxWarp>
              <a:spAutoFit/>
            </a:bodyPr>
            <a:lstStyle/>
            <a:p>
              <a:pPr algn="just">
                <a:spcBef>
                  <a:spcPct val="50000"/>
                </a:spcBef>
              </a:pPr>
              <a:r>
                <a:rPr lang="en-US" sz="3200" dirty="0">
                  <a:latin typeface="Cambria"/>
                  <a:cs typeface="Cambria"/>
                </a:rPr>
                <a:t>If a feature is phonologically active, then it must be contrastive.</a:t>
              </a:r>
            </a:p>
          </p:txBody>
        </p:sp>
      </p:grpSp>
      <p:sp>
        <p:nvSpPr>
          <p:cNvPr id="11" name="Slide Number Placeholder 8">
            <a:extLst>
              <a:ext uri="{FF2B5EF4-FFF2-40B4-BE49-F238E27FC236}">
                <a16:creationId xmlns:a16="http://schemas.microsoft.com/office/drawing/2014/main" id="{AECBFDE3-DBD4-0446-A616-7F209C910E11}"/>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64</a:t>
            </a:fld>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99CCFF">
            <a:alpha val="25098"/>
          </a:srgbClr>
        </a:solidFill>
        <a:effectLst/>
      </p:bgPr>
    </p:bg>
    <p:spTree>
      <p:nvGrpSpPr>
        <p:cNvPr id="1" name=""/>
        <p:cNvGrpSpPr/>
        <p:nvPr/>
      </p:nvGrpSpPr>
      <p:grpSpPr>
        <a:xfrm>
          <a:off x="0" y="0"/>
          <a:ext cx="0" cy="0"/>
          <a:chOff x="0" y="0"/>
          <a:chExt cx="0" cy="0"/>
        </a:xfrm>
      </p:grpSpPr>
      <p:sp>
        <p:nvSpPr>
          <p:cNvPr id="27654" name="Text Box 5"/>
          <p:cNvSpPr txBox="1">
            <a:spLocks noChangeArrowheads="1"/>
          </p:cNvSpPr>
          <p:nvPr/>
        </p:nvSpPr>
        <p:spPr bwMode="auto">
          <a:xfrm>
            <a:off x="1166400" y="1334869"/>
            <a:ext cx="89154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Domain of the Contrastivist Hypothesis</a:t>
            </a:r>
          </a:p>
        </p:txBody>
      </p:sp>
      <p:sp>
        <p:nvSpPr>
          <p:cNvPr id="49" name="Text Box 4"/>
          <p:cNvSpPr txBox="1">
            <a:spLocks noChangeArrowheads="1"/>
          </p:cNvSpPr>
          <p:nvPr/>
        </p:nvSpPr>
        <p:spPr bwMode="auto">
          <a:xfrm>
            <a:off x="1166400" y="2313817"/>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On this hypothesis, underlying lexical representations consist only of contrastive specifications.</a:t>
            </a:r>
            <a:endParaRPr lang="en-US" sz="3200" noProof="1">
              <a:latin typeface="Cambria"/>
              <a:ea typeface="Cambria"/>
              <a:cs typeface="Cambria"/>
            </a:endParaRPr>
          </a:p>
        </p:txBody>
      </p:sp>
      <p:sp>
        <p:nvSpPr>
          <p:cNvPr id="38" name="Text Box 4"/>
          <p:cNvSpPr txBox="1">
            <a:spLocks noChangeArrowheads="1"/>
          </p:cNvSpPr>
          <p:nvPr/>
        </p:nvSpPr>
        <p:spPr bwMode="auto">
          <a:xfrm>
            <a:off x="1166400" y="3662097"/>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ea typeface="Cambria"/>
                <a:cs typeface="Cambria"/>
              </a:rPr>
              <a:t>These representations form the input to the </a:t>
            </a:r>
            <a:r>
              <a:rPr lang="en-US" sz="3200" dirty="0">
                <a:solidFill>
                  <a:srgbClr val="C00000"/>
                </a:solidFill>
                <a:latin typeface="Cambria"/>
                <a:ea typeface="Cambria"/>
                <a:cs typeface="Cambria"/>
              </a:rPr>
              <a:t>contrastive phonology</a:t>
            </a:r>
            <a:r>
              <a:rPr lang="en-US" sz="3200" dirty="0">
                <a:latin typeface="Cambria"/>
                <a:ea typeface="Cambria"/>
                <a:cs typeface="Cambria"/>
              </a:rPr>
              <a:t>,</a:t>
            </a:r>
            <a:r>
              <a:rPr lang="en-US" sz="3200" dirty="0">
                <a:solidFill>
                  <a:srgbClr val="C00000"/>
                </a:solidFill>
                <a:latin typeface="Cambria"/>
                <a:ea typeface="Cambria"/>
                <a:cs typeface="Cambria"/>
              </a:rPr>
              <a:t> </a:t>
            </a:r>
            <a:r>
              <a:rPr lang="en-US" sz="3200" dirty="0">
                <a:latin typeface="Cambria"/>
                <a:ea typeface="Cambria"/>
                <a:cs typeface="Cambria"/>
              </a:rPr>
              <a:t>which is the domain in which the Contrastivist Hypothesis applies. </a:t>
            </a:r>
          </a:p>
        </p:txBody>
      </p:sp>
      <p:sp>
        <p:nvSpPr>
          <p:cNvPr id="16" name="Rectangle 2">
            <a:extLst>
              <a:ext uri="{FF2B5EF4-FFF2-40B4-BE49-F238E27FC236}">
                <a16:creationId xmlns:a16="http://schemas.microsoft.com/office/drawing/2014/main" id="{33AD2A32-9BEE-E24F-B992-3D4122B7EF53}"/>
              </a:ext>
            </a:extLst>
          </p:cNvPr>
          <p:cNvSpPr>
            <a:spLocks noChangeArrowheads="1"/>
          </p:cNvSpPr>
          <p:nvPr/>
        </p:nvSpPr>
        <p:spPr bwMode="auto">
          <a:xfrm>
            <a:off x="1166400" y="5010376"/>
            <a:ext cx="6480000" cy="2873569"/>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dirty="0">
              <a:latin typeface="Cambria"/>
            </a:endParaRPr>
          </a:p>
        </p:txBody>
      </p:sp>
      <p:grpSp>
        <p:nvGrpSpPr>
          <p:cNvPr id="3" name="Group 2">
            <a:extLst>
              <a:ext uri="{FF2B5EF4-FFF2-40B4-BE49-F238E27FC236}">
                <a16:creationId xmlns:a16="http://schemas.microsoft.com/office/drawing/2014/main" id="{AAFEE181-1B9C-374B-8B5C-A4FFF17ACADD}"/>
              </a:ext>
            </a:extLst>
          </p:cNvPr>
          <p:cNvGrpSpPr/>
          <p:nvPr/>
        </p:nvGrpSpPr>
        <p:grpSpPr>
          <a:xfrm>
            <a:off x="1463126" y="5796000"/>
            <a:ext cx="5886548" cy="1398375"/>
            <a:chOff x="-386255" y="4652998"/>
            <a:chExt cx="5886548" cy="1398375"/>
          </a:xfrm>
        </p:grpSpPr>
        <p:sp>
          <p:nvSpPr>
            <p:cNvPr id="17" name="Text Box 58">
              <a:extLst>
                <a:ext uri="{FF2B5EF4-FFF2-40B4-BE49-F238E27FC236}">
                  <a16:creationId xmlns:a16="http://schemas.microsoft.com/office/drawing/2014/main" id="{FAF39D01-F2FF-2A49-8DE8-98FBA8871E22}"/>
                </a:ext>
              </a:extLst>
            </p:cNvPr>
            <p:cNvSpPr txBox="1">
              <a:spLocks noChangeArrowheads="1"/>
            </p:cNvSpPr>
            <p:nvPr/>
          </p:nvSpPr>
          <p:spPr bwMode="auto">
            <a:xfrm>
              <a:off x="-386255" y="5466598"/>
              <a:ext cx="5886548" cy="584775"/>
            </a:xfrm>
            <a:prstGeom prst="rect">
              <a:avLst/>
            </a:prstGeom>
            <a:noFill/>
            <a:ln w="9525">
              <a:noFill/>
              <a:miter lim="800000"/>
              <a:headEnd/>
              <a:tailEnd/>
            </a:ln>
          </p:spPr>
          <p:txBody>
            <a:bodyPr wrap="none">
              <a:prstTxWarp prst="textNoShape">
                <a:avLst/>
              </a:prstTxWarp>
              <a:spAutoFit/>
            </a:bodyPr>
            <a:lstStyle/>
            <a:p>
              <a:pPr defTabSz="1060424">
                <a:spcAft>
                  <a:spcPct val="50000"/>
                </a:spcAft>
                <a:tabLst>
                  <a:tab pos="1142972" algn="l"/>
                  <a:tab pos="1663658" algn="l"/>
                  <a:tab pos="2743132" algn="l"/>
                  <a:tab pos="5829155" algn="l"/>
                  <a:tab pos="6857828" algn="l"/>
                </a:tabLst>
              </a:pPr>
              <a:r>
                <a:rPr lang="en-US" sz="3200" dirty="0">
                  <a:solidFill>
                    <a:srgbClr val="C00000"/>
                  </a:solidFill>
                  <a:latin typeface="Cambria"/>
                </a:rPr>
                <a:t>Output of Contrastive Phonology</a:t>
              </a:r>
            </a:p>
          </p:txBody>
        </p:sp>
        <p:cxnSp>
          <p:nvCxnSpPr>
            <p:cNvPr id="19" name="Straight Arrow Connector 18">
              <a:extLst>
                <a:ext uri="{FF2B5EF4-FFF2-40B4-BE49-F238E27FC236}">
                  <a16:creationId xmlns:a16="http://schemas.microsoft.com/office/drawing/2014/main" id="{677A9552-90CD-DA4D-9471-66B4441E73A9}"/>
                </a:ext>
              </a:extLst>
            </p:cNvPr>
            <p:cNvCxnSpPr>
              <a:cxnSpLocks/>
            </p:cNvCxnSpPr>
            <p:nvPr/>
          </p:nvCxnSpPr>
          <p:spPr bwMode="auto">
            <a:xfrm rot="5400000">
              <a:off x="2197018" y="5012998"/>
              <a:ext cx="7200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grpSp>
      <p:sp>
        <p:nvSpPr>
          <p:cNvPr id="20" name="Text Box 56">
            <a:extLst>
              <a:ext uri="{FF2B5EF4-FFF2-40B4-BE49-F238E27FC236}">
                <a16:creationId xmlns:a16="http://schemas.microsoft.com/office/drawing/2014/main" id="{E69CD534-6C1A-0A42-AE34-EE1A5DBB141B}"/>
              </a:ext>
            </a:extLst>
          </p:cNvPr>
          <p:cNvSpPr txBox="1">
            <a:spLocks noChangeArrowheads="1"/>
          </p:cNvSpPr>
          <p:nvPr/>
        </p:nvSpPr>
        <p:spPr bwMode="auto">
          <a:xfrm>
            <a:off x="1208057" y="5118448"/>
            <a:ext cx="6396687" cy="584775"/>
          </a:xfrm>
          <a:prstGeom prst="rect">
            <a:avLst/>
          </a:prstGeom>
          <a:noFill/>
          <a:ln w="9525">
            <a:noFill/>
            <a:miter lim="800000"/>
            <a:headEnd/>
            <a:tailEnd/>
          </a:ln>
        </p:spPr>
        <p:txBody>
          <a:bodyPr wrap="none">
            <a:prstTxWarp prst="textNoShape">
              <a:avLst/>
            </a:prstTxWarp>
            <a:spAutoFit/>
          </a:bodyPr>
          <a:lstStyle/>
          <a:p>
            <a:pPr defTabSz="1060424">
              <a:spcAft>
                <a:spcPct val="50000"/>
              </a:spcAft>
              <a:tabLst>
                <a:tab pos="228594" algn="l"/>
                <a:tab pos="914378" algn="l"/>
                <a:tab pos="1435064" algn="l"/>
                <a:tab pos="2743132" algn="l"/>
                <a:tab pos="5829155" algn="l"/>
                <a:tab pos="6857828" algn="l"/>
              </a:tabLst>
            </a:pPr>
            <a:r>
              <a:rPr lang="en-US" sz="3200" dirty="0">
                <a:solidFill>
                  <a:srgbClr val="C00000"/>
                </a:solidFill>
                <a:latin typeface="Cambria"/>
              </a:rPr>
              <a:t>Underlying Lexical Representations</a:t>
            </a:r>
          </a:p>
        </p:txBody>
      </p:sp>
      <p:sp>
        <p:nvSpPr>
          <p:cNvPr id="21" name="Text Box 10">
            <a:extLst>
              <a:ext uri="{FF2B5EF4-FFF2-40B4-BE49-F238E27FC236}">
                <a16:creationId xmlns:a16="http://schemas.microsoft.com/office/drawing/2014/main" id="{7B90A5ED-CCD8-B842-B9DE-B70CD32EE1B3}"/>
              </a:ext>
            </a:extLst>
          </p:cNvPr>
          <p:cNvSpPr txBox="1">
            <a:spLocks noChangeArrowheads="1"/>
          </p:cNvSpPr>
          <p:nvPr/>
        </p:nvSpPr>
        <p:spPr bwMode="auto">
          <a:xfrm>
            <a:off x="7840762" y="5118448"/>
            <a:ext cx="5400000" cy="576293"/>
          </a:xfrm>
          <a:prstGeom prst="rect">
            <a:avLst/>
          </a:prstGeom>
          <a:solidFill>
            <a:schemeClr val="bg1"/>
          </a:solidFill>
          <a:ln w="9525">
            <a:solidFill>
              <a:srgbClr val="800000"/>
            </a:solidFill>
            <a:miter lim="800000"/>
            <a:headEnd/>
            <a:tailEnd/>
          </a:ln>
        </p:spPr>
        <p:txBody>
          <a:bodyPr wrap="square" lIns="180000" tIns="72000" rIns="0" bIns="72000">
            <a:prstTxWarp prst="textNoShape">
              <a:avLst/>
            </a:prstTxWarp>
            <a:spAutoFit/>
          </a:bodyPr>
          <a:lstStyle/>
          <a:p>
            <a:pPr algn="l">
              <a:tabLst>
                <a:tab pos="228594" algn="l"/>
              </a:tabLst>
            </a:pPr>
            <a:r>
              <a:rPr lang="en-US" sz="2800" i="1" dirty="0">
                <a:latin typeface="Cambria"/>
              </a:rPr>
              <a:t>Contrastive features only</a:t>
            </a:r>
          </a:p>
        </p:txBody>
      </p:sp>
      <p:sp>
        <p:nvSpPr>
          <p:cNvPr id="14" name="Text Box 10">
            <a:extLst>
              <a:ext uri="{FF2B5EF4-FFF2-40B4-BE49-F238E27FC236}">
                <a16:creationId xmlns:a16="http://schemas.microsoft.com/office/drawing/2014/main" id="{092510A3-C218-FC4B-9496-3761E7535019}"/>
              </a:ext>
            </a:extLst>
          </p:cNvPr>
          <p:cNvSpPr txBox="1">
            <a:spLocks noChangeArrowheads="1"/>
          </p:cNvSpPr>
          <p:nvPr/>
        </p:nvSpPr>
        <p:spPr bwMode="auto">
          <a:xfrm>
            <a:off x="7840762" y="5796000"/>
            <a:ext cx="5400000" cy="1007181"/>
          </a:xfrm>
          <a:prstGeom prst="rect">
            <a:avLst/>
          </a:prstGeom>
          <a:solidFill>
            <a:schemeClr val="bg1"/>
          </a:solidFill>
          <a:ln w="9525">
            <a:solidFill>
              <a:srgbClr val="800000"/>
            </a:solidFill>
            <a:miter lim="800000"/>
            <a:headEnd/>
            <a:tailEnd/>
          </a:ln>
        </p:spPr>
        <p:txBody>
          <a:bodyPr wrap="square" lIns="180000" tIns="72000" rIns="0" bIns="72000">
            <a:prstTxWarp prst="textNoShape">
              <a:avLst/>
            </a:prstTxWarp>
            <a:spAutoFit/>
          </a:bodyPr>
          <a:lstStyle/>
          <a:p>
            <a:pPr algn="l">
              <a:tabLst>
                <a:tab pos="228594" algn="l"/>
              </a:tabLst>
            </a:pPr>
            <a:r>
              <a:rPr lang="en-US" sz="2800" i="1" dirty="0">
                <a:latin typeface="Cambria"/>
              </a:rPr>
              <a:t>Phonology governed by the</a:t>
            </a:r>
          </a:p>
          <a:p>
            <a:pPr algn="l">
              <a:tabLst>
                <a:tab pos="228594" algn="l"/>
              </a:tabLst>
            </a:pPr>
            <a:r>
              <a:rPr lang="en-US" sz="2800" i="1" dirty="0">
                <a:latin typeface="Cambria"/>
              </a:rPr>
              <a:t>Contrastivist Hypothesis</a:t>
            </a:r>
          </a:p>
        </p:txBody>
      </p:sp>
      <p:sp>
        <p:nvSpPr>
          <p:cNvPr id="12" name="Slide Number Placeholder 8">
            <a:extLst>
              <a:ext uri="{FF2B5EF4-FFF2-40B4-BE49-F238E27FC236}">
                <a16:creationId xmlns:a16="http://schemas.microsoft.com/office/drawing/2014/main" id="{54C3B9A5-2260-5546-B11A-8F70EC17F355}"/>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65</a:t>
            </a:fld>
            <a:endParaRPr lang="en-US" sz="1600" dirty="0"/>
          </a:p>
        </p:txBody>
      </p:sp>
    </p:spTree>
    <p:custDataLst>
      <p:tags r:id="rId1"/>
    </p:custDataLst>
    <p:extLst>
      <p:ext uri="{BB962C8B-B14F-4D97-AF65-F5344CB8AC3E}">
        <p14:creationId xmlns:p14="http://schemas.microsoft.com/office/powerpoint/2010/main" val="2752081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99CCFF">
            <a:alpha val="25098"/>
          </a:srgbClr>
        </a:solidFill>
        <a:effectLst/>
      </p:bgPr>
    </p:bg>
    <p:spTree>
      <p:nvGrpSpPr>
        <p:cNvPr id="1" name=""/>
        <p:cNvGrpSpPr/>
        <p:nvPr/>
      </p:nvGrpSpPr>
      <p:grpSpPr>
        <a:xfrm>
          <a:off x="0" y="0"/>
          <a:ext cx="0" cy="0"/>
          <a:chOff x="0" y="0"/>
          <a:chExt cx="0" cy="0"/>
        </a:xfrm>
      </p:grpSpPr>
      <p:sp>
        <p:nvSpPr>
          <p:cNvPr id="27654" name="Text Box 5"/>
          <p:cNvSpPr txBox="1">
            <a:spLocks noChangeArrowheads="1"/>
          </p:cNvSpPr>
          <p:nvPr/>
        </p:nvSpPr>
        <p:spPr bwMode="auto">
          <a:xfrm>
            <a:off x="1166400" y="1334869"/>
            <a:ext cx="89154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Domain of the Contrastivist Hypothesis</a:t>
            </a:r>
          </a:p>
        </p:txBody>
      </p:sp>
      <p:sp>
        <p:nvSpPr>
          <p:cNvPr id="49" name="Text Box 4"/>
          <p:cNvSpPr txBox="1">
            <a:spLocks noChangeArrowheads="1"/>
          </p:cNvSpPr>
          <p:nvPr/>
        </p:nvSpPr>
        <p:spPr bwMode="auto">
          <a:xfrm>
            <a:off x="1166400" y="2149668"/>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Stevens, Keyser &amp; Kawasaki (1986) propose that feature contrasts can be </a:t>
            </a:r>
            <a:r>
              <a:rPr lang="en-US" sz="3200" dirty="0">
                <a:solidFill>
                  <a:srgbClr val="00B050"/>
                </a:solidFill>
                <a:latin typeface="Cambria"/>
                <a:ea typeface="Cambria"/>
                <a:cs typeface="Cambria"/>
              </a:rPr>
              <a:t>enhanced</a:t>
            </a:r>
            <a:r>
              <a:rPr lang="en-US" sz="3200" dirty="0">
                <a:latin typeface="Cambria"/>
                <a:ea typeface="Cambria"/>
                <a:cs typeface="Cambria"/>
              </a:rPr>
              <a:t> by other features with similar acoustic effects (see also Stevens &amp; Keyser 1989; Keyser &amp; Stevens 2001, 2006). </a:t>
            </a:r>
            <a:endParaRPr lang="en-US" sz="3200" noProof="1">
              <a:latin typeface="Cambria"/>
              <a:ea typeface="Cambria"/>
              <a:cs typeface="Cambria"/>
            </a:endParaRPr>
          </a:p>
        </p:txBody>
      </p:sp>
      <p:sp>
        <p:nvSpPr>
          <p:cNvPr id="38" name="Text Box 4"/>
          <p:cNvSpPr txBox="1">
            <a:spLocks noChangeArrowheads="1"/>
          </p:cNvSpPr>
          <p:nvPr/>
        </p:nvSpPr>
        <p:spPr bwMode="auto">
          <a:xfrm>
            <a:off x="1166400" y="3826241"/>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Our hypothesis is that enhancement takes place after the contrastive phonology, when further phonetic detail is specified.</a:t>
            </a:r>
            <a:endParaRPr lang="en-US" sz="3200" noProof="1">
              <a:latin typeface="Cambria"/>
              <a:ea typeface="Cambria"/>
              <a:cs typeface="Cambria"/>
            </a:endParaRPr>
          </a:p>
        </p:txBody>
      </p:sp>
      <p:sp>
        <p:nvSpPr>
          <p:cNvPr id="16" name="Rectangle 2">
            <a:extLst>
              <a:ext uri="{FF2B5EF4-FFF2-40B4-BE49-F238E27FC236}">
                <a16:creationId xmlns:a16="http://schemas.microsoft.com/office/drawing/2014/main" id="{33AD2A32-9BEE-E24F-B992-3D4122B7EF53}"/>
              </a:ext>
            </a:extLst>
          </p:cNvPr>
          <p:cNvSpPr>
            <a:spLocks noChangeArrowheads="1"/>
          </p:cNvSpPr>
          <p:nvPr/>
        </p:nvSpPr>
        <p:spPr bwMode="auto">
          <a:xfrm>
            <a:off x="1166400" y="5010372"/>
            <a:ext cx="6480000" cy="37800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dirty="0">
              <a:latin typeface="Cambria"/>
            </a:endParaRPr>
          </a:p>
        </p:txBody>
      </p:sp>
      <p:sp>
        <p:nvSpPr>
          <p:cNvPr id="12" name="Text Box 58">
            <a:extLst>
              <a:ext uri="{FF2B5EF4-FFF2-40B4-BE49-F238E27FC236}">
                <a16:creationId xmlns:a16="http://schemas.microsoft.com/office/drawing/2014/main" id="{C9D822CD-0103-E947-8E8F-178FC43B0484}"/>
              </a:ext>
            </a:extLst>
          </p:cNvPr>
          <p:cNvSpPr txBox="1">
            <a:spLocks noChangeArrowheads="1"/>
          </p:cNvSpPr>
          <p:nvPr/>
        </p:nvSpPr>
        <p:spPr bwMode="auto">
          <a:xfrm>
            <a:off x="1372076" y="8019673"/>
            <a:ext cx="6068649" cy="584775"/>
          </a:xfrm>
          <a:prstGeom prst="rect">
            <a:avLst/>
          </a:prstGeom>
          <a:noFill/>
          <a:ln w="9525">
            <a:noFill/>
            <a:miter lim="800000"/>
            <a:headEnd/>
            <a:tailEnd/>
          </a:ln>
        </p:spPr>
        <p:txBody>
          <a:bodyPr wrap="none">
            <a:prstTxWarp prst="textNoShape">
              <a:avLst/>
            </a:prstTxWarp>
            <a:spAutoFit/>
          </a:bodyPr>
          <a:lstStyle/>
          <a:p>
            <a:pPr defTabSz="1060424">
              <a:spcAft>
                <a:spcPct val="50000"/>
              </a:spcAft>
              <a:tabLst>
                <a:tab pos="1142972" algn="l"/>
                <a:tab pos="1663658" algn="l"/>
                <a:tab pos="2743132" algn="l"/>
                <a:tab pos="5829155" algn="l"/>
                <a:tab pos="6857828" algn="l"/>
              </a:tabLst>
            </a:pPr>
            <a:r>
              <a:rPr lang="en-US" sz="3200" dirty="0">
                <a:solidFill>
                  <a:srgbClr val="C00000"/>
                </a:solidFill>
                <a:latin typeface="Cambria"/>
              </a:rPr>
              <a:t>Surface Phonetic Representations</a:t>
            </a:r>
          </a:p>
        </p:txBody>
      </p:sp>
      <p:cxnSp>
        <p:nvCxnSpPr>
          <p:cNvPr id="13" name="Straight Arrow Connector 12">
            <a:extLst>
              <a:ext uri="{FF2B5EF4-FFF2-40B4-BE49-F238E27FC236}">
                <a16:creationId xmlns:a16="http://schemas.microsoft.com/office/drawing/2014/main" id="{2F52AE7A-537E-DC4E-84F8-734C0FDD8176}"/>
              </a:ext>
            </a:extLst>
          </p:cNvPr>
          <p:cNvCxnSpPr>
            <a:cxnSpLocks/>
          </p:cNvCxnSpPr>
          <p:nvPr/>
        </p:nvCxnSpPr>
        <p:spPr bwMode="auto">
          <a:xfrm rot="5400000">
            <a:off x="4046399" y="7606217"/>
            <a:ext cx="7200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sp>
        <p:nvSpPr>
          <p:cNvPr id="18" name="Text Box 5">
            <a:extLst>
              <a:ext uri="{FF2B5EF4-FFF2-40B4-BE49-F238E27FC236}">
                <a16:creationId xmlns:a16="http://schemas.microsoft.com/office/drawing/2014/main" id="{E954507F-FEF3-2945-84EB-B5404E3525D6}"/>
              </a:ext>
            </a:extLst>
          </p:cNvPr>
          <p:cNvSpPr txBox="1">
            <a:spLocks noChangeArrowheads="1"/>
          </p:cNvSpPr>
          <p:nvPr/>
        </p:nvSpPr>
        <p:spPr bwMode="auto">
          <a:xfrm>
            <a:off x="7840770" y="7084450"/>
            <a:ext cx="5400000" cy="1043532"/>
          </a:xfrm>
          <a:prstGeom prst="rect">
            <a:avLst/>
          </a:prstGeom>
          <a:solidFill>
            <a:schemeClr val="bg1"/>
          </a:solidFill>
          <a:ln w="9525">
            <a:solidFill>
              <a:srgbClr val="800000"/>
            </a:solidFill>
            <a:miter lim="800000"/>
            <a:headEnd/>
            <a:tailEnd/>
          </a:ln>
        </p:spPr>
        <p:txBody>
          <a:bodyPr wrap="square" lIns="180000" tIns="72000" rIns="0" bIns="72000">
            <a:prstTxWarp prst="textNoShape">
              <a:avLst/>
            </a:prstTxWarp>
            <a:spAutoFit/>
          </a:bodyPr>
          <a:lstStyle/>
          <a:p>
            <a:pPr algn="l">
              <a:tabLst>
                <a:tab pos="228594" algn="l"/>
              </a:tabLst>
            </a:pPr>
            <a:r>
              <a:rPr lang="en-US" sz="2800" i="1" dirty="0">
                <a:latin typeface="Cambria"/>
              </a:rPr>
              <a:t>Phonetic processes: enhancement, </a:t>
            </a:r>
          </a:p>
          <a:p>
            <a:pPr algn="l">
              <a:tabLst>
                <a:tab pos="228594" algn="l"/>
              </a:tabLst>
            </a:pPr>
            <a:r>
              <a:rPr lang="en-US" sz="2800" i="1" dirty="0">
                <a:latin typeface="Cambria"/>
              </a:rPr>
              <a:t>non-contrastive features</a:t>
            </a:r>
          </a:p>
        </p:txBody>
      </p:sp>
      <p:sp>
        <p:nvSpPr>
          <p:cNvPr id="22" name="Slide Number Placeholder 8">
            <a:extLst>
              <a:ext uri="{FF2B5EF4-FFF2-40B4-BE49-F238E27FC236}">
                <a16:creationId xmlns:a16="http://schemas.microsoft.com/office/drawing/2014/main" id="{0FB233E9-432E-EB48-B6E1-E71F5804B9B4}"/>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66</a:t>
            </a:fld>
            <a:endParaRPr lang="en-US" sz="1600" dirty="0"/>
          </a:p>
        </p:txBody>
      </p:sp>
      <p:sp>
        <p:nvSpPr>
          <p:cNvPr id="24" name="Text Box 58">
            <a:extLst>
              <a:ext uri="{FF2B5EF4-FFF2-40B4-BE49-F238E27FC236}">
                <a16:creationId xmlns:a16="http://schemas.microsoft.com/office/drawing/2014/main" id="{78F4E91F-C62C-8E45-9218-D9D1BAE4CFE9}"/>
              </a:ext>
            </a:extLst>
          </p:cNvPr>
          <p:cNvSpPr txBox="1">
            <a:spLocks noChangeArrowheads="1"/>
          </p:cNvSpPr>
          <p:nvPr/>
        </p:nvSpPr>
        <p:spPr bwMode="auto">
          <a:xfrm>
            <a:off x="1463126" y="6607985"/>
            <a:ext cx="5886548" cy="584775"/>
          </a:xfrm>
          <a:prstGeom prst="rect">
            <a:avLst/>
          </a:prstGeom>
          <a:noFill/>
          <a:ln w="9525">
            <a:noFill/>
            <a:miter lim="800000"/>
            <a:headEnd/>
            <a:tailEnd/>
          </a:ln>
        </p:spPr>
        <p:txBody>
          <a:bodyPr wrap="none">
            <a:prstTxWarp prst="textNoShape">
              <a:avLst/>
            </a:prstTxWarp>
            <a:spAutoFit/>
          </a:bodyPr>
          <a:lstStyle/>
          <a:p>
            <a:pPr defTabSz="1060424">
              <a:spcAft>
                <a:spcPct val="50000"/>
              </a:spcAft>
              <a:tabLst>
                <a:tab pos="1142972" algn="l"/>
                <a:tab pos="1663658" algn="l"/>
                <a:tab pos="2743132" algn="l"/>
                <a:tab pos="5829155" algn="l"/>
                <a:tab pos="6857828" algn="l"/>
              </a:tabLst>
            </a:pPr>
            <a:r>
              <a:rPr lang="en-US" sz="3200" dirty="0">
                <a:solidFill>
                  <a:srgbClr val="C00000"/>
                </a:solidFill>
                <a:latin typeface="Cambria"/>
              </a:rPr>
              <a:t>Output of Contrastive Phonology</a:t>
            </a:r>
          </a:p>
        </p:txBody>
      </p:sp>
      <p:cxnSp>
        <p:nvCxnSpPr>
          <p:cNvPr id="25" name="Straight Arrow Connector 24">
            <a:extLst>
              <a:ext uri="{FF2B5EF4-FFF2-40B4-BE49-F238E27FC236}">
                <a16:creationId xmlns:a16="http://schemas.microsoft.com/office/drawing/2014/main" id="{7E852E11-10C5-5140-8D22-86F9774F2B75}"/>
              </a:ext>
            </a:extLst>
          </p:cNvPr>
          <p:cNvCxnSpPr>
            <a:cxnSpLocks/>
          </p:cNvCxnSpPr>
          <p:nvPr/>
        </p:nvCxnSpPr>
        <p:spPr bwMode="auto">
          <a:xfrm rot="5400000">
            <a:off x="4046399" y="6155604"/>
            <a:ext cx="7200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sp>
        <p:nvSpPr>
          <p:cNvPr id="26" name="Text Box 56">
            <a:extLst>
              <a:ext uri="{FF2B5EF4-FFF2-40B4-BE49-F238E27FC236}">
                <a16:creationId xmlns:a16="http://schemas.microsoft.com/office/drawing/2014/main" id="{CE1D7750-C0FA-8841-86E6-31E726C6DF9E}"/>
              </a:ext>
            </a:extLst>
          </p:cNvPr>
          <p:cNvSpPr txBox="1">
            <a:spLocks noChangeArrowheads="1"/>
          </p:cNvSpPr>
          <p:nvPr/>
        </p:nvSpPr>
        <p:spPr bwMode="auto">
          <a:xfrm>
            <a:off x="1208057" y="5118448"/>
            <a:ext cx="6396687" cy="584775"/>
          </a:xfrm>
          <a:prstGeom prst="rect">
            <a:avLst/>
          </a:prstGeom>
          <a:noFill/>
          <a:ln w="9525">
            <a:noFill/>
            <a:miter lim="800000"/>
            <a:headEnd/>
            <a:tailEnd/>
          </a:ln>
        </p:spPr>
        <p:txBody>
          <a:bodyPr wrap="none">
            <a:prstTxWarp prst="textNoShape">
              <a:avLst/>
            </a:prstTxWarp>
            <a:spAutoFit/>
          </a:bodyPr>
          <a:lstStyle/>
          <a:p>
            <a:pPr defTabSz="1060424">
              <a:spcAft>
                <a:spcPct val="50000"/>
              </a:spcAft>
              <a:tabLst>
                <a:tab pos="228594" algn="l"/>
                <a:tab pos="914378" algn="l"/>
                <a:tab pos="1435064" algn="l"/>
                <a:tab pos="2743132" algn="l"/>
                <a:tab pos="5829155" algn="l"/>
                <a:tab pos="6857828" algn="l"/>
              </a:tabLst>
            </a:pPr>
            <a:r>
              <a:rPr lang="en-US" sz="3200" dirty="0">
                <a:solidFill>
                  <a:srgbClr val="C00000"/>
                </a:solidFill>
                <a:latin typeface="Cambria"/>
              </a:rPr>
              <a:t>Underlying Lexical Representations</a:t>
            </a:r>
          </a:p>
        </p:txBody>
      </p:sp>
      <p:sp>
        <p:nvSpPr>
          <p:cNvPr id="27" name="Text Box 10">
            <a:extLst>
              <a:ext uri="{FF2B5EF4-FFF2-40B4-BE49-F238E27FC236}">
                <a16:creationId xmlns:a16="http://schemas.microsoft.com/office/drawing/2014/main" id="{983F749E-E2B3-324D-B848-C9BC4DBC5969}"/>
              </a:ext>
            </a:extLst>
          </p:cNvPr>
          <p:cNvSpPr txBox="1">
            <a:spLocks noChangeArrowheads="1"/>
          </p:cNvSpPr>
          <p:nvPr/>
        </p:nvSpPr>
        <p:spPr bwMode="auto">
          <a:xfrm>
            <a:off x="7840762" y="5118448"/>
            <a:ext cx="5400000" cy="576293"/>
          </a:xfrm>
          <a:prstGeom prst="rect">
            <a:avLst/>
          </a:prstGeom>
          <a:solidFill>
            <a:schemeClr val="bg1"/>
          </a:solidFill>
          <a:ln w="9525">
            <a:solidFill>
              <a:srgbClr val="800000"/>
            </a:solidFill>
            <a:miter lim="800000"/>
            <a:headEnd/>
            <a:tailEnd/>
          </a:ln>
        </p:spPr>
        <p:txBody>
          <a:bodyPr wrap="square" lIns="180000" tIns="72000" rIns="0" bIns="72000">
            <a:prstTxWarp prst="textNoShape">
              <a:avLst/>
            </a:prstTxWarp>
            <a:spAutoFit/>
          </a:bodyPr>
          <a:lstStyle/>
          <a:p>
            <a:pPr algn="l">
              <a:tabLst>
                <a:tab pos="228594" algn="l"/>
              </a:tabLst>
            </a:pPr>
            <a:r>
              <a:rPr lang="en-US" sz="2800" i="1" dirty="0">
                <a:latin typeface="Cambria"/>
              </a:rPr>
              <a:t>Contrastive features only</a:t>
            </a:r>
          </a:p>
        </p:txBody>
      </p:sp>
      <p:sp>
        <p:nvSpPr>
          <p:cNvPr id="28" name="Text Box 10">
            <a:extLst>
              <a:ext uri="{FF2B5EF4-FFF2-40B4-BE49-F238E27FC236}">
                <a16:creationId xmlns:a16="http://schemas.microsoft.com/office/drawing/2014/main" id="{FCD106BC-DFF5-AF4F-8F0F-5CC4659ED0E0}"/>
              </a:ext>
            </a:extLst>
          </p:cNvPr>
          <p:cNvSpPr txBox="1">
            <a:spLocks noChangeArrowheads="1"/>
          </p:cNvSpPr>
          <p:nvPr/>
        </p:nvSpPr>
        <p:spPr bwMode="auto">
          <a:xfrm>
            <a:off x="7840762" y="5796136"/>
            <a:ext cx="5400000" cy="1007181"/>
          </a:xfrm>
          <a:prstGeom prst="rect">
            <a:avLst/>
          </a:prstGeom>
          <a:solidFill>
            <a:schemeClr val="bg1"/>
          </a:solidFill>
          <a:ln w="9525">
            <a:solidFill>
              <a:srgbClr val="800000"/>
            </a:solidFill>
            <a:miter lim="800000"/>
            <a:headEnd/>
            <a:tailEnd/>
          </a:ln>
        </p:spPr>
        <p:txBody>
          <a:bodyPr wrap="square" lIns="180000" tIns="72000" rIns="0" bIns="72000">
            <a:prstTxWarp prst="textNoShape">
              <a:avLst/>
            </a:prstTxWarp>
            <a:spAutoFit/>
          </a:bodyPr>
          <a:lstStyle/>
          <a:p>
            <a:pPr algn="l">
              <a:tabLst>
                <a:tab pos="228594" algn="l"/>
              </a:tabLst>
            </a:pPr>
            <a:r>
              <a:rPr lang="en-US" sz="2800" i="1" dirty="0">
                <a:latin typeface="Cambria"/>
              </a:rPr>
              <a:t>Phonology governed by the </a:t>
            </a:r>
          </a:p>
          <a:p>
            <a:pPr algn="l">
              <a:tabLst>
                <a:tab pos="228594" algn="l"/>
              </a:tabLst>
            </a:pPr>
            <a:r>
              <a:rPr lang="en-US" sz="2800" i="1" dirty="0">
                <a:latin typeface="Cambria"/>
              </a:rPr>
              <a:t>Contrastivist Hypothesis</a:t>
            </a:r>
          </a:p>
        </p:txBody>
      </p:sp>
    </p:spTree>
    <p:custDataLst>
      <p:tags r:id="rId1"/>
    </p:custDataLst>
    <p:extLst>
      <p:ext uri="{BB962C8B-B14F-4D97-AF65-F5344CB8AC3E}">
        <p14:creationId xmlns:p14="http://schemas.microsoft.com/office/powerpoint/2010/main" val="197089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5"/>
          <p:cNvSpPr txBox="1">
            <a:spLocks noChangeArrowheads="1"/>
          </p:cNvSpPr>
          <p:nvPr/>
        </p:nvSpPr>
        <p:spPr bwMode="auto">
          <a:xfrm>
            <a:off x="1166400" y="1440000"/>
            <a:ext cx="89154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Enhancement of underspecified features</a:t>
            </a:r>
          </a:p>
        </p:txBody>
      </p:sp>
      <p:sp>
        <p:nvSpPr>
          <p:cNvPr id="49" name="Text Box 4"/>
          <p:cNvSpPr txBox="1">
            <a:spLocks noChangeArrowheads="1"/>
          </p:cNvSpPr>
          <p:nvPr/>
        </p:nvSpPr>
        <p:spPr bwMode="auto">
          <a:xfrm>
            <a:off x="1166400" y="2293963"/>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For example, a vowel that is </a:t>
            </a:r>
            <a:r>
              <a:rPr lang="en-US" sz="3200" dirty="0">
                <a:solidFill>
                  <a:srgbClr val="C00000"/>
                </a:solidFill>
                <a:latin typeface="Cambria"/>
                <a:ea typeface="Cambria"/>
                <a:cs typeface="Cambria"/>
              </a:rPr>
              <a:t>[+back] </a:t>
            </a:r>
            <a:r>
              <a:rPr lang="en-US" sz="3200" dirty="0">
                <a:latin typeface="Cambria"/>
                <a:ea typeface="Cambria"/>
                <a:cs typeface="Cambria"/>
              </a:rPr>
              <a:t>and </a:t>
            </a:r>
            <a:r>
              <a:rPr lang="en-US" sz="3200" dirty="0">
                <a:solidFill>
                  <a:srgbClr val="C00000"/>
                </a:solidFill>
                <a:latin typeface="Cambria"/>
                <a:ea typeface="Cambria"/>
                <a:cs typeface="Cambria"/>
              </a:rPr>
              <a:t>[–low]</a:t>
            </a:r>
            <a:r>
              <a:rPr lang="en-US" sz="3200" dirty="0">
                <a:latin typeface="Cambria"/>
                <a:ea typeface="Cambria"/>
                <a:cs typeface="Cambria"/>
              </a:rPr>
              <a:t> can enhance these features by:</a:t>
            </a:r>
            <a:endParaRPr lang="en-US" sz="3200" noProof="1">
              <a:latin typeface="Cambria"/>
              <a:ea typeface="Cambria"/>
              <a:cs typeface="Cambria"/>
            </a:endParaRPr>
          </a:p>
        </p:txBody>
      </p:sp>
      <p:grpSp>
        <p:nvGrpSpPr>
          <p:cNvPr id="2" name="Group 2"/>
          <p:cNvGrpSpPr>
            <a:grpSpLocks noChangeAspect="1"/>
          </p:cNvGrpSpPr>
          <p:nvPr/>
        </p:nvGrpSpPr>
        <p:grpSpPr bwMode="auto">
          <a:xfrm>
            <a:off x="2584178" y="5217373"/>
            <a:ext cx="5188914" cy="3243059"/>
            <a:chOff x="960" y="1392"/>
            <a:chExt cx="3840" cy="2400"/>
          </a:xfrm>
        </p:grpSpPr>
        <p:sp>
          <p:nvSpPr>
            <p:cNvPr id="28" name="AutoShape 3"/>
            <p:cNvSpPr>
              <a:spLocks noChangeArrowheads="1"/>
            </p:cNvSpPr>
            <p:nvPr/>
          </p:nvSpPr>
          <p:spPr bwMode="auto">
            <a:xfrm>
              <a:off x="960" y="1392"/>
              <a:ext cx="3552" cy="2400"/>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901 w 21600"/>
                <a:gd name="T13" fmla="*/ 4905 h 21600"/>
                <a:gd name="T14" fmla="*/ 16699 w 21600"/>
                <a:gd name="T15" fmla="*/ 16695 h 21600"/>
              </a:gdLst>
              <a:ahLst/>
              <a:cxnLst>
                <a:cxn ang="T8">
                  <a:pos x="T0" y="T1"/>
                </a:cxn>
                <a:cxn ang="T9">
                  <a:pos x="T2" y="T3"/>
                </a:cxn>
                <a:cxn ang="T10">
                  <a:pos x="T4" y="T5"/>
                </a:cxn>
                <a:cxn ang="T11">
                  <a:pos x="T6" y="T7"/>
                </a:cxn>
              </a:cxnLst>
              <a:rect l="T12" t="T13" r="T14" b="T15"/>
              <a:pathLst>
                <a:path w="21600" h="21600">
                  <a:moveTo>
                    <a:pt x="0" y="0"/>
                  </a:moveTo>
                  <a:lnTo>
                    <a:pt x="6203" y="21600"/>
                  </a:lnTo>
                  <a:lnTo>
                    <a:pt x="15397" y="21600"/>
                  </a:lnTo>
                  <a:lnTo>
                    <a:pt x="21600" y="0"/>
                  </a:lnTo>
                  <a:close/>
                </a:path>
              </a:pathLst>
            </a:custGeom>
            <a:solidFill>
              <a:schemeClr val="bg1"/>
            </a:solidFill>
            <a:ln w="9525">
              <a:noFill/>
              <a:miter lim="800000"/>
              <a:headEnd/>
              <a:tailEnd/>
            </a:ln>
          </p:spPr>
          <p:txBody>
            <a:bodyPr wrap="none" anchor="ctr">
              <a:prstTxWarp prst="textNoShape">
                <a:avLst/>
              </a:prstTxWarp>
            </a:bodyPr>
            <a:lstStyle/>
            <a:p>
              <a:endParaRPr lang="en-US" dirty="0">
                <a:latin typeface="Cambria" panose="02040503050406030204" pitchFamily="18" charset="0"/>
              </a:endParaRPr>
            </a:p>
          </p:txBody>
        </p:sp>
        <p:sp>
          <p:nvSpPr>
            <p:cNvPr id="29" name="Rectangle 4"/>
            <p:cNvSpPr>
              <a:spLocks noChangeArrowheads="1"/>
            </p:cNvSpPr>
            <p:nvPr/>
          </p:nvSpPr>
          <p:spPr bwMode="auto">
            <a:xfrm>
              <a:off x="2400" y="1392"/>
              <a:ext cx="2400" cy="2400"/>
            </a:xfrm>
            <a:prstGeom prst="rect">
              <a:avLst/>
            </a:prstGeom>
            <a:solidFill>
              <a:schemeClr val="bg1"/>
            </a:solidFill>
            <a:ln w="9525">
              <a:noFill/>
              <a:miter lim="800000"/>
              <a:headEnd/>
              <a:tailEnd/>
            </a:ln>
          </p:spPr>
          <p:txBody>
            <a:bodyPr wrap="none" anchor="ctr">
              <a:prstTxWarp prst="textNoShape">
                <a:avLst/>
              </a:prstTxWarp>
            </a:bodyPr>
            <a:lstStyle/>
            <a:p>
              <a:endParaRPr lang="en-US" dirty="0">
                <a:latin typeface="Cambria" panose="02040503050406030204" pitchFamily="18" charset="0"/>
              </a:endParaRPr>
            </a:p>
          </p:txBody>
        </p:sp>
      </p:grpSp>
      <p:sp>
        <p:nvSpPr>
          <p:cNvPr id="30" name="Rectangle 12"/>
          <p:cNvSpPr>
            <a:spLocks noChangeArrowheads="1"/>
          </p:cNvSpPr>
          <p:nvPr/>
        </p:nvSpPr>
        <p:spPr bwMode="auto">
          <a:xfrm>
            <a:off x="6606656" y="7688330"/>
            <a:ext cx="1197636" cy="523220"/>
          </a:xfrm>
          <a:prstGeom prst="rect">
            <a:avLst/>
          </a:prstGeom>
          <a:noFill/>
          <a:ln w="9525">
            <a:noFill/>
            <a:miter lim="800000"/>
            <a:headEnd/>
            <a:tailEnd/>
          </a:ln>
        </p:spPr>
        <p:txBody>
          <a:bodyPr wrap="none" anchor="ctr">
            <a:prstTxWarp prst="textNoShape">
              <a:avLst/>
            </a:prstTxWarp>
            <a:spAutoFit/>
          </a:bodyPr>
          <a:lstStyle/>
          <a:p>
            <a:pPr algn="ctr"/>
            <a:r>
              <a:rPr lang="en-US" sz="2800" dirty="0">
                <a:solidFill>
                  <a:srgbClr val="C00000"/>
                </a:solidFill>
                <a:latin typeface="Cambria" panose="02040503050406030204" pitchFamily="18" charset="0"/>
              </a:rPr>
              <a:t>[+low]</a:t>
            </a:r>
          </a:p>
        </p:txBody>
      </p:sp>
      <p:sp>
        <p:nvSpPr>
          <p:cNvPr id="31" name="Rectangle 12"/>
          <p:cNvSpPr>
            <a:spLocks noChangeArrowheads="1"/>
          </p:cNvSpPr>
          <p:nvPr/>
        </p:nvSpPr>
        <p:spPr bwMode="auto">
          <a:xfrm>
            <a:off x="5187319" y="5179685"/>
            <a:ext cx="1430200" cy="523220"/>
          </a:xfrm>
          <a:prstGeom prst="rect">
            <a:avLst/>
          </a:prstGeom>
          <a:noFill/>
          <a:ln w="9525">
            <a:noFill/>
            <a:miter lim="800000"/>
            <a:headEnd/>
            <a:tailEnd/>
          </a:ln>
        </p:spPr>
        <p:txBody>
          <a:bodyPr wrap="none" anchor="ctr">
            <a:prstTxWarp prst="textNoShape">
              <a:avLst/>
            </a:prstTxWarp>
            <a:spAutoFit/>
          </a:bodyPr>
          <a:lstStyle/>
          <a:p>
            <a:r>
              <a:rPr lang="en-US" sz="2800" noProof="1">
                <a:solidFill>
                  <a:srgbClr val="C00000"/>
                </a:solidFill>
                <a:latin typeface="Cambria" panose="02040503050406030204" pitchFamily="18" charset="0"/>
              </a:rPr>
              <a:t>[+back]</a:t>
            </a:r>
            <a:r>
              <a:rPr lang="en-US" sz="2800" dirty="0">
                <a:solidFill>
                  <a:srgbClr val="FF0000"/>
                </a:solidFill>
                <a:latin typeface="Cambria" panose="02040503050406030204" pitchFamily="18" charset="0"/>
              </a:rPr>
              <a:t> </a:t>
            </a:r>
          </a:p>
        </p:txBody>
      </p:sp>
      <p:cxnSp>
        <p:nvCxnSpPr>
          <p:cNvPr id="33" name="Straight Connector 32"/>
          <p:cNvCxnSpPr/>
          <p:nvPr/>
        </p:nvCxnSpPr>
        <p:spPr bwMode="auto">
          <a:xfrm rot="16200000" flipH="1" flipV="1">
            <a:off x="3436672" y="6839599"/>
            <a:ext cx="32416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5069516" y="7434905"/>
            <a:ext cx="27035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Rectangle 12"/>
          <p:cNvSpPr>
            <a:spLocks noChangeArrowheads="1"/>
          </p:cNvSpPr>
          <p:nvPr/>
        </p:nvSpPr>
        <p:spPr bwMode="auto">
          <a:xfrm>
            <a:off x="3418242" y="6703684"/>
            <a:ext cx="1410964" cy="523220"/>
          </a:xfrm>
          <a:prstGeom prst="rect">
            <a:avLst/>
          </a:prstGeom>
          <a:noFill/>
          <a:ln w="9525">
            <a:noFill/>
            <a:miter lim="800000"/>
            <a:headEnd/>
            <a:tailEnd/>
          </a:ln>
        </p:spPr>
        <p:txBody>
          <a:bodyPr wrap="none" anchor="ctr">
            <a:prstTxWarp prst="textNoShape">
              <a:avLst/>
            </a:prstTxWarp>
            <a:spAutoFit/>
          </a:bodyPr>
          <a:lstStyle/>
          <a:p>
            <a:pPr algn="ctr"/>
            <a:r>
              <a:rPr lang="en-US" sz="2800" dirty="0">
                <a:solidFill>
                  <a:srgbClr val="C00000"/>
                </a:solidFill>
                <a:latin typeface="Cambria" panose="02040503050406030204" pitchFamily="18" charset="0"/>
              </a:rPr>
              <a:t>[–back] </a:t>
            </a:r>
          </a:p>
        </p:txBody>
      </p:sp>
      <p:sp>
        <p:nvSpPr>
          <p:cNvPr id="38" name="Text Box 4"/>
          <p:cNvSpPr txBox="1">
            <a:spLocks noChangeArrowheads="1"/>
          </p:cNvSpPr>
          <p:nvPr/>
        </p:nvSpPr>
        <p:spPr bwMode="auto">
          <a:xfrm>
            <a:off x="1166400" y="4486519"/>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I designate enhancement features with </a:t>
            </a:r>
            <a:r>
              <a:rPr lang="en-US" sz="3200" dirty="0">
                <a:solidFill>
                  <a:srgbClr val="00B050"/>
                </a:solidFill>
                <a:latin typeface="Cambria"/>
                <a:ea typeface="Cambria"/>
                <a:cs typeface="Cambria"/>
              </a:rPr>
              <a:t>green</a:t>
            </a:r>
            <a:r>
              <a:rPr lang="en-US" sz="3200" dirty="0">
                <a:latin typeface="Cambria"/>
                <a:ea typeface="Cambria"/>
                <a:cs typeface="Cambria"/>
              </a:rPr>
              <a:t> curly brackets  </a:t>
            </a:r>
            <a:r>
              <a:rPr lang="en-US" sz="3200" dirty="0">
                <a:solidFill>
                  <a:srgbClr val="008040"/>
                </a:solidFill>
                <a:latin typeface="Cambria"/>
                <a:ea typeface="Cambria"/>
                <a:cs typeface="Cambria"/>
              </a:rPr>
              <a:t>{</a:t>
            </a:r>
            <a:r>
              <a:rPr lang="en-US" sz="3200" dirty="0">
                <a:latin typeface="Cambria"/>
                <a:ea typeface="Cambria"/>
                <a:cs typeface="Cambria"/>
              </a:rPr>
              <a:t>  </a:t>
            </a:r>
            <a:r>
              <a:rPr lang="en-US" sz="3200" dirty="0">
                <a:solidFill>
                  <a:srgbClr val="008040"/>
                </a:solidFill>
                <a:latin typeface="Cambria"/>
                <a:ea typeface="Cambria"/>
                <a:cs typeface="Cambria"/>
              </a:rPr>
              <a:t>}</a:t>
            </a:r>
            <a:r>
              <a:rPr lang="en-US" sz="3200" dirty="0">
                <a:latin typeface="Cambria"/>
                <a:ea typeface="Cambria"/>
                <a:cs typeface="Cambria"/>
              </a:rPr>
              <a:t>.</a:t>
            </a:r>
            <a:endParaRPr lang="en-US" sz="3200" i="1" noProof="1">
              <a:latin typeface="Cambria"/>
              <a:ea typeface="Cambria"/>
              <a:cs typeface="Cambria"/>
            </a:endParaRPr>
          </a:p>
        </p:txBody>
      </p:sp>
      <p:sp>
        <p:nvSpPr>
          <p:cNvPr id="40" name="Text Box 5"/>
          <p:cNvSpPr txBox="1">
            <a:spLocks noChangeArrowheads="1"/>
          </p:cNvSpPr>
          <p:nvPr/>
        </p:nvSpPr>
        <p:spPr bwMode="auto">
          <a:xfrm>
            <a:off x="3215148" y="5479105"/>
            <a:ext cx="636713" cy="523220"/>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2800" dirty="0">
                <a:latin typeface="Cambria"/>
              </a:rPr>
              <a:t>/i/</a:t>
            </a:r>
            <a:endParaRPr lang="en-US" sz="2800" dirty="0">
              <a:latin typeface="Calibri" panose="020F0502020204030204" pitchFamily="34" charset="0"/>
            </a:endParaRPr>
          </a:p>
        </p:txBody>
      </p:sp>
      <p:sp>
        <p:nvSpPr>
          <p:cNvPr id="41" name="Text Box 6"/>
          <p:cNvSpPr txBox="1">
            <a:spLocks noChangeArrowheads="1"/>
          </p:cNvSpPr>
          <p:nvPr/>
        </p:nvSpPr>
        <p:spPr bwMode="auto">
          <a:xfrm>
            <a:off x="6823056" y="5479105"/>
            <a:ext cx="736099" cy="523220"/>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2800" dirty="0">
                <a:latin typeface="Cambria"/>
              </a:rPr>
              <a:t>/</a:t>
            </a:r>
            <a:r>
              <a:rPr lang="en-US" sz="2800" dirty="0" err="1">
                <a:latin typeface="Cambria"/>
              </a:rPr>
              <a:t>u</a:t>
            </a:r>
            <a:r>
              <a:rPr lang="en-US" sz="2800" dirty="0">
                <a:latin typeface="Cambria"/>
              </a:rPr>
              <a:t>/</a:t>
            </a:r>
            <a:endParaRPr lang="en-US" sz="2800" dirty="0">
              <a:latin typeface="Calibri" panose="020F0502020204030204" pitchFamily="34" charset="0"/>
            </a:endParaRPr>
          </a:p>
        </p:txBody>
      </p:sp>
      <p:sp>
        <p:nvSpPr>
          <p:cNvPr id="42" name="Text Box 10"/>
          <p:cNvSpPr txBox="1">
            <a:spLocks noChangeArrowheads="1"/>
          </p:cNvSpPr>
          <p:nvPr/>
        </p:nvSpPr>
        <p:spPr bwMode="auto">
          <a:xfrm>
            <a:off x="5699160" y="7688329"/>
            <a:ext cx="712054" cy="523220"/>
          </a:xfrm>
          <a:prstGeom prst="rect">
            <a:avLst/>
          </a:prstGeom>
          <a:noFill/>
          <a:ln w="9525">
            <a:noFill/>
            <a:miter lim="800000"/>
            <a:headEnd/>
            <a:tailEnd/>
          </a:ln>
        </p:spPr>
        <p:txBody>
          <a:bodyPr wrap="none">
            <a:prstTxWarp prst="textNoShape">
              <a:avLst/>
            </a:prstTxWarp>
            <a:spAutoFit/>
          </a:bodyPr>
          <a:lstStyle/>
          <a:p>
            <a:pPr algn="ctr">
              <a:spcBef>
                <a:spcPct val="50000"/>
              </a:spcBef>
            </a:pPr>
            <a:r>
              <a:rPr lang="en-US" sz="2800" dirty="0">
                <a:latin typeface="Cambria"/>
              </a:rPr>
              <a:t>/a/</a:t>
            </a:r>
            <a:endParaRPr lang="en-US" sz="2800" dirty="0">
              <a:latin typeface="Calibri" panose="020F0502020204030204" pitchFamily="34" charset="0"/>
            </a:endParaRPr>
          </a:p>
        </p:txBody>
      </p:sp>
      <p:sp>
        <p:nvSpPr>
          <p:cNvPr id="43" name="Oval 42"/>
          <p:cNvSpPr/>
          <p:nvPr/>
        </p:nvSpPr>
        <p:spPr bwMode="auto">
          <a:xfrm>
            <a:off x="6657703" y="5301305"/>
            <a:ext cx="990600" cy="1063752"/>
          </a:xfrm>
          <a:prstGeom prst="ellipse">
            <a:avLst/>
          </a:prstGeom>
          <a:no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Cambria" panose="02040503050406030204" pitchFamily="18" charset="0"/>
            </a:endParaRPr>
          </a:p>
        </p:txBody>
      </p:sp>
      <p:sp>
        <p:nvSpPr>
          <p:cNvPr id="23" name="Rectangle 22"/>
          <p:cNvSpPr/>
          <p:nvPr/>
        </p:nvSpPr>
        <p:spPr bwMode="auto">
          <a:xfrm>
            <a:off x="2584178" y="5177734"/>
            <a:ext cx="5221224" cy="3282696"/>
          </a:xfrm>
          <a:prstGeom prst="rect">
            <a:avLst/>
          </a:prstGeom>
          <a:noFill/>
          <a:ln w="57150" cap="flat" cmpd="sng" algn="ctr">
            <a:solidFill>
              <a:schemeClr val="accent2">
                <a:lumMod val="20000"/>
                <a:lumOff val="80000"/>
              </a:schemeClr>
            </a:solidFill>
            <a:prstDash val="solid"/>
            <a:round/>
            <a:headEnd type="none" w="med" len="med"/>
            <a:tailEnd type="none" w="med" len="med"/>
          </a:ln>
          <a:effectLst/>
        </p:spPr>
        <p:txBody>
          <a:bodyPr/>
          <a:lstStyle/>
          <a:p>
            <a:pPr>
              <a:defRPr/>
            </a:pPr>
            <a:endParaRPr lang="en-CA" dirty="0">
              <a:latin typeface="Cambria" panose="02040503050406030204" pitchFamily="18" charset="0"/>
              <a:cs typeface="+mn-cs"/>
            </a:endParaRPr>
          </a:p>
        </p:txBody>
      </p:sp>
      <p:sp>
        <p:nvSpPr>
          <p:cNvPr id="24" name="Rectangle 12"/>
          <p:cNvSpPr>
            <a:spLocks noChangeArrowheads="1"/>
          </p:cNvSpPr>
          <p:nvPr/>
        </p:nvSpPr>
        <p:spPr bwMode="auto">
          <a:xfrm>
            <a:off x="6207266" y="6749105"/>
            <a:ext cx="1178400" cy="523220"/>
          </a:xfrm>
          <a:prstGeom prst="rect">
            <a:avLst/>
          </a:prstGeom>
          <a:noFill/>
          <a:ln w="9525">
            <a:noFill/>
            <a:miter lim="800000"/>
            <a:headEnd/>
            <a:tailEnd/>
          </a:ln>
        </p:spPr>
        <p:txBody>
          <a:bodyPr wrap="none" anchor="ctr">
            <a:prstTxWarp prst="textNoShape">
              <a:avLst/>
            </a:prstTxWarp>
            <a:spAutoFit/>
          </a:bodyPr>
          <a:lstStyle/>
          <a:p>
            <a:pPr algn="ctr"/>
            <a:r>
              <a:rPr lang="en-US" sz="2800" dirty="0">
                <a:solidFill>
                  <a:srgbClr val="C00000"/>
                </a:solidFill>
                <a:latin typeface="Cambria" panose="02040503050406030204" pitchFamily="18" charset="0"/>
              </a:rPr>
              <a:t>[–low]</a:t>
            </a:r>
          </a:p>
        </p:txBody>
      </p:sp>
      <p:sp>
        <p:nvSpPr>
          <p:cNvPr id="25" name="Rectangle 12"/>
          <p:cNvSpPr>
            <a:spLocks noChangeArrowheads="1"/>
          </p:cNvSpPr>
          <p:nvPr/>
        </p:nvSpPr>
        <p:spPr bwMode="auto">
          <a:xfrm>
            <a:off x="5157087" y="5682305"/>
            <a:ext cx="1673408" cy="523220"/>
          </a:xfrm>
          <a:prstGeom prst="rect">
            <a:avLst/>
          </a:prstGeom>
          <a:noFill/>
          <a:ln w="9525">
            <a:noFill/>
            <a:miter lim="800000"/>
            <a:headEnd/>
            <a:tailEnd/>
          </a:ln>
        </p:spPr>
        <p:txBody>
          <a:bodyPr wrap="none" anchor="ctr">
            <a:prstTxWarp prst="textNoShape">
              <a:avLst/>
            </a:prstTxWarp>
            <a:spAutoFit/>
          </a:bodyPr>
          <a:lstStyle/>
          <a:p>
            <a:pPr algn="ctr"/>
            <a:r>
              <a:rPr lang="en-US" sz="2800" dirty="0">
                <a:solidFill>
                  <a:srgbClr val="008040"/>
                </a:solidFill>
                <a:latin typeface="Cambria" panose="02040503050406030204" pitchFamily="18" charset="0"/>
              </a:rPr>
              <a:t>{+round} </a:t>
            </a:r>
          </a:p>
        </p:txBody>
      </p:sp>
      <p:sp>
        <p:nvSpPr>
          <p:cNvPr id="26" name="Rectangle 12"/>
          <p:cNvSpPr>
            <a:spLocks noChangeArrowheads="1"/>
          </p:cNvSpPr>
          <p:nvPr/>
        </p:nvSpPr>
        <p:spPr bwMode="auto">
          <a:xfrm>
            <a:off x="6117360" y="6302086"/>
            <a:ext cx="1334020" cy="523220"/>
          </a:xfrm>
          <a:prstGeom prst="rect">
            <a:avLst/>
          </a:prstGeom>
          <a:noFill/>
          <a:ln w="9525">
            <a:noFill/>
            <a:miter lim="800000"/>
            <a:headEnd/>
            <a:tailEnd/>
          </a:ln>
        </p:spPr>
        <p:txBody>
          <a:bodyPr wrap="none" anchor="ctr">
            <a:prstTxWarp prst="textNoShape">
              <a:avLst/>
            </a:prstTxWarp>
            <a:spAutoFit/>
          </a:bodyPr>
          <a:lstStyle/>
          <a:p>
            <a:pPr algn="ctr"/>
            <a:r>
              <a:rPr lang="en-US" sz="2800" dirty="0">
                <a:solidFill>
                  <a:srgbClr val="008040"/>
                </a:solidFill>
                <a:latin typeface="Cambria" panose="02040503050406030204" pitchFamily="18" charset="0"/>
              </a:rPr>
              <a:t>{+high}</a:t>
            </a:r>
          </a:p>
        </p:txBody>
      </p:sp>
      <p:sp>
        <p:nvSpPr>
          <p:cNvPr id="27" name="Text Box 4"/>
          <p:cNvSpPr txBox="1">
            <a:spLocks noChangeArrowheads="1"/>
          </p:cNvSpPr>
          <p:nvPr/>
        </p:nvSpPr>
        <p:spPr bwMode="auto">
          <a:xfrm>
            <a:off x="8272809" y="6054072"/>
            <a:ext cx="702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ea typeface="Cambria"/>
                <a:cs typeface="Cambria"/>
              </a:rPr>
              <a:t>These enhancements are not necessary, however, and other realizations are possible (Dyck 1995; Hall 2011).</a:t>
            </a:r>
            <a:endParaRPr lang="en-US" sz="3200" i="1" noProof="1">
              <a:latin typeface="Cambria"/>
              <a:ea typeface="Cambria"/>
              <a:cs typeface="Cambria"/>
            </a:endParaRPr>
          </a:p>
        </p:txBody>
      </p:sp>
      <p:sp>
        <p:nvSpPr>
          <p:cNvPr id="32" name="Text Box 4">
            <a:extLst>
              <a:ext uri="{FF2B5EF4-FFF2-40B4-BE49-F238E27FC236}">
                <a16:creationId xmlns:a16="http://schemas.microsoft.com/office/drawing/2014/main" id="{A7C2A36C-9061-294D-935B-DBFEB52537B6}"/>
              </a:ext>
            </a:extLst>
          </p:cNvPr>
          <p:cNvSpPr txBox="1">
            <a:spLocks noChangeArrowheads="1"/>
          </p:cNvSpPr>
          <p:nvPr/>
        </p:nvSpPr>
        <p:spPr bwMode="auto">
          <a:xfrm>
            <a:off x="2610633" y="3024815"/>
            <a:ext cx="12519581" cy="584775"/>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3200" dirty="0">
                <a:latin typeface="Cambria"/>
                <a:ea typeface="Cambria"/>
                <a:cs typeface="Cambria"/>
              </a:rPr>
              <a:t>adding </a:t>
            </a:r>
            <a:r>
              <a:rPr lang="en-US" sz="3200" dirty="0">
                <a:solidFill>
                  <a:srgbClr val="008040"/>
                </a:solidFill>
                <a:latin typeface="Cambria"/>
                <a:ea typeface="Cambria"/>
                <a:cs typeface="Cambria"/>
              </a:rPr>
              <a:t>{+round}</a:t>
            </a:r>
            <a:r>
              <a:rPr lang="en-US" sz="3200" dirty="0">
                <a:latin typeface="Cambria"/>
                <a:ea typeface="Cambria"/>
                <a:cs typeface="Cambria"/>
              </a:rPr>
              <a:t> to enhance </a:t>
            </a:r>
            <a:r>
              <a:rPr lang="en-US" sz="3200" dirty="0">
                <a:solidFill>
                  <a:srgbClr val="C00000"/>
                </a:solidFill>
                <a:latin typeface="Cambria"/>
                <a:ea typeface="Cambria"/>
                <a:cs typeface="Cambria"/>
              </a:rPr>
              <a:t>[+back]</a:t>
            </a:r>
            <a:r>
              <a:rPr lang="en-US" sz="3200" dirty="0">
                <a:latin typeface="Cambria"/>
                <a:ea typeface="Cambria"/>
                <a:cs typeface="Cambria"/>
              </a:rPr>
              <a:t> (giving [u, </a:t>
            </a:r>
            <a:r>
              <a:rPr lang="en-US" sz="3200" dirty="0" err="1">
                <a:latin typeface="Cambria"/>
                <a:ea typeface="Cambria"/>
                <a:cs typeface="Cambria"/>
              </a:rPr>
              <a:t>ʊ</a:t>
            </a:r>
            <a:r>
              <a:rPr lang="en-US" sz="3200" dirty="0">
                <a:latin typeface="Cambria"/>
                <a:ea typeface="Cambria"/>
                <a:cs typeface="Cambria"/>
              </a:rPr>
              <a:t>, o, </a:t>
            </a:r>
            <a:r>
              <a:rPr lang="en-US" sz="3200" dirty="0" err="1">
                <a:latin typeface="Cambria"/>
                <a:ea typeface="Cambria"/>
                <a:cs typeface="Cambria"/>
              </a:rPr>
              <a:t>ɔ</a:t>
            </a:r>
            <a:r>
              <a:rPr lang="en-US" sz="3200" dirty="0">
                <a:latin typeface="Cambria"/>
                <a:ea typeface="Cambria"/>
                <a:cs typeface="Cambria"/>
              </a:rPr>
              <a:t>], not [</a:t>
            </a:r>
            <a:r>
              <a:rPr lang="en-US" sz="3200" dirty="0" err="1">
                <a:latin typeface="Cambria"/>
                <a:ea typeface="Cambria"/>
                <a:cs typeface="Cambria"/>
              </a:rPr>
              <a:t>ɨ</a:t>
            </a:r>
            <a:r>
              <a:rPr lang="en-US" sz="3200" dirty="0">
                <a:latin typeface="Cambria"/>
                <a:ea typeface="Cambria"/>
                <a:cs typeface="Cambria"/>
              </a:rPr>
              <a:t>, </a:t>
            </a:r>
            <a:r>
              <a:rPr lang="en-US" sz="3200" dirty="0" err="1">
                <a:latin typeface="Cambria"/>
                <a:ea typeface="Cambria"/>
                <a:cs typeface="Cambria"/>
              </a:rPr>
              <a:t>ɯ</a:t>
            </a:r>
            <a:r>
              <a:rPr lang="en-US" sz="3200" dirty="0">
                <a:latin typeface="Cambria"/>
                <a:ea typeface="Cambria"/>
                <a:cs typeface="Cambria"/>
              </a:rPr>
              <a:t>, </a:t>
            </a:r>
            <a:r>
              <a:rPr lang="en-US" sz="3200" dirty="0" err="1">
                <a:latin typeface="Cambria"/>
                <a:ea typeface="Cambria"/>
                <a:cs typeface="Cambria"/>
              </a:rPr>
              <a:t>ɤ</a:t>
            </a:r>
            <a:r>
              <a:rPr lang="en-US" sz="3200" dirty="0">
                <a:latin typeface="Cambria"/>
                <a:ea typeface="Cambria"/>
                <a:cs typeface="Cambria"/>
              </a:rPr>
              <a:t>, </a:t>
            </a:r>
            <a:r>
              <a:rPr lang="en-US" sz="3200" dirty="0" err="1">
                <a:latin typeface="Cambria"/>
                <a:ea typeface="Cambria"/>
                <a:cs typeface="Cambria"/>
              </a:rPr>
              <a:t>ʌ</a:t>
            </a:r>
            <a:r>
              <a:rPr lang="en-US" sz="3200" dirty="0">
                <a:latin typeface="Cambria"/>
                <a:ea typeface="Cambria"/>
                <a:cs typeface="Cambria"/>
              </a:rPr>
              <a:t>]</a:t>
            </a:r>
            <a:endParaRPr lang="en-US" sz="3200" noProof="1">
              <a:latin typeface="Cambria"/>
              <a:ea typeface="Cambria"/>
              <a:cs typeface="Cambria"/>
            </a:endParaRPr>
          </a:p>
        </p:txBody>
      </p:sp>
      <p:sp>
        <p:nvSpPr>
          <p:cNvPr id="34" name="Text Box 4">
            <a:extLst>
              <a:ext uri="{FF2B5EF4-FFF2-40B4-BE49-F238E27FC236}">
                <a16:creationId xmlns:a16="http://schemas.microsoft.com/office/drawing/2014/main" id="{685DAD8C-190B-E047-8B26-B4B2D05651E2}"/>
              </a:ext>
            </a:extLst>
          </p:cNvPr>
          <p:cNvSpPr txBox="1">
            <a:spLocks noChangeArrowheads="1"/>
          </p:cNvSpPr>
          <p:nvPr/>
        </p:nvSpPr>
        <p:spPr bwMode="auto">
          <a:xfrm>
            <a:off x="2610633" y="3755667"/>
            <a:ext cx="10132326" cy="584775"/>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3200" dirty="0">
                <a:latin typeface="Cambria"/>
                <a:ea typeface="Cambria"/>
                <a:cs typeface="Cambria"/>
              </a:rPr>
              <a:t>adding </a:t>
            </a:r>
            <a:r>
              <a:rPr lang="en-US" sz="3200" dirty="0">
                <a:solidFill>
                  <a:srgbClr val="008040"/>
                </a:solidFill>
                <a:latin typeface="Cambria"/>
                <a:ea typeface="Cambria"/>
                <a:cs typeface="Cambria"/>
              </a:rPr>
              <a:t>{+high}</a:t>
            </a:r>
            <a:r>
              <a:rPr lang="en-US" sz="3200" dirty="0">
                <a:latin typeface="Cambria"/>
                <a:ea typeface="Cambria"/>
                <a:cs typeface="Cambria"/>
              </a:rPr>
              <a:t> to enhance </a:t>
            </a:r>
            <a:r>
              <a:rPr lang="en-US" sz="3200" dirty="0">
                <a:solidFill>
                  <a:srgbClr val="C00000"/>
                </a:solidFill>
                <a:latin typeface="Cambria"/>
                <a:ea typeface="Cambria"/>
                <a:cs typeface="Cambria"/>
              </a:rPr>
              <a:t>[–low]</a:t>
            </a:r>
            <a:r>
              <a:rPr lang="en-US" sz="3200" dirty="0">
                <a:latin typeface="Cambria"/>
                <a:ea typeface="Cambria"/>
                <a:cs typeface="Cambria"/>
              </a:rPr>
              <a:t>  (giving [u, </a:t>
            </a:r>
            <a:r>
              <a:rPr lang="en-US" sz="3200" dirty="0" err="1">
                <a:latin typeface="Cambria"/>
                <a:ea typeface="Cambria"/>
                <a:cs typeface="Cambria"/>
              </a:rPr>
              <a:t>ʊ</a:t>
            </a:r>
            <a:r>
              <a:rPr lang="en-US" sz="3200" dirty="0">
                <a:latin typeface="Cambria"/>
                <a:ea typeface="Cambria"/>
                <a:cs typeface="Cambria"/>
              </a:rPr>
              <a:t>], not [o, </a:t>
            </a:r>
            <a:r>
              <a:rPr lang="en-US" sz="3200" dirty="0" err="1">
                <a:latin typeface="Cambria"/>
                <a:ea typeface="Cambria"/>
                <a:cs typeface="Cambria"/>
              </a:rPr>
              <a:t>ɔ</a:t>
            </a:r>
            <a:r>
              <a:rPr lang="en-US" sz="3200" dirty="0">
                <a:latin typeface="Cambria"/>
                <a:ea typeface="Cambria"/>
                <a:cs typeface="Cambria"/>
              </a:rPr>
              <a:t>]</a:t>
            </a:r>
            <a:endParaRPr lang="en-US" sz="3200" noProof="1">
              <a:latin typeface="Cambria"/>
              <a:ea typeface="Cambria"/>
              <a:cs typeface="Cambria"/>
            </a:endParaRPr>
          </a:p>
        </p:txBody>
      </p:sp>
      <p:sp>
        <p:nvSpPr>
          <p:cNvPr id="37" name="Slide Number Placeholder 8">
            <a:extLst>
              <a:ext uri="{FF2B5EF4-FFF2-40B4-BE49-F238E27FC236}">
                <a16:creationId xmlns:a16="http://schemas.microsoft.com/office/drawing/2014/main" id="{E7A1A933-DE53-0F40-AC5F-3CE1DA1D3D7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67</a:t>
            </a:fld>
            <a:endParaRPr lang="en-US" sz="16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2000" fill="hold"/>
                                        <p:tgtEl>
                                          <p:spTgt spid="43"/>
                                        </p:tgtEl>
                                        <p:attrNameLst>
                                          <p:attrName>ppt_w</p:attrName>
                                        </p:attrNameLst>
                                      </p:cBhvr>
                                      <p:tavLst>
                                        <p:tav tm="0">
                                          <p:val>
                                            <p:strVal val="#ppt_w*0.70"/>
                                          </p:val>
                                        </p:tav>
                                        <p:tav tm="100000">
                                          <p:val>
                                            <p:strVal val="#ppt_w"/>
                                          </p:val>
                                        </p:tav>
                                      </p:tavLst>
                                    </p:anim>
                                    <p:anim calcmode="lin" valueType="num">
                                      <p:cBhvr>
                                        <p:cTn id="8" dur="2000" fill="hold"/>
                                        <p:tgtEl>
                                          <p:spTgt spid="43"/>
                                        </p:tgtEl>
                                        <p:attrNameLst>
                                          <p:attrName>ppt_h</p:attrName>
                                        </p:attrNameLst>
                                      </p:cBhvr>
                                      <p:tavLst>
                                        <p:tav tm="0">
                                          <p:val>
                                            <p:strVal val="#ppt_h"/>
                                          </p:val>
                                        </p:tav>
                                        <p:tav tm="100000">
                                          <p:val>
                                            <p:strVal val="#ppt_h"/>
                                          </p:val>
                                        </p:tav>
                                      </p:tavLst>
                                    </p:anim>
                                    <p:animEffect transition="in" filter="fade">
                                      <p:cBhvr>
                                        <p:cTn id="9" dur="20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2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animBg="1"/>
      <p:bldP spid="25" grpId="0"/>
      <p:bldP spid="26" grpId="0"/>
      <p:bldP spid="27" grpId="0"/>
      <p:bldP spid="32" grpId="0"/>
      <p:bldP spid="34"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1166400" y="1440000"/>
            <a:ext cx="78359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Markedness</a:t>
            </a:r>
          </a:p>
        </p:txBody>
      </p:sp>
      <p:sp>
        <p:nvSpPr>
          <p:cNvPr id="10" name="Text Box 7"/>
          <p:cNvSpPr txBox="1">
            <a:spLocks noChangeArrowheads="1"/>
          </p:cNvSpPr>
          <p:nvPr/>
        </p:nvSpPr>
        <p:spPr bwMode="auto">
          <a:xfrm>
            <a:off x="1166400" y="4606958"/>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I assume that markedness is language particular (Rice 2003; 2007) and accounts for asymmetries between the two values of a feature, where these exist.</a:t>
            </a:r>
            <a:endParaRPr lang="en-US" sz="3200" noProof="1">
              <a:latin typeface="Cambria"/>
              <a:ea typeface="Cambria"/>
              <a:cs typeface="Cambria"/>
            </a:endParaRPr>
          </a:p>
        </p:txBody>
      </p:sp>
      <p:sp>
        <p:nvSpPr>
          <p:cNvPr id="11" name="Text Box 4"/>
          <p:cNvSpPr txBox="1">
            <a:spLocks noChangeArrowheads="1"/>
          </p:cNvSpPr>
          <p:nvPr/>
        </p:nvSpPr>
        <p:spPr bwMode="auto">
          <a:xfrm>
            <a:off x="1166399" y="2838813"/>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A further assumption is that features are </a:t>
            </a:r>
            <a:r>
              <a:rPr lang="en-US" sz="3200" dirty="0">
                <a:solidFill>
                  <a:srgbClr val="C00000"/>
                </a:solidFill>
                <a:latin typeface="Cambria"/>
                <a:ea typeface="Cambria"/>
                <a:cs typeface="Cambria"/>
              </a:rPr>
              <a:t>binary</a:t>
            </a:r>
            <a:r>
              <a:rPr lang="en-US" sz="3200" dirty="0">
                <a:latin typeface="Cambria"/>
                <a:ea typeface="Cambria"/>
                <a:cs typeface="Cambria"/>
              </a:rPr>
              <a:t>, and that every feature has a </a:t>
            </a:r>
            <a:r>
              <a:rPr lang="en-US" sz="3200" dirty="0">
                <a:solidFill>
                  <a:srgbClr val="C00000"/>
                </a:solidFill>
                <a:latin typeface="Cambria"/>
                <a:ea typeface="Cambria"/>
                <a:cs typeface="Cambria"/>
              </a:rPr>
              <a:t>marked</a:t>
            </a:r>
            <a:r>
              <a:rPr lang="en-US" sz="3200" dirty="0">
                <a:latin typeface="Cambria"/>
                <a:ea typeface="Cambria"/>
                <a:cs typeface="Cambria"/>
              </a:rPr>
              <a:t> and </a:t>
            </a:r>
            <a:r>
              <a:rPr lang="en-US" sz="3200" dirty="0">
                <a:solidFill>
                  <a:srgbClr val="C00000"/>
                </a:solidFill>
                <a:latin typeface="Cambria"/>
                <a:ea typeface="Cambria"/>
                <a:cs typeface="Cambria"/>
              </a:rPr>
              <a:t>unmarked</a:t>
            </a:r>
            <a:r>
              <a:rPr lang="en-US" sz="3200" dirty="0">
                <a:latin typeface="Cambria"/>
                <a:ea typeface="Cambria"/>
                <a:cs typeface="Cambria"/>
              </a:rPr>
              <a:t> value.</a:t>
            </a:r>
            <a:endParaRPr lang="en-US" sz="3200" noProof="1">
              <a:latin typeface="Cambria"/>
              <a:ea typeface="Cambria"/>
              <a:cs typeface="Cambria"/>
            </a:endParaRPr>
          </a:p>
        </p:txBody>
      </p:sp>
      <p:sp>
        <p:nvSpPr>
          <p:cNvPr id="12" name="Text Box 7"/>
          <p:cNvSpPr txBox="1">
            <a:spLocks noChangeArrowheads="1"/>
          </p:cNvSpPr>
          <p:nvPr/>
        </p:nvSpPr>
        <p:spPr bwMode="auto">
          <a:xfrm>
            <a:off x="1166400" y="6375102"/>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For example, we expect that unmarked values serve as </a:t>
            </a:r>
            <a:r>
              <a:rPr lang="en-US" sz="3200" dirty="0">
                <a:solidFill>
                  <a:srgbClr val="C00000"/>
                </a:solidFill>
                <a:latin typeface="Cambria"/>
                <a:ea typeface="Cambria"/>
                <a:cs typeface="Cambria"/>
              </a:rPr>
              <a:t>defaults</a:t>
            </a:r>
            <a:r>
              <a:rPr lang="en-US" sz="3200" dirty="0">
                <a:latin typeface="Cambria"/>
                <a:ea typeface="Cambria"/>
                <a:cs typeface="Cambria"/>
              </a:rPr>
              <a:t>, and may be more or less inert. </a:t>
            </a:r>
            <a:endParaRPr lang="en-US" sz="3200" noProof="1">
              <a:latin typeface="Cambria"/>
              <a:ea typeface="Cambria"/>
              <a:cs typeface="Cambria"/>
            </a:endParaRPr>
          </a:p>
        </p:txBody>
      </p:sp>
      <p:sp>
        <p:nvSpPr>
          <p:cNvPr id="7" name="Slide Number Placeholder 8">
            <a:extLst>
              <a:ext uri="{FF2B5EF4-FFF2-40B4-BE49-F238E27FC236}">
                <a16:creationId xmlns:a16="http://schemas.microsoft.com/office/drawing/2014/main" id="{B26E16B2-96AF-664F-ACB2-45FE2F7A53AA}"/>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68</a:t>
            </a:fld>
            <a:endParaRPr lang="en-US" sz="16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1166400" y="1440000"/>
            <a:ext cx="6734472" cy="707886"/>
          </a:xfrm>
          <a:prstGeom prst="rect">
            <a:avLst/>
          </a:prstGeom>
          <a:noFill/>
          <a:ln w="9525">
            <a:noFill/>
            <a:miter lim="800000"/>
            <a:headEnd/>
            <a:tailEnd/>
          </a:ln>
        </p:spPr>
        <p:txBody>
          <a:bodyPr wrap="none">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Neutralization: Vowel reduction</a:t>
            </a:r>
            <a:endParaRPr lang="en-US" sz="4000" dirty="0">
              <a:solidFill>
                <a:srgbClr val="C00000"/>
              </a:solidFill>
              <a:latin typeface="Calibri" panose="020F0502020204030204" pitchFamily="34" charset="0"/>
              <a:ea typeface="Times New Roman"/>
              <a:cs typeface="Calibri" panose="020F0502020204030204" pitchFamily="34" charset="0"/>
            </a:endParaRPr>
          </a:p>
        </p:txBody>
      </p:sp>
      <p:sp>
        <p:nvSpPr>
          <p:cNvPr id="11" name="Text Box 4"/>
          <p:cNvSpPr txBox="1">
            <a:spLocks noChangeArrowheads="1"/>
          </p:cNvSpPr>
          <p:nvPr/>
        </p:nvSpPr>
        <p:spPr bwMode="auto">
          <a:xfrm>
            <a:off x="1166399" y="2435684"/>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cs typeface="Cambria"/>
              </a:rPr>
              <a:t>Trubetzkoy (1939: 71–5) suggested that </a:t>
            </a:r>
            <a:r>
              <a:rPr lang="en-US" sz="3200" dirty="0">
                <a:solidFill>
                  <a:srgbClr val="C00000"/>
                </a:solidFill>
                <a:latin typeface="Cambria"/>
                <a:cs typeface="Cambria"/>
              </a:rPr>
              <a:t>neutralization</a:t>
            </a:r>
            <a:r>
              <a:rPr lang="en-US" sz="3200" dirty="0">
                <a:latin typeface="Cambria"/>
                <a:cs typeface="Cambria"/>
              </a:rPr>
              <a:t>—the suspension of a contrast in certain positions—can have different types of outcomes.</a:t>
            </a:r>
          </a:p>
        </p:txBody>
      </p:sp>
      <p:sp>
        <p:nvSpPr>
          <p:cNvPr id="13" name="Text Box 7"/>
          <p:cNvSpPr txBox="1">
            <a:spLocks noChangeArrowheads="1"/>
          </p:cNvSpPr>
          <p:nvPr/>
        </p:nvSpPr>
        <p:spPr bwMode="auto">
          <a:xfrm>
            <a:off x="1166399" y="5165716"/>
            <a:ext cx="14400000" cy="1569660"/>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In other cases, the reduced vowel cannot be phonetically equated with a particular stressed vowel; that is, neutralization is to a vowel that has a different representation from both the marked and unmarked stressed vowels.</a:t>
            </a:r>
            <a:endParaRPr lang="en-US" sz="3200" dirty="0">
              <a:latin typeface="Cambria"/>
              <a:cs typeface="Cambria"/>
            </a:endParaRPr>
          </a:p>
        </p:txBody>
      </p:sp>
      <p:sp>
        <p:nvSpPr>
          <p:cNvPr id="12" name="Text Box 7"/>
          <p:cNvSpPr txBox="1">
            <a:spLocks noChangeArrowheads="1"/>
          </p:cNvSpPr>
          <p:nvPr/>
        </p:nvSpPr>
        <p:spPr bwMode="auto">
          <a:xfrm>
            <a:off x="1166400" y="3800700"/>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cs typeface="Cambria"/>
              </a:rPr>
              <a:t>In the case of vowel reduction, for example, vowels that contrast in stressed position might neutralize to the unmarked vowel when not stressed.</a:t>
            </a:r>
          </a:p>
        </p:txBody>
      </p:sp>
      <p:sp>
        <p:nvSpPr>
          <p:cNvPr id="10" name="Text Box 7">
            <a:extLst>
              <a:ext uri="{FF2B5EF4-FFF2-40B4-BE49-F238E27FC236}">
                <a16:creationId xmlns:a16="http://schemas.microsoft.com/office/drawing/2014/main" id="{8A5A5EF5-3B69-9946-BBA8-302A4E2BD667}"/>
              </a:ext>
            </a:extLst>
          </p:cNvPr>
          <p:cNvSpPr txBox="1">
            <a:spLocks noChangeArrowheads="1"/>
          </p:cNvSpPr>
          <p:nvPr/>
        </p:nvSpPr>
        <p:spPr bwMode="auto">
          <a:xfrm>
            <a:off x="1166400" y="7023174"/>
            <a:ext cx="1440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CHT can elegantly represent both types of reduction, which arise in Brazilian Portuguese. </a:t>
            </a:r>
            <a:endParaRPr lang="en-US" sz="3200" dirty="0">
              <a:latin typeface="Cambria"/>
              <a:cs typeface="Cambria"/>
            </a:endParaRPr>
          </a:p>
        </p:txBody>
      </p:sp>
      <p:sp>
        <p:nvSpPr>
          <p:cNvPr id="9" name="Slide Number Placeholder 8">
            <a:extLst>
              <a:ext uri="{FF2B5EF4-FFF2-40B4-BE49-F238E27FC236}">
                <a16:creationId xmlns:a16="http://schemas.microsoft.com/office/drawing/2014/main" id="{3DDFE1EB-78C9-EB44-B195-058D24C6006E}"/>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69</a:t>
            </a:fld>
            <a:endParaRPr lang="en-US" sz="1600" dirty="0"/>
          </a:p>
        </p:txBody>
      </p:sp>
    </p:spTree>
    <p:custDataLst>
      <p:tags r:id="rId1"/>
    </p:custDataLst>
    <p:extLst>
      <p:ext uri="{BB962C8B-B14F-4D97-AF65-F5344CB8AC3E}">
        <p14:creationId xmlns:p14="http://schemas.microsoft.com/office/powerpoint/2010/main" val="3446142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5368" name="Slide Number Placeholder 8"/>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7</a:t>
            </a:fld>
            <a:endParaRPr lang="en-US" sz="1600" dirty="0"/>
          </a:p>
        </p:txBody>
      </p:sp>
      <p:sp>
        <p:nvSpPr>
          <p:cNvPr id="10" name="Text Box 5"/>
          <p:cNvSpPr txBox="1">
            <a:spLocks noChangeArrowheads="1"/>
          </p:cNvSpPr>
          <p:nvPr/>
        </p:nvSpPr>
        <p:spPr bwMode="auto">
          <a:xfrm>
            <a:off x="4581974" y="4247740"/>
            <a:ext cx="5424883" cy="2446824"/>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solidFill>
                  <a:srgbClr val="C00000"/>
                </a:solidFill>
                <a:latin typeface="Optima"/>
                <a:cs typeface="Optima"/>
              </a:rPr>
              <a:t>Part I: Historical Antecedents </a:t>
            </a:r>
          </a:p>
          <a:p>
            <a:pPr>
              <a:spcBef>
                <a:spcPts val="960"/>
              </a:spcBef>
            </a:pPr>
            <a:r>
              <a:rPr lang="en-US" sz="3200" dirty="0">
                <a:solidFill>
                  <a:srgbClr val="C00000"/>
                </a:solidFill>
                <a:latin typeface="Optima"/>
                <a:cs typeface="Optima"/>
              </a:rPr>
              <a:t>1. Sweet 1877</a:t>
            </a:r>
          </a:p>
          <a:p>
            <a:pPr>
              <a:spcBef>
                <a:spcPts val="960"/>
              </a:spcBef>
            </a:pPr>
            <a:r>
              <a:rPr lang="en-US" sz="3200" dirty="0">
                <a:solidFill>
                  <a:srgbClr val="C00000"/>
                </a:solidFill>
                <a:latin typeface="Optima"/>
                <a:cs typeface="Optima"/>
              </a:rPr>
              <a:t>Contrastive Properties and</a:t>
            </a:r>
          </a:p>
          <a:p>
            <a:pPr>
              <a:spcBef>
                <a:spcPts val="960"/>
              </a:spcBef>
            </a:pPr>
            <a:r>
              <a:rPr lang="en-US" sz="3200" dirty="0">
                <a:solidFill>
                  <a:srgbClr val="C00000"/>
                </a:solidFill>
                <a:latin typeface="Optima"/>
                <a:cs typeface="Optima"/>
              </a:rPr>
              <a:t>‘Broad Romic’ Transcription</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2" name="Rounded Rectangle 11"/>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0"/>
              </a:spcAft>
            </a:pPr>
            <a:endParaRPr lang="en-US" sz="1400" dirty="0">
              <a:solidFill>
                <a:srgbClr val="000000"/>
              </a:solidFill>
              <a:latin typeface="Calibri" panose="020F0502020204030204" pitchFamily="34" charset="0"/>
              <a:cs typeface="Calibri" panose="020F0502020204030204" pitchFamily="34" charset="0"/>
            </a:endParaRPr>
          </a:p>
          <a:p>
            <a:pPr algn="l">
              <a:spcBef>
                <a:spcPts val="0"/>
              </a:spcBef>
              <a:spcAft>
                <a:spcPts val="0"/>
              </a:spcAft>
            </a:pPr>
            <a:r>
              <a:rPr lang="en-US" sz="1400" dirty="0">
                <a:solidFill>
                  <a:srgbClr val="000000"/>
                </a:solidFill>
                <a:latin typeface="Calibri" panose="020F0502020204030204" pitchFamily="34" charset="0"/>
                <a:cs typeface="Calibri" panose="020F0502020204030204" pitchFamily="34" charset="0"/>
              </a:rPr>
              <a:t>Introduction</a:t>
            </a:r>
          </a:p>
          <a:p>
            <a:pPr algn="l">
              <a:spcBef>
                <a:spcPts val="1800"/>
              </a:spcBef>
              <a:spcAft>
                <a:spcPts val="600"/>
              </a:spcAft>
            </a:pPr>
            <a:r>
              <a:rPr lang="en-US" sz="1400" b="1" u="sng" dirty="0">
                <a:solidFill>
                  <a:srgbClr val="C00000"/>
                </a:solidFill>
                <a:latin typeface="Calibri" panose="020F0502020204030204" pitchFamily="34" charset="0"/>
                <a:cs typeface="Calibri" panose="020F0502020204030204" pitchFamily="34" charset="0"/>
              </a:rPr>
              <a:t>Part I</a:t>
            </a:r>
          </a:p>
          <a:p>
            <a:pPr algn="l">
              <a:spcBef>
                <a:spcPts val="0"/>
              </a:spcBef>
              <a:spcAft>
                <a:spcPts val="600"/>
              </a:spcAft>
            </a:pPr>
            <a:r>
              <a:rPr lang="en-US" sz="1400" b="1" u="sng" dirty="0">
                <a:solidFill>
                  <a:srgbClr val="C00000"/>
                </a:solidFill>
                <a:latin typeface="Calibri" panose="020F0502020204030204" pitchFamily="34" charset="0"/>
                <a:cs typeface="Calibri" panose="020F0502020204030204" pitchFamily="34" charset="0"/>
              </a:rPr>
              <a:t>1. Sweet</a:t>
            </a:r>
            <a:endParaRPr lang="en-US" sz="1400" dirty="0">
              <a:latin typeface="Calibri" panose="020F0502020204030204" pitchFamily="34" charset="0"/>
              <a:cs typeface="Calibri" panose="020F0502020204030204" pitchFamily="34" charset="0"/>
            </a:endParaRPr>
          </a:p>
          <a:p>
            <a:pPr algn="l">
              <a:spcBef>
                <a:spcPts val="0"/>
              </a:spcBef>
              <a:spcAft>
                <a:spcPts val="600"/>
              </a:spcAft>
            </a:pPr>
            <a:r>
              <a:rPr lang="en-US" sz="1400" dirty="0">
                <a:latin typeface="Calibri" panose="020F0502020204030204" pitchFamily="34" charset="0"/>
                <a:cs typeface="Calibri" panose="020F0502020204030204" pitchFamily="34" charset="0"/>
              </a:rPr>
              <a:t>2. Trubetzkoy </a:t>
            </a:r>
          </a:p>
          <a:p>
            <a:pPr algn="l">
              <a:spcBef>
                <a:spcPts val="0"/>
              </a:spcBef>
              <a:spcAft>
                <a:spcPts val="600"/>
              </a:spcAft>
            </a:pPr>
            <a:r>
              <a:rPr lang="en-US" sz="1400" dirty="0">
                <a:latin typeface="Calibri" panose="020F0502020204030204" pitchFamily="34" charset="0"/>
                <a:cs typeface="Calibri" panose="020F0502020204030204" pitchFamily="34" charset="0"/>
              </a:rPr>
              <a:t>3. Jakobson</a:t>
            </a:r>
          </a:p>
          <a:p>
            <a:pPr algn="l">
              <a:spcBef>
                <a:spcPts val="0"/>
              </a:spcBef>
              <a:spcAft>
                <a:spcPts val="600"/>
              </a:spcAft>
            </a:pPr>
            <a:r>
              <a:rPr lang="en-US" sz="1400" dirty="0">
                <a:latin typeface="Calibri" panose="020F0502020204030204" pitchFamily="34" charset="0"/>
                <a:cs typeface="Calibri" panose="020F0502020204030204" pitchFamily="34" charset="0"/>
              </a:rPr>
              <a:t>4. Halle </a:t>
            </a:r>
          </a:p>
          <a:p>
            <a:pPr algn="l">
              <a:spcBef>
                <a:spcPts val="0"/>
              </a:spcBef>
              <a:spcAft>
                <a:spcPts val="600"/>
              </a:spcAft>
            </a:pPr>
            <a:r>
              <a:rPr lang="en-US" sz="1400" dirty="0">
                <a:latin typeface="Calibri" panose="020F0502020204030204" pitchFamily="34" charset="0"/>
                <a:cs typeface="Calibri" panose="020F0502020204030204" pitchFamily="34" charset="0"/>
              </a:rPr>
              <a:t>5. Chomsky &amp; Halle</a:t>
            </a:r>
          </a:p>
          <a:p>
            <a:pPr algn="l">
              <a:spcBef>
                <a:spcPts val="1800"/>
              </a:spcBef>
              <a:spcAft>
                <a:spcPts val="0"/>
              </a:spcAft>
            </a:pPr>
            <a:r>
              <a:rPr lang="en-US" sz="1400" dirty="0">
                <a:latin typeface="Calibri" panose="020F0502020204030204" pitchFamily="34" charset="0"/>
                <a:cs typeface="Calibri" panose="020F0502020204030204" pitchFamily="34" charset="0"/>
              </a:rPr>
              <a:t>Part II</a:t>
            </a:r>
          </a:p>
          <a:p>
            <a:pPr algn="l">
              <a:spcBef>
                <a:spcPts val="1800"/>
              </a:spcBef>
              <a:spcAft>
                <a:spcPts val="0"/>
              </a:spcAft>
            </a:pPr>
            <a:r>
              <a:rPr lang="en-US" sz="1400" dirty="0">
                <a:latin typeface="Calibri" panose="020F0502020204030204" pitchFamily="34" charset="0"/>
                <a:cs typeface="Calibri" panose="020F0502020204030204" pitchFamily="34" charset="0"/>
              </a:rPr>
              <a:t>Conclusions</a:t>
            </a: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 name="Rectangle 1">
            <a:extLst>
              <a:ext uri="{FF2B5EF4-FFF2-40B4-BE49-F238E27FC236}">
                <a16:creationId xmlns:a16="http://schemas.microsoft.com/office/drawing/2014/main" id="{B9735EB2-560A-2E41-B993-F01086608212}"/>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cxnSp>
        <p:nvCxnSpPr>
          <p:cNvPr id="21" name="Straight Connector 20">
            <a:extLst>
              <a:ext uri="{FF2B5EF4-FFF2-40B4-BE49-F238E27FC236}">
                <a16:creationId xmlns:a16="http://schemas.microsoft.com/office/drawing/2014/main" id="{A6D26E92-E513-694B-8A95-2D2BCDCAC201}"/>
              </a:ext>
            </a:extLst>
          </p:cNvPr>
          <p:cNvCxnSpPr>
            <a:cxnSpLocks/>
          </p:cNvCxnSpPr>
          <p:nvPr/>
        </p:nvCxnSpPr>
        <p:spPr bwMode="auto">
          <a:xfrm>
            <a:off x="9928994" y="4860032"/>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2" name="Text Box 5">
            <a:extLst>
              <a:ext uri="{FF2B5EF4-FFF2-40B4-BE49-F238E27FC236}">
                <a16:creationId xmlns:a16="http://schemas.microsoft.com/office/drawing/2014/main" id="{A88D1D32-61E9-1E40-B949-EA27F490D9D8}"/>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3" name="Picture 22">
            <a:extLst>
              <a:ext uri="{FF2B5EF4-FFF2-40B4-BE49-F238E27FC236}">
                <a16:creationId xmlns:a16="http://schemas.microsoft.com/office/drawing/2014/main" id="{D2891C0E-5D56-AA45-9CF0-35A70CFE84FF}"/>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9005345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1231200" y="1440000"/>
            <a:ext cx="7901266" cy="707886"/>
          </a:xfrm>
          <a:prstGeom prst="rect">
            <a:avLst/>
          </a:prstGeom>
          <a:noFill/>
          <a:ln w="9525">
            <a:noFill/>
            <a:miter lim="800000"/>
            <a:headEnd/>
            <a:tailEnd/>
          </a:ln>
        </p:spPr>
        <p:txBody>
          <a:bodyPr wrap="none">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Brazilian Portuguese vowel reduction</a:t>
            </a:r>
            <a:endParaRPr lang="en-US" sz="4000" dirty="0">
              <a:solidFill>
                <a:srgbClr val="C00000"/>
              </a:solidFill>
              <a:latin typeface="Calibri" panose="020F0502020204030204" pitchFamily="34" charset="0"/>
              <a:ea typeface="Times New Roman"/>
              <a:cs typeface="Calibri" panose="020F0502020204030204" pitchFamily="34" charset="0"/>
            </a:endParaRPr>
          </a:p>
        </p:txBody>
      </p:sp>
      <p:sp>
        <p:nvSpPr>
          <p:cNvPr id="51" name="Text Box 7"/>
          <p:cNvSpPr txBox="1">
            <a:spLocks noChangeArrowheads="1"/>
          </p:cNvSpPr>
          <p:nvPr/>
        </p:nvSpPr>
        <p:spPr bwMode="auto">
          <a:xfrm>
            <a:off x="1166400" y="3762000"/>
            <a:ext cx="1440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They write (2004: 229) that in pre-stressed position, “the quality of the corresponding stressed vowel is roughly preserved.” </a:t>
            </a:r>
            <a:endParaRPr lang="en-US" sz="3200" dirty="0">
              <a:latin typeface="Cambria"/>
              <a:cs typeface="Cambria"/>
            </a:endParaRPr>
          </a:p>
        </p:txBody>
      </p:sp>
      <p:sp>
        <p:nvSpPr>
          <p:cNvPr id="29" name="Text Box 4">
            <a:extLst>
              <a:ext uri="{FF2B5EF4-FFF2-40B4-BE49-F238E27FC236}">
                <a16:creationId xmlns:a16="http://schemas.microsoft.com/office/drawing/2014/main" id="{ABAAFC32-FFFA-A048-8EB6-3D47229BD805}"/>
              </a:ext>
            </a:extLst>
          </p:cNvPr>
          <p:cNvSpPr txBox="1">
            <a:spLocks noChangeArrowheads="1"/>
          </p:cNvSpPr>
          <p:nvPr/>
        </p:nvSpPr>
        <p:spPr bwMode="auto">
          <a:xfrm>
            <a:off x="1166399" y="2415714"/>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cs typeface="Cambria"/>
              </a:rPr>
              <a:t>According to Barbosa &amp; Albano (2004), a São Paulo speaker had the stressed vowels shown below.</a:t>
            </a:r>
          </a:p>
        </p:txBody>
      </p:sp>
      <p:sp>
        <p:nvSpPr>
          <p:cNvPr id="48" name="Rectangle 2">
            <a:extLst>
              <a:ext uri="{FF2B5EF4-FFF2-40B4-BE49-F238E27FC236}">
                <a16:creationId xmlns:a16="http://schemas.microsoft.com/office/drawing/2014/main" id="{0FF718B2-1001-164B-894F-7957E05491BF}"/>
              </a:ext>
            </a:extLst>
          </p:cNvPr>
          <p:cNvSpPr>
            <a:spLocks noChangeArrowheads="1"/>
          </p:cNvSpPr>
          <p:nvPr/>
        </p:nvSpPr>
        <p:spPr bwMode="auto">
          <a:xfrm>
            <a:off x="1504058" y="5958410"/>
            <a:ext cx="10218338" cy="2284349"/>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sz="3200" dirty="0">
              <a:latin typeface="Cambria"/>
            </a:endParaRPr>
          </a:p>
        </p:txBody>
      </p:sp>
      <p:sp>
        <p:nvSpPr>
          <p:cNvPr id="49" name="TextBox 14">
            <a:extLst>
              <a:ext uri="{FF2B5EF4-FFF2-40B4-BE49-F238E27FC236}">
                <a16:creationId xmlns:a16="http://schemas.microsoft.com/office/drawing/2014/main" id="{6D7225C5-DE79-134C-8024-5B6AB5FA9E53}"/>
              </a:ext>
            </a:extLst>
          </p:cNvPr>
          <p:cNvSpPr txBox="1">
            <a:spLocks noChangeArrowheads="1"/>
          </p:cNvSpPr>
          <p:nvPr/>
        </p:nvSpPr>
        <p:spPr bwMode="auto">
          <a:xfrm>
            <a:off x="1648073" y="6074234"/>
            <a:ext cx="3198696"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a:ea typeface="Times New Roman" pitchFamily="-102" charset="0"/>
                <a:cs typeface="Cambria"/>
              </a:rPr>
              <a:t>Stressed position</a:t>
            </a:r>
            <a:endParaRPr lang="en-US" sz="3200" dirty="0">
              <a:solidFill>
                <a:srgbClr val="C00000"/>
              </a:solidFill>
              <a:latin typeface="Cambria"/>
              <a:cs typeface="Cambria"/>
            </a:endParaRPr>
          </a:p>
        </p:txBody>
      </p:sp>
      <p:sp>
        <p:nvSpPr>
          <p:cNvPr id="52" name="Text Box 7">
            <a:extLst>
              <a:ext uri="{FF2B5EF4-FFF2-40B4-BE49-F238E27FC236}">
                <a16:creationId xmlns:a16="http://schemas.microsoft.com/office/drawing/2014/main" id="{88DBF20B-BF11-724F-8FE5-C17A273F80BB}"/>
              </a:ext>
            </a:extLst>
          </p:cNvPr>
          <p:cNvSpPr txBox="1">
            <a:spLocks noChangeArrowheads="1"/>
          </p:cNvSpPr>
          <p:nvPr/>
        </p:nvSpPr>
        <p:spPr bwMode="auto">
          <a:xfrm>
            <a:off x="8406081" y="6074234"/>
            <a:ext cx="367408" cy="584775"/>
          </a:xfrm>
          <a:prstGeom prst="rect">
            <a:avLst/>
          </a:prstGeom>
          <a:noFill/>
          <a:ln w="9525">
            <a:noFill/>
            <a:miter lim="800000"/>
            <a:headEnd/>
            <a:tailEnd/>
          </a:ln>
        </p:spPr>
        <p:txBody>
          <a:bodyPr wrap="none">
            <a:prstTxWarp prst="textNoShape">
              <a:avLst/>
            </a:prstTxWarp>
            <a:spAutoFit/>
          </a:bodyPr>
          <a:lstStyle/>
          <a:p>
            <a:r>
              <a:rPr lang="en-US" sz="3200" dirty="0">
                <a:latin typeface="Times New Roman"/>
                <a:cs typeface="Times New Roman"/>
              </a:rPr>
              <a:t>a</a:t>
            </a:r>
          </a:p>
        </p:txBody>
      </p:sp>
      <p:sp>
        <p:nvSpPr>
          <p:cNvPr id="53" name="Text Box 7">
            <a:extLst>
              <a:ext uri="{FF2B5EF4-FFF2-40B4-BE49-F238E27FC236}">
                <a16:creationId xmlns:a16="http://schemas.microsoft.com/office/drawing/2014/main" id="{696045F0-29C2-D747-817B-D97C4E7390DA}"/>
              </a:ext>
            </a:extLst>
          </p:cNvPr>
          <p:cNvSpPr txBox="1">
            <a:spLocks noChangeArrowheads="1"/>
          </p:cNvSpPr>
          <p:nvPr/>
        </p:nvSpPr>
        <p:spPr bwMode="auto">
          <a:xfrm>
            <a:off x="11015294" y="6074234"/>
            <a:ext cx="389850"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u</a:t>
            </a:r>
            <a:endParaRPr lang="en-US" sz="3200" dirty="0">
              <a:latin typeface="Times New Roman"/>
              <a:cs typeface="Times New Roman"/>
            </a:endParaRPr>
          </a:p>
        </p:txBody>
      </p:sp>
      <p:sp>
        <p:nvSpPr>
          <p:cNvPr id="54" name="Text Box 7">
            <a:extLst>
              <a:ext uri="{FF2B5EF4-FFF2-40B4-BE49-F238E27FC236}">
                <a16:creationId xmlns:a16="http://schemas.microsoft.com/office/drawing/2014/main" id="{FEBD42A1-1611-B34F-A4C8-1DE63E422C6C}"/>
              </a:ext>
            </a:extLst>
          </p:cNvPr>
          <p:cNvSpPr txBox="1">
            <a:spLocks noChangeArrowheads="1"/>
          </p:cNvSpPr>
          <p:nvPr/>
        </p:nvSpPr>
        <p:spPr bwMode="auto">
          <a:xfrm>
            <a:off x="6683026" y="6074234"/>
            <a:ext cx="367408"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e</a:t>
            </a:r>
            <a:endParaRPr lang="en-US" sz="3200" dirty="0">
              <a:latin typeface="Times New Roman"/>
              <a:cs typeface="Times New Roman"/>
            </a:endParaRPr>
          </a:p>
        </p:txBody>
      </p:sp>
      <p:sp>
        <p:nvSpPr>
          <p:cNvPr id="55" name="Text Box 7">
            <a:extLst>
              <a:ext uri="{FF2B5EF4-FFF2-40B4-BE49-F238E27FC236}">
                <a16:creationId xmlns:a16="http://schemas.microsoft.com/office/drawing/2014/main" id="{FF40E0C6-F28C-2443-B8C9-278787F73579}"/>
              </a:ext>
            </a:extLst>
          </p:cNvPr>
          <p:cNvSpPr txBox="1">
            <a:spLocks noChangeArrowheads="1"/>
          </p:cNvSpPr>
          <p:nvPr/>
        </p:nvSpPr>
        <p:spPr bwMode="auto">
          <a:xfrm>
            <a:off x="9272403" y="6074234"/>
            <a:ext cx="367408"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ɔ</a:t>
            </a:r>
            <a:endParaRPr lang="en-US" sz="3200" dirty="0">
              <a:latin typeface="Times New Roman"/>
              <a:cs typeface="Times New Roman"/>
            </a:endParaRPr>
          </a:p>
        </p:txBody>
      </p:sp>
      <p:sp>
        <p:nvSpPr>
          <p:cNvPr id="56" name="Text Box 7">
            <a:extLst>
              <a:ext uri="{FF2B5EF4-FFF2-40B4-BE49-F238E27FC236}">
                <a16:creationId xmlns:a16="http://schemas.microsoft.com/office/drawing/2014/main" id="{7FCBB23F-3C7E-7340-AE96-511A51987C5B}"/>
              </a:ext>
            </a:extLst>
          </p:cNvPr>
          <p:cNvSpPr txBox="1">
            <a:spLocks noChangeArrowheads="1"/>
          </p:cNvSpPr>
          <p:nvPr/>
        </p:nvSpPr>
        <p:spPr bwMode="auto">
          <a:xfrm>
            <a:off x="7548247" y="6074234"/>
            <a:ext cx="357790"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ɛ</a:t>
            </a:r>
            <a:endParaRPr lang="en-US" sz="3200" dirty="0">
              <a:latin typeface="Times New Roman"/>
              <a:cs typeface="Times New Roman"/>
            </a:endParaRPr>
          </a:p>
        </p:txBody>
      </p:sp>
      <p:sp>
        <p:nvSpPr>
          <p:cNvPr id="57" name="Text Box 7">
            <a:extLst>
              <a:ext uri="{FF2B5EF4-FFF2-40B4-BE49-F238E27FC236}">
                <a16:creationId xmlns:a16="http://schemas.microsoft.com/office/drawing/2014/main" id="{34C10D89-F314-6643-9A68-580A7406F9C2}"/>
              </a:ext>
            </a:extLst>
          </p:cNvPr>
          <p:cNvSpPr txBox="1">
            <a:spLocks noChangeArrowheads="1"/>
          </p:cNvSpPr>
          <p:nvPr/>
        </p:nvSpPr>
        <p:spPr bwMode="auto">
          <a:xfrm>
            <a:off x="10133916" y="6074234"/>
            <a:ext cx="389850"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o</a:t>
            </a:r>
            <a:endParaRPr lang="en-US" sz="3200" dirty="0">
              <a:latin typeface="Times New Roman"/>
              <a:cs typeface="Times New Roman"/>
            </a:endParaRPr>
          </a:p>
        </p:txBody>
      </p:sp>
      <p:sp>
        <p:nvSpPr>
          <p:cNvPr id="58" name="Text Box 7">
            <a:extLst>
              <a:ext uri="{FF2B5EF4-FFF2-40B4-BE49-F238E27FC236}">
                <a16:creationId xmlns:a16="http://schemas.microsoft.com/office/drawing/2014/main" id="{E4D7C46D-5C6A-124E-BF51-90FAF52B7F3C}"/>
              </a:ext>
            </a:extLst>
          </p:cNvPr>
          <p:cNvSpPr txBox="1">
            <a:spLocks noChangeArrowheads="1"/>
          </p:cNvSpPr>
          <p:nvPr/>
        </p:nvSpPr>
        <p:spPr bwMode="auto">
          <a:xfrm>
            <a:off x="5878945" y="6074234"/>
            <a:ext cx="298479"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i</a:t>
            </a:r>
            <a:endParaRPr lang="en-US" sz="3200" dirty="0">
              <a:latin typeface="Times New Roman"/>
              <a:cs typeface="Times New Roman"/>
            </a:endParaRPr>
          </a:p>
        </p:txBody>
      </p:sp>
      <p:grpSp>
        <p:nvGrpSpPr>
          <p:cNvPr id="59" name="Group 58">
            <a:extLst>
              <a:ext uri="{FF2B5EF4-FFF2-40B4-BE49-F238E27FC236}">
                <a16:creationId xmlns:a16="http://schemas.microsoft.com/office/drawing/2014/main" id="{000D862C-0E1E-0045-9742-5381DC19E9B6}"/>
              </a:ext>
            </a:extLst>
          </p:cNvPr>
          <p:cNvGrpSpPr/>
          <p:nvPr/>
        </p:nvGrpSpPr>
        <p:grpSpPr>
          <a:xfrm>
            <a:off x="1648072" y="6834001"/>
            <a:ext cx="9757072" cy="584775"/>
            <a:chOff x="1648072" y="6834001"/>
            <a:chExt cx="9757072" cy="584775"/>
          </a:xfrm>
        </p:grpSpPr>
        <p:sp>
          <p:nvSpPr>
            <p:cNvPr id="65" name="TextBox 14">
              <a:extLst>
                <a:ext uri="{FF2B5EF4-FFF2-40B4-BE49-F238E27FC236}">
                  <a16:creationId xmlns:a16="http://schemas.microsoft.com/office/drawing/2014/main" id="{08A70CD5-FD20-A449-AEFC-F38353DA5712}"/>
                </a:ext>
              </a:extLst>
            </p:cNvPr>
            <p:cNvSpPr txBox="1">
              <a:spLocks noChangeArrowheads="1"/>
            </p:cNvSpPr>
            <p:nvPr/>
          </p:nvSpPr>
          <p:spPr bwMode="auto">
            <a:xfrm>
              <a:off x="1648072" y="6834001"/>
              <a:ext cx="311713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a:ea typeface="Times New Roman" pitchFamily="-102" charset="0"/>
                  <a:cs typeface="Cambria"/>
                </a:rPr>
                <a:t>Before the stress</a:t>
              </a:r>
              <a:endParaRPr lang="en-US" sz="3200" dirty="0">
                <a:solidFill>
                  <a:srgbClr val="C00000"/>
                </a:solidFill>
                <a:latin typeface="Cambria"/>
                <a:cs typeface="Cambria"/>
              </a:endParaRPr>
            </a:p>
          </p:txBody>
        </p:sp>
        <p:sp>
          <p:nvSpPr>
            <p:cNvPr id="66" name="Text Box 7">
              <a:extLst>
                <a:ext uri="{FF2B5EF4-FFF2-40B4-BE49-F238E27FC236}">
                  <a16:creationId xmlns:a16="http://schemas.microsoft.com/office/drawing/2014/main" id="{6961A058-7586-D647-A9E9-0B0ABBB9B1CD}"/>
                </a:ext>
              </a:extLst>
            </p:cNvPr>
            <p:cNvSpPr txBox="1">
              <a:spLocks noChangeArrowheads="1"/>
            </p:cNvSpPr>
            <p:nvPr/>
          </p:nvSpPr>
          <p:spPr bwMode="auto">
            <a:xfrm>
              <a:off x="8406081" y="6834001"/>
              <a:ext cx="367408" cy="584775"/>
            </a:xfrm>
            <a:prstGeom prst="rect">
              <a:avLst/>
            </a:prstGeom>
            <a:noFill/>
            <a:ln w="9525">
              <a:noFill/>
              <a:miter lim="800000"/>
              <a:headEnd/>
              <a:tailEnd/>
            </a:ln>
          </p:spPr>
          <p:txBody>
            <a:bodyPr wrap="none">
              <a:prstTxWarp prst="textNoShape">
                <a:avLst/>
              </a:prstTxWarp>
              <a:spAutoFit/>
            </a:bodyPr>
            <a:lstStyle/>
            <a:p>
              <a:r>
                <a:rPr lang="en-US" sz="3200" dirty="0">
                  <a:latin typeface="Times New Roman"/>
                  <a:cs typeface="Times New Roman"/>
                </a:rPr>
                <a:t>a</a:t>
              </a:r>
            </a:p>
          </p:txBody>
        </p:sp>
        <p:sp>
          <p:nvSpPr>
            <p:cNvPr id="67" name="Text Box 7">
              <a:extLst>
                <a:ext uri="{FF2B5EF4-FFF2-40B4-BE49-F238E27FC236}">
                  <a16:creationId xmlns:a16="http://schemas.microsoft.com/office/drawing/2014/main" id="{65D962CC-BBD8-CF48-9BD1-3E99E2560C4C}"/>
                </a:ext>
              </a:extLst>
            </p:cNvPr>
            <p:cNvSpPr txBox="1">
              <a:spLocks noChangeArrowheads="1"/>
            </p:cNvSpPr>
            <p:nvPr/>
          </p:nvSpPr>
          <p:spPr bwMode="auto">
            <a:xfrm>
              <a:off x="11015294" y="6834001"/>
              <a:ext cx="389850"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u</a:t>
              </a:r>
              <a:endParaRPr lang="en-US" sz="3200" dirty="0">
                <a:latin typeface="Times New Roman"/>
                <a:cs typeface="Times New Roman"/>
              </a:endParaRPr>
            </a:p>
          </p:txBody>
        </p:sp>
        <p:sp>
          <p:nvSpPr>
            <p:cNvPr id="68" name="Text Box 7">
              <a:extLst>
                <a:ext uri="{FF2B5EF4-FFF2-40B4-BE49-F238E27FC236}">
                  <a16:creationId xmlns:a16="http://schemas.microsoft.com/office/drawing/2014/main" id="{E4A3DC21-96BD-7643-97AB-BCF429340732}"/>
                </a:ext>
              </a:extLst>
            </p:cNvPr>
            <p:cNvSpPr txBox="1">
              <a:spLocks noChangeArrowheads="1"/>
            </p:cNvSpPr>
            <p:nvPr/>
          </p:nvSpPr>
          <p:spPr bwMode="auto">
            <a:xfrm>
              <a:off x="6683026" y="6834001"/>
              <a:ext cx="367408"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e</a:t>
              </a:r>
              <a:endParaRPr lang="en-US" sz="3200" dirty="0">
                <a:latin typeface="Times New Roman"/>
                <a:cs typeface="Times New Roman"/>
              </a:endParaRPr>
            </a:p>
          </p:txBody>
        </p:sp>
        <p:sp>
          <p:nvSpPr>
            <p:cNvPr id="69" name="Text Box 7">
              <a:extLst>
                <a:ext uri="{FF2B5EF4-FFF2-40B4-BE49-F238E27FC236}">
                  <a16:creationId xmlns:a16="http://schemas.microsoft.com/office/drawing/2014/main" id="{F467131A-F4FF-7F4D-BF03-8E120A81EA10}"/>
                </a:ext>
              </a:extLst>
            </p:cNvPr>
            <p:cNvSpPr txBox="1">
              <a:spLocks noChangeArrowheads="1"/>
            </p:cNvSpPr>
            <p:nvPr/>
          </p:nvSpPr>
          <p:spPr bwMode="auto">
            <a:xfrm>
              <a:off x="10133916" y="6834001"/>
              <a:ext cx="389850"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o</a:t>
              </a:r>
              <a:endParaRPr lang="en-US" sz="3200" dirty="0">
                <a:latin typeface="Times New Roman"/>
                <a:cs typeface="Times New Roman"/>
              </a:endParaRPr>
            </a:p>
          </p:txBody>
        </p:sp>
        <p:sp>
          <p:nvSpPr>
            <p:cNvPr id="70" name="Text Box 7">
              <a:extLst>
                <a:ext uri="{FF2B5EF4-FFF2-40B4-BE49-F238E27FC236}">
                  <a16:creationId xmlns:a16="http://schemas.microsoft.com/office/drawing/2014/main" id="{17E9AE50-E44B-9644-8D9D-EDC98E2F98D9}"/>
                </a:ext>
              </a:extLst>
            </p:cNvPr>
            <p:cNvSpPr txBox="1">
              <a:spLocks noChangeArrowheads="1"/>
            </p:cNvSpPr>
            <p:nvPr/>
          </p:nvSpPr>
          <p:spPr bwMode="auto">
            <a:xfrm>
              <a:off x="5878945" y="6834001"/>
              <a:ext cx="298479"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i</a:t>
              </a:r>
              <a:endParaRPr lang="en-US" sz="3200" dirty="0">
                <a:latin typeface="Times New Roman"/>
                <a:cs typeface="Times New Roman"/>
              </a:endParaRPr>
            </a:p>
          </p:txBody>
        </p:sp>
      </p:grpSp>
      <p:cxnSp>
        <p:nvCxnSpPr>
          <p:cNvPr id="71" name="Straight Connector 70">
            <a:extLst>
              <a:ext uri="{FF2B5EF4-FFF2-40B4-BE49-F238E27FC236}">
                <a16:creationId xmlns:a16="http://schemas.microsoft.com/office/drawing/2014/main" id="{9064453A-0874-9749-89DA-595037B3A51E}"/>
              </a:ext>
            </a:extLst>
          </p:cNvPr>
          <p:cNvCxnSpPr/>
          <p:nvPr/>
        </p:nvCxnSpPr>
        <p:spPr bwMode="auto">
          <a:xfrm rot="5400000" flipV="1">
            <a:off x="4486496" y="7101408"/>
            <a:ext cx="2286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nvGrpSpPr>
          <p:cNvPr id="72" name="Group 71">
            <a:extLst>
              <a:ext uri="{FF2B5EF4-FFF2-40B4-BE49-F238E27FC236}">
                <a16:creationId xmlns:a16="http://schemas.microsoft.com/office/drawing/2014/main" id="{047D3776-13FF-814E-825E-D90210C1DF51}"/>
              </a:ext>
            </a:extLst>
          </p:cNvPr>
          <p:cNvGrpSpPr/>
          <p:nvPr/>
        </p:nvGrpSpPr>
        <p:grpSpPr>
          <a:xfrm>
            <a:off x="6434683" y="5956757"/>
            <a:ext cx="4334847" cy="2286000"/>
            <a:chOff x="6434683" y="5956757"/>
            <a:chExt cx="4334847" cy="2286000"/>
          </a:xfrm>
        </p:grpSpPr>
        <p:cxnSp>
          <p:nvCxnSpPr>
            <p:cNvPr id="73" name="Straight Connector 72">
              <a:extLst>
                <a:ext uri="{FF2B5EF4-FFF2-40B4-BE49-F238E27FC236}">
                  <a16:creationId xmlns:a16="http://schemas.microsoft.com/office/drawing/2014/main" id="{634D68D8-2198-294F-A76C-E37C6AAA2734}"/>
                </a:ext>
              </a:extLst>
            </p:cNvPr>
            <p:cNvCxnSpPr/>
            <p:nvPr/>
          </p:nvCxnSpPr>
          <p:spPr bwMode="auto">
            <a:xfrm rot="5400000" flipV="1">
              <a:off x="5748883" y="6642557"/>
              <a:ext cx="13716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95C251E5-5C7C-4D4B-A184-BA3FE84F163D}"/>
                </a:ext>
              </a:extLst>
            </p:cNvPr>
            <p:cNvCxnSpPr/>
            <p:nvPr/>
          </p:nvCxnSpPr>
          <p:spPr bwMode="auto">
            <a:xfrm rot="5400000" flipV="1">
              <a:off x="7012507" y="7099757"/>
              <a:ext cx="2286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86A758C0-8921-A54F-820F-5C8B73C4BE16}"/>
                </a:ext>
              </a:extLst>
            </p:cNvPr>
            <p:cNvCxnSpPr/>
            <p:nvPr/>
          </p:nvCxnSpPr>
          <p:spPr bwMode="auto">
            <a:xfrm rot="5400000" flipV="1">
              <a:off x="7881059" y="7099757"/>
              <a:ext cx="2286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B21E054C-36D0-7B42-AE99-1BC12288ED4A}"/>
                </a:ext>
              </a:extLst>
            </p:cNvPr>
            <p:cNvCxnSpPr/>
            <p:nvPr/>
          </p:nvCxnSpPr>
          <p:spPr bwMode="auto">
            <a:xfrm rot="5400000" flipV="1">
              <a:off x="10083730" y="6642557"/>
              <a:ext cx="13716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78" name="Slide Number Placeholder 8">
            <a:extLst>
              <a:ext uri="{FF2B5EF4-FFF2-40B4-BE49-F238E27FC236}">
                <a16:creationId xmlns:a16="http://schemas.microsoft.com/office/drawing/2014/main" id="{6F65DA53-9778-9C44-B619-19AC97DC922F}"/>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70</a:t>
            </a:fld>
            <a:endParaRPr lang="en-US" sz="1600" dirty="0"/>
          </a:p>
        </p:txBody>
      </p:sp>
    </p:spTree>
    <p:custDataLst>
      <p:tags r:id="rId1"/>
    </p:custDataLst>
    <p:extLst>
      <p:ext uri="{BB962C8B-B14F-4D97-AF65-F5344CB8AC3E}">
        <p14:creationId xmlns:p14="http://schemas.microsoft.com/office/powerpoint/2010/main" val="3085679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22" presetClass="entr" presetSubtype="8"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left)">
                                      <p:cBhvr>
                                        <p:cTn id="10" dur="500"/>
                                        <p:tgtEl>
                                          <p:spTgt spid="59"/>
                                        </p:tgtEl>
                                      </p:cBhvr>
                                    </p:animEffect>
                                  </p:childTnLst>
                                </p:cTn>
                              </p:par>
                              <p:par>
                                <p:cTn id="11" presetID="22" presetClass="entr" presetSubtype="1"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up)">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504058" y="5958410"/>
            <a:ext cx="10218338" cy="2284349"/>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sz="3200" dirty="0">
              <a:latin typeface="Cambria"/>
            </a:endParaRPr>
          </a:p>
        </p:txBody>
      </p:sp>
      <p:sp>
        <p:nvSpPr>
          <p:cNvPr id="11" name="Text Box 4"/>
          <p:cNvSpPr txBox="1">
            <a:spLocks noChangeArrowheads="1"/>
          </p:cNvSpPr>
          <p:nvPr/>
        </p:nvSpPr>
        <p:spPr bwMode="auto">
          <a:xfrm>
            <a:off x="1166399" y="2415714"/>
            <a:ext cx="14400000" cy="1077218"/>
          </a:xfrm>
          <a:prstGeom prst="rect">
            <a:avLst/>
          </a:prstGeom>
          <a:noFill/>
          <a:ln w="9525">
            <a:noFill/>
            <a:miter lim="800000"/>
            <a:headEnd/>
            <a:tailEnd/>
          </a:ln>
        </p:spPr>
        <p:txBody>
          <a:bodyPr>
            <a:prstTxWarp prst="textNoShape">
              <a:avLst/>
            </a:prstTxWarp>
            <a:spAutoFit/>
          </a:bodyPr>
          <a:lstStyle/>
          <a:p>
            <a:pPr algn="l"/>
            <a:r>
              <a:rPr lang="en-US" sz="3200" dirty="0">
                <a:latin typeface="Cambria"/>
                <a:cs typeface="Cambria"/>
              </a:rPr>
              <a:t>According to Barbosa &amp; Albano (2004), a São Paulo speaker had the stressed vowels shown below.</a:t>
            </a:r>
          </a:p>
        </p:txBody>
      </p:sp>
      <p:sp>
        <p:nvSpPr>
          <p:cNvPr id="51" name="Text Box 7"/>
          <p:cNvSpPr txBox="1">
            <a:spLocks noChangeArrowheads="1"/>
          </p:cNvSpPr>
          <p:nvPr/>
        </p:nvSpPr>
        <p:spPr bwMode="auto">
          <a:xfrm>
            <a:off x="1166400" y="3760760"/>
            <a:ext cx="1440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They write (2004: 229) that in pre-stressed position, “the quality of the corresponding stressed vowel is roughly preserved.”</a:t>
            </a:r>
            <a:endParaRPr lang="en-US" sz="3200" dirty="0">
              <a:latin typeface="Cambria"/>
              <a:cs typeface="Cambria"/>
            </a:endParaRPr>
          </a:p>
        </p:txBody>
      </p:sp>
      <p:sp>
        <p:nvSpPr>
          <p:cNvPr id="68" name="Text Box 7"/>
          <p:cNvSpPr txBox="1">
            <a:spLocks noChangeArrowheads="1"/>
          </p:cNvSpPr>
          <p:nvPr/>
        </p:nvSpPr>
        <p:spPr bwMode="auto">
          <a:xfrm>
            <a:off x="1166400" y="5105806"/>
            <a:ext cx="14400000" cy="584775"/>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But this is not the case for unstressed vowels in final position. </a:t>
            </a:r>
            <a:endParaRPr lang="en-US" sz="3200" dirty="0">
              <a:latin typeface="Cambria"/>
              <a:cs typeface="Cambria"/>
            </a:endParaRPr>
          </a:p>
        </p:txBody>
      </p:sp>
      <p:sp>
        <p:nvSpPr>
          <p:cNvPr id="12" name="TextBox 14"/>
          <p:cNvSpPr txBox="1">
            <a:spLocks noChangeArrowheads="1"/>
          </p:cNvSpPr>
          <p:nvPr/>
        </p:nvSpPr>
        <p:spPr bwMode="auto">
          <a:xfrm>
            <a:off x="1648073" y="6074234"/>
            <a:ext cx="3198696"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a:ea typeface="Times New Roman" pitchFamily="-102" charset="0"/>
                <a:cs typeface="Cambria"/>
              </a:rPr>
              <a:t>Stressed position</a:t>
            </a:r>
            <a:endParaRPr lang="en-US" sz="3200" dirty="0">
              <a:solidFill>
                <a:srgbClr val="C00000"/>
              </a:solidFill>
              <a:latin typeface="Cambria"/>
              <a:cs typeface="Cambria"/>
            </a:endParaRPr>
          </a:p>
        </p:txBody>
      </p:sp>
      <p:sp>
        <p:nvSpPr>
          <p:cNvPr id="26" name="Text Box 7"/>
          <p:cNvSpPr txBox="1">
            <a:spLocks noChangeArrowheads="1"/>
          </p:cNvSpPr>
          <p:nvPr/>
        </p:nvSpPr>
        <p:spPr bwMode="auto">
          <a:xfrm>
            <a:off x="8406081" y="6074234"/>
            <a:ext cx="367408" cy="584775"/>
          </a:xfrm>
          <a:prstGeom prst="rect">
            <a:avLst/>
          </a:prstGeom>
          <a:noFill/>
          <a:ln w="9525">
            <a:noFill/>
            <a:miter lim="800000"/>
            <a:headEnd/>
            <a:tailEnd/>
          </a:ln>
        </p:spPr>
        <p:txBody>
          <a:bodyPr wrap="none">
            <a:prstTxWarp prst="textNoShape">
              <a:avLst/>
            </a:prstTxWarp>
            <a:spAutoFit/>
          </a:bodyPr>
          <a:lstStyle/>
          <a:p>
            <a:r>
              <a:rPr lang="en-US" sz="3200" dirty="0">
                <a:latin typeface="Times New Roman"/>
                <a:cs typeface="Times New Roman"/>
              </a:rPr>
              <a:t>a</a:t>
            </a:r>
          </a:p>
        </p:txBody>
      </p:sp>
      <p:sp>
        <p:nvSpPr>
          <p:cNvPr id="25" name="Text Box 7"/>
          <p:cNvSpPr txBox="1">
            <a:spLocks noChangeArrowheads="1"/>
          </p:cNvSpPr>
          <p:nvPr/>
        </p:nvSpPr>
        <p:spPr bwMode="auto">
          <a:xfrm>
            <a:off x="11015294" y="6074234"/>
            <a:ext cx="389850"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u</a:t>
            </a:r>
            <a:endParaRPr lang="en-US" sz="3200" dirty="0">
              <a:latin typeface="Times New Roman"/>
              <a:cs typeface="Times New Roman"/>
            </a:endParaRPr>
          </a:p>
        </p:txBody>
      </p:sp>
      <p:sp>
        <p:nvSpPr>
          <p:cNvPr id="42" name="Text Box 7"/>
          <p:cNvSpPr txBox="1">
            <a:spLocks noChangeArrowheads="1"/>
          </p:cNvSpPr>
          <p:nvPr/>
        </p:nvSpPr>
        <p:spPr bwMode="auto">
          <a:xfrm>
            <a:off x="6683026" y="6074234"/>
            <a:ext cx="367408"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e</a:t>
            </a:r>
            <a:endParaRPr lang="en-US" sz="3200" dirty="0">
              <a:latin typeface="Times New Roman"/>
              <a:cs typeface="Times New Roman"/>
            </a:endParaRPr>
          </a:p>
        </p:txBody>
      </p:sp>
      <p:sp>
        <p:nvSpPr>
          <p:cNvPr id="43" name="Text Box 7"/>
          <p:cNvSpPr txBox="1">
            <a:spLocks noChangeArrowheads="1"/>
          </p:cNvSpPr>
          <p:nvPr/>
        </p:nvSpPr>
        <p:spPr bwMode="auto">
          <a:xfrm>
            <a:off x="9272403" y="6074234"/>
            <a:ext cx="367408"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ɔ</a:t>
            </a:r>
            <a:endParaRPr lang="en-US" sz="3200" dirty="0">
              <a:latin typeface="Times New Roman"/>
              <a:cs typeface="Times New Roman"/>
            </a:endParaRPr>
          </a:p>
        </p:txBody>
      </p:sp>
      <p:sp>
        <p:nvSpPr>
          <p:cNvPr id="44" name="Text Box 7"/>
          <p:cNvSpPr txBox="1">
            <a:spLocks noChangeArrowheads="1"/>
          </p:cNvSpPr>
          <p:nvPr/>
        </p:nvSpPr>
        <p:spPr bwMode="auto">
          <a:xfrm>
            <a:off x="7548247" y="6074234"/>
            <a:ext cx="357790"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ɛ</a:t>
            </a:r>
            <a:endParaRPr lang="en-US" sz="3200" dirty="0">
              <a:latin typeface="Times New Roman"/>
              <a:cs typeface="Times New Roman"/>
            </a:endParaRPr>
          </a:p>
        </p:txBody>
      </p:sp>
      <p:sp>
        <p:nvSpPr>
          <p:cNvPr id="35" name="Text Box 7"/>
          <p:cNvSpPr txBox="1">
            <a:spLocks noChangeArrowheads="1"/>
          </p:cNvSpPr>
          <p:nvPr/>
        </p:nvSpPr>
        <p:spPr bwMode="auto">
          <a:xfrm>
            <a:off x="10133916" y="6074234"/>
            <a:ext cx="389850"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o</a:t>
            </a:r>
            <a:endParaRPr lang="en-US" sz="3200" dirty="0">
              <a:latin typeface="Times New Roman"/>
              <a:cs typeface="Times New Roman"/>
            </a:endParaRPr>
          </a:p>
        </p:txBody>
      </p:sp>
      <p:sp>
        <p:nvSpPr>
          <p:cNvPr id="53" name="TextBox 14"/>
          <p:cNvSpPr txBox="1">
            <a:spLocks noChangeArrowheads="1"/>
          </p:cNvSpPr>
          <p:nvPr/>
        </p:nvSpPr>
        <p:spPr bwMode="auto">
          <a:xfrm>
            <a:off x="1648072" y="7593769"/>
            <a:ext cx="3155416"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a:ea typeface="Times New Roman" pitchFamily="-102" charset="0"/>
                <a:cs typeface="Cambria"/>
              </a:rPr>
              <a:t>Final unstressed </a:t>
            </a:r>
            <a:endParaRPr lang="en-US" sz="3200" dirty="0">
              <a:solidFill>
                <a:srgbClr val="C00000"/>
              </a:solidFill>
              <a:latin typeface="Cambria"/>
              <a:cs typeface="Cambria"/>
            </a:endParaRPr>
          </a:p>
        </p:txBody>
      </p:sp>
      <p:sp>
        <p:nvSpPr>
          <p:cNvPr id="54" name="Text Box 7"/>
          <p:cNvSpPr txBox="1">
            <a:spLocks noChangeArrowheads="1"/>
          </p:cNvSpPr>
          <p:nvPr/>
        </p:nvSpPr>
        <p:spPr bwMode="auto">
          <a:xfrm>
            <a:off x="8408308" y="7593769"/>
            <a:ext cx="367408" cy="584775"/>
          </a:xfrm>
          <a:prstGeom prst="rect">
            <a:avLst/>
          </a:prstGeom>
          <a:noFill/>
          <a:ln w="9525">
            <a:noFill/>
            <a:miter lim="800000"/>
            <a:headEnd/>
            <a:tailEnd/>
          </a:ln>
        </p:spPr>
        <p:txBody>
          <a:bodyPr wrap="none">
            <a:prstTxWarp prst="textNoShape">
              <a:avLst/>
            </a:prstTxWarp>
            <a:spAutoFit/>
          </a:bodyPr>
          <a:lstStyle/>
          <a:p>
            <a:r>
              <a:rPr lang="en-US" sz="3200" dirty="0" err="1">
                <a:solidFill>
                  <a:srgbClr val="800000"/>
                </a:solidFill>
                <a:latin typeface="Times New Roman"/>
                <a:cs typeface="Times New Roman"/>
              </a:rPr>
              <a:t>ɐ</a:t>
            </a:r>
            <a:endParaRPr lang="en-US" sz="3200" dirty="0">
              <a:solidFill>
                <a:srgbClr val="800000"/>
              </a:solidFill>
              <a:latin typeface="Times New Roman"/>
              <a:cs typeface="Times New Roman"/>
            </a:endParaRPr>
          </a:p>
        </p:txBody>
      </p:sp>
      <p:sp>
        <p:nvSpPr>
          <p:cNvPr id="10" name="Text Box 7"/>
          <p:cNvSpPr txBox="1">
            <a:spLocks noChangeArrowheads="1"/>
          </p:cNvSpPr>
          <p:nvPr/>
        </p:nvSpPr>
        <p:spPr bwMode="auto">
          <a:xfrm>
            <a:off x="5878945" y="6074234"/>
            <a:ext cx="298479"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i</a:t>
            </a:r>
            <a:endParaRPr lang="en-US" sz="3200" dirty="0">
              <a:latin typeface="Times New Roman"/>
              <a:cs typeface="Times New Roman"/>
            </a:endParaRPr>
          </a:p>
        </p:txBody>
      </p:sp>
      <p:grpSp>
        <p:nvGrpSpPr>
          <p:cNvPr id="2" name="Group 1">
            <a:extLst>
              <a:ext uri="{FF2B5EF4-FFF2-40B4-BE49-F238E27FC236}">
                <a16:creationId xmlns:a16="http://schemas.microsoft.com/office/drawing/2014/main" id="{C7A98C4C-CE66-AD43-ACD9-E6592558EA62}"/>
              </a:ext>
            </a:extLst>
          </p:cNvPr>
          <p:cNvGrpSpPr/>
          <p:nvPr/>
        </p:nvGrpSpPr>
        <p:grpSpPr>
          <a:xfrm>
            <a:off x="1648072" y="6834001"/>
            <a:ext cx="9757072" cy="584775"/>
            <a:chOff x="1648072" y="6834001"/>
            <a:chExt cx="9757072" cy="584775"/>
          </a:xfrm>
        </p:grpSpPr>
        <p:sp>
          <p:nvSpPr>
            <p:cNvPr id="38" name="TextBox 14"/>
            <p:cNvSpPr txBox="1">
              <a:spLocks noChangeArrowheads="1"/>
            </p:cNvSpPr>
            <p:nvPr/>
          </p:nvSpPr>
          <p:spPr bwMode="auto">
            <a:xfrm>
              <a:off x="1648072" y="6834001"/>
              <a:ext cx="3117135"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a:ea typeface="Times New Roman" pitchFamily="-102" charset="0"/>
                  <a:cs typeface="Cambria"/>
                </a:rPr>
                <a:t>Before the stress</a:t>
              </a:r>
              <a:endParaRPr lang="en-US" sz="3200" dirty="0">
                <a:solidFill>
                  <a:srgbClr val="C00000"/>
                </a:solidFill>
                <a:latin typeface="Cambria"/>
                <a:cs typeface="Cambria"/>
              </a:endParaRPr>
            </a:p>
          </p:txBody>
        </p:sp>
        <p:sp>
          <p:nvSpPr>
            <p:cNvPr id="39" name="Text Box 7"/>
            <p:cNvSpPr txBox="1">
              <a:spLocks noChangeArrowheads="1"/>
            </p:cNvSpPr>
            <p:nvPr/>
          </p:nvSpPr>
          <p:spPr bwMode="auto">
            <a:xfrm>
              <a:off x="8406081" y="6834001"/>
              <a:ext cx="367408" cy="584775"/>
            </a:xfrm>
            <a:prstGeom prst="rect">
              <a:avLst/>
            </a:prstGeom>
            <a:noFill/>
            <a:ln w="9525">
              <a:noFill/>
              <a:miter lim="800000"/>
              <a:headEnd/>
              <a:tailEnd/>
            </a:ln>
          </p:spPr>
          <p:txBody>
            <a:bodyPr wrap="none">
              <a:prstTxWarp prst="textNoShape">
                <a:avLst/>
              </a:prstTxWarp>
              <a:spAutoFit/>
            </a:bodyPr>
            <a:lstStyle/>
            <a:p>
              <a:r>
                <a:rPr lang="en-US" sz="3200" dirty="0">
                  <a:latin typeface="Times New Roman"/>
                  <a:cs typeface="Times New Roman"/>
                </a:rPr>
                <a:t>a</a:t>
              </a:r>
            </a:p>
          </p:txBody>
        </p:sp>
        <p:sp>
          <p:nvSpPr>
            <p:cNvPr id="46" name="Text Box 7"/>
            <p:cNvSpPr txBox="1">
              <a:spLocks noChangeArrowheads="1"/>
            </p:cNvSpPr>
            <p:nvPr/>
          </p:nvSpPr>
          <p:spPr bwMode="auto">
            <a:xfrm>
              <a:off x="11015294" y="6834001"/>
              <a:ext cx="389850"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u</a:t>
              </a:r>
              <a:endParaRPr lang="en-US" sz="3200" dirty="0">
                <a:latin typeface="Times New Roman"/>
                <a:cs typeface="Times New Roman"/>
              </a:endParaRPr>
            </a:p>
          </p:txBody>
        </p:sp>
        <p:sp>
          <p:nvSpPr>
            <p:cNvPr id="47" name="Text Box 7"/>
            <p:cNvSpPr txBox="1">
              <a:spLocks noChangeArrowheads="1"/>
            </p:cNvSpPr>
            <p:nvPr/>
          </p:nvSpPr>
          <p:spPr bwMode="auto">
            <a:xfrm>
              <a:off x="6683026" y="6834001"/>
              <a:ext cx="367408"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e</a:t>
              </a:r>
              <a:endParaRPr lang="en-US" sz="3200" dirty="0">
                <a:latin typeface="Times New Roman"/>
                <a:cs typeface="Times New Roman"/>
              </a:endParaRPr>
            </a:p>
          </p:txBody>
        </p:sp>
        <p:sp>
          <p:nvSpPr>
            <p:cNvPr id="50" name="Text Box 7"/>
            <p:cNvSpPr txBox="1">
              <a:spLocks noChangeArrowheads="1"/>
            </p:cNvSpPr>
            <p:nvPr/>
          </p:nvSpPr>
          <p:spPr bwMode="auto">
            <a:xfrm>
              <a:off x="10133916" y="6834001"/>
              <a:ext cx="389850"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o</a:t>
              </a:r>
              <a:endParaRPr lang="en-US" sz="3200" dirty="0">
                <a:latin typeface="Times New Roman"/>
                <a:cs typeface="Times New Roman"/>
              </a:endParaRPr>
            </a:p>
          </p:txBody>
        </p:sp>
        <p:sp>
          <p:nvSpPr>
            <p:cNvPr id="45" name="Text Box 7"/>
            <p:cNvSpPr txBox="1">
              <a:spLocks noChangeArrowheads="1"/>
            </p:cNvSpPr>
            <p:nvPr/>
          </p:nvSpPr>
          <p:spPr bwMode="auto">
            <a:xfrm>
              <a:off x="5878945" y="6834001"/>
              <a:ext cx="298479" cy="584775"/>
            </a:xfrm>
            <a:prstGeom prst="rect">
              <a:avLst/>
            </a:prstGeom>
            <a:noFill/>
            <a:ln w="9525">
              <a:noFill/>
              <a:miter lim="800000"/>
              <a:headEnd/>
              <a:tailEnd/>
            </a:ln>
          </p:spPr>
          <p:txBody>
            <a:bodyPr wrap="none">
              <a:prstTxWarp prst="textNoShape">
                <a:avLst/>
              </a:prstTxWarp>
              <a:spAutoFit/>
            </a:bodyPr>
            <a:lstStyle/>
            <a:p>
              <a:r>
                <a:rPr lang="en-US" sz="3200" dirty="0" err="1">
                  <a:latin typeface="Times New Roman"/>
                  <a:cs typeface="Times New Roman"/>
                </a:rPr>
                <a:t>i</a:t>
              </a:r>
              <a:endParaRPr lang="en-US" sz="3200" dirty="0">
                <a:latin typeface="Times New Roman"/>
                <a:cs typeface="Times New Roman"/>
              </a:endParaRPr>
            </a:p>
          </p:txBody>
        </p:sp>
      </p:grpSp>
      <p:sp>
        <p:nvSpPr>
          <p:cNvPr id="55" name="Text Box 7"/>
          <p:cNvSpPr txBox="1">
            <a:spLocks noChangeArrowheads="1"/>
          </p:cNvSpPr>
          <p:nvPr/>
        </p:nvSpPr>
        <p:spPr bwMode="auto">
          <a:xfrm>
            <a:off x="6743039" y="7593769"/>
            <a:ext cx="298479" cy="584775"/>
          </a:xfrm>
          <a:prstGeom prst="rect">
            <a:avLst/>
          </a:prstGeom>
          <a:noFill/>
          <a:ln w="9525">
            <a:noFill/>
            <a:miter lim="800000"/>
            <a:headEnd/>
            <a:tailEnd/>
          </a:ln>
        </p:spPr>
        <p:txBody>
          <a:bodyPr wrap="none">
            <a:prstTxWarp prst="textNoShape">
              <a:avLst/>
            </a:prstTxWarp>
            <a:spAutoFit/>
          </a:bodyPr>
          <a:lstStyle/>
          <a:p>
            <a:r>
              <a:rPr lang="en-US" sz="3200" dirty="0" err="1">
                <a:solidFill>
                  <a:srgbClr val="800000"/>
                </a:solidFill>
                <a:latin typeface="Times New Roman"/>
                <a:cs typeface="Times New Roman"/>
              </a:rPr>
              <a:t>ɪ</a:t>
            </a:r>
            <a:endParaRPr lang="en-US" sz="3200" dirty="0">
              <a:solidFill>
                <a:srgbClr val="800000"/>
              </a:solidFill>
              <a:latin typeface="Times New Roman"/>
              <a:cs typeface="Times New Roman"/>
            </a:endParaRPr>
          </a:p>
        </p:txBody>
      </p:sp>
      <p:sp>
        <p:nvSpPr>
          <p:cNvPr id="56" name="Text Box 7"/>
          <p:cNvSpPr txBox="1">
            <a:spLocks noChangeArrowheads="1"/>
          </p:cNvSpPr>
          <p:nvPr/>
        </p:nvSpPr>
        <p:spPr bwMode="auto">
          <a:xfrm>
            <a:off x="10131010" y="7593769"/>
            <a:ext cx="410690" cy="584775"/>
          </a:xfrm>
          <a:prstGeom prst="rect">
            <a:avLst/>
          </a:prstGeom>
          <a:noFill/>
          <a:ln w="9525">
            <a:noFill/>
            <a:miter lim="800000"/>
            <a:headEnd/>
            <a:tailEnd/>
          </a:ln>
        </p:spPr>
        <p:txBody>
          <a:bodyPr wrap="none">
            <a:prstTxWarp prst="textNoShape">
              <a:avLst/>
            </a:prstTxWarp>
            <a:spAutoFit/>
          </a:bodyPr>
          <a:lstStyle/>
          <a:p>
            <a:r>
              <a:rPr lang="en-US" sz="3200" dirty="0" err="1">
                <a:solidFill>
                  <a:srgbClr val="800000"/>
                </a:solidFill>
                <a:latin typeface="Times New Roman"/>
                <a:cs typeface="Times New Roman"/>
              </a:rPr>
              <a:t>ʊ</a:t>
            </a:r>
            <a:endParaRPr lang="en-US" sz="3200" dirty="0">
              <a:solidFill>
                <a:srgbClr val="800000"/>
              </a:solidFill>
              <a:latin typeface="Times New Roman"/>
              <a:cs typeface="Times New Roman"/>
            </a:endParaRPr>
          </a:p>
        </p:txBody>
      </p:sp>
      <p:grpSp>
        <p:nvGrpSpPr>
          <p:cNvPr id="3" name="Group 2">
            <a:extLst>
              <a:ext uri="{FF2B5EF4-FFF2-40B4-BE49-F238E27FC236}">
                <a16:creationId xmlns:a16="http://schemas.microsoft.com/office/drawing/2014/main" id="{4D048928-607A-934F-9099-CBC6247B7F54}"/>
              </a:ext>
            </a:extLst>
          </p:cNvPr>
          <p:cNvGrpSpPr/>
          <p:nvPr/>
        </p:nvGrpSpPr>
        <p:grpSpPr>
          <a:xfrm>
            <a:off x="6434683" y="5956757"/>
            <a:ext cx="4334847" cy="2286000"/>
            <a:chOff x="6434683" y="5956757"/>
            <a:chExt cx="4334847" cy="2286000"/>
          </a:xfrm>
        </p:grpSpPr>
        <p:cxnSp>
          <p:nvCxnSpPr>
            <p:cNvPr id="60" name="Straight Connector 59"/>
            <p:cNvCxnSpPr/>
            <p:nvPr/>
          </p:nvCxnSpPr>
          <p:spPr bwMode="auto">
            <a:xfrm rot="5400000" flipV="1">
              <a:off x="5748883" y="6642557"/>
              <a:ext cx="13716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rot="5400000" flipV="1">
              <a:off x="7012507" y="7099757"/>
              <a:ext cx="2286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rot="5400000" flipV="1">
              <a:off x="7881059" y="7099757"/>
              <a:ext cx="2286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3" name="Straight Connector 62"/>
            <p:cNvCxnSpPr/>
            <p:nvPr/>
          </p:nvCxnSpPr>
          <p:spPr bwMode="auto">
            <a:xfrm rot="5400000" flipV="1">
              <a:off x="10083730" y="6642557"/>
              <a:ext cx="13716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cxnSp>
        <p:nvCxnSpPr>
          <p:cNvPr id="33" name="Straight Connector 32"/>
          <p:cNvCxnSpPr/>
          <p:nvPr/>
        </p:nvCxnSpPr>
        <p:spPr bwMode="auto">
          <a:xfrm rot="5400000" flipV="1">
            <a:off x="4486496" y="7101408"/>
            <a:ext cx="2286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rot="5400000" flipV="1">
            <a:off x="10579396" y="7099757"/>
            <a:ext cx="2286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32" name="Text Box 2">
            <a:extLst>
              <a:ext uri="{FF2B5EF4-FFF2-40B4-BE49-F238E27FC236}">
                <a16:creationId xmlns:a16="http://schemas.microsoft.com/office/drawing/2014/main" id="{1FB42EF7-E7C6-354A-8EDA-86F2A9BE4394}"/>
              </a:ext>
            </a:extLst>
          </p:cNvPr>
          <p:cNvSpPr txBox="1">
            <a:spLocks noChangeArrowheads="1"/>
          </p:cNvSpPr>
          <p:nvPr/>
        </p:nvSpPr>
        <p:spPr bwMode="auto">
          <a:xfrm>
            <a:off x="1231200" y="1440000"/>
            <a:ext cx="7901266" cy="707886"/>
          </a:xfrm>
          <a:prstGeom prst="rect">
            <a:avLst/>
          </a:prstGeom>
          <a:noFill/>
          <a:ln w="9525">
            <a:noFill/>
            <a:miter lim="800000"/>
            <a:headEnd/>
            <a:tailEnd/>
          </a:ln>
        </p:spPr>
        <p:txBody>
          <a:bodyPr wrap="none">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cs typeface="Calibri" panose="020F0502020204030204" pitchFamily="34" charset="0"/>
              </a:rPr>
              <a:t>Brazilian Portuguese vowel reduction</a:t>
            </a:r>
            <a:endParaRPr lang="en-US" sz="4000" dirty="0">
              <a:solidFill>
                <a:srgbClr val="C00000"/>
              </a:solidFill>
              <a:latin typeface="Calibri" panose="020F0502020204030204" pitchFamily="34" charset="0"/>
              <a:ea typeface="Times New Roman"/>
              <a:cs typeface="Calibri" panose="020F0502020204030204" pitchFamily="34" charset="0"/>
            </a:endParaRPr>
          </a:p>
        </p:txBody>
      </p:sp>
      <p:sp>
        <p:nvSpPr>
          <p:cNvPr id="36" name="Slide Number Placeholder 8">
            <a:extLst>
              <a:ext uri="{FF2B5EF4-FFF2-40B4-BE49-F238E27FC236}">
                <a16:creationId xmlns:a16="http://schemas.microsoft.com/office/drawing/2014/main" id="{E675ADA7-23C7-EA4B-9111-DB0A6A4C920A}"/>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71</a:t>
            </a:fld>
            <a:endParaRPr lang="en-US" sz="1600" dirty="0"/>
          </a:p>
        </p:txBody>
      </p:sp>
    </p:spTree>
    <p:custDataLst>
      <p:tags r:id="rId1"/>
    </p:custDataLst>
    <p:extLst>
      <p:ext uri="{BB962C8B-B14F-4D97-AF65-F5344CB8AC3E}">
        <p14:creationId xmlns:p14="http://schemas.microsoft.com/office/powerpoint/2010/main" val="2088571983"/>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1" name="Text Box 5"/>
          <p:cNvSpPr txBox="1">
            <a:spLocks noChangeArrowheads="1"/>
          </p:cNvSpPr>
          <p:nvPr/>
        </p:nvSpPr>
        <p:spPr bwMode="auto">
          <a:xfrm>
            <a:off x="1166400" y="1440000"/>
            <a:ext cx="10239470"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Vowel reduction in Contrastive Hierarchy Theory</a:t>
            </a:r>
          </a:p>
        </p:txBody>
      </p:sp>
      <p:sp>
        <p:nvSpPr>
          <p:cNvPr id="43" name="Text Box 4"/>
          <p:cNvSpPr txBox="1">
            <a:spLocks noChangeArrowheads="1"/>
          </p:cNvSpPr>
          <p:nvPr/>
        </p:nvSpPr>
        <p:spPr bwMode="auto">
          <a:xfrm>
            <a:off x="1166399" y="2573783"/>
            <a:ext cx="14544000" cy="1569660"/>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Spahr (2012) proposes a CHT account of Brazilian Portuguese vowel reduction; I have modified his hierarchy to that proposed by Bohn (2015, 2017) for the Paulista dialect.</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899145" y="5157708"/>
            <a:ext cx="14895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r>
              <a:rPr lang="en-US" sz="3000" baseline="-25000" dirty="0">
                <a:latin typeface="Times New Roman"/>
                <a:cs typeface="Times New Roman"/>
              </a:rPr>
              <a:t>2</a:t>
            </a:r>
            <a:endParaRPr lang="en-US" sz="3000" i="1" dirty="0">
              <a:latin typeface="Times New Roman"/>
              <a:cs typeface="Times New Roman"/>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91" name="Straight Connector 90"/>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95" name="Text Box 36"/>
          <p:cNvSpPr txBox="1">
            <a:spLocks noChangeArrowheads="1"/>
          </p:cNvSpPr>
          <p:nvPr/>
        </p:nvSpPr>
        <p:spPr bwMode="auto">
          <a:xfrm>
            <a:off x="4297865" y="6567408"/>
            <a:ext cx="144623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r>
              <a:rPr lang="en-US" sz="3000" baseline="-25000" dirty="0">
                <a:latin typeface="Times New Roman"/>
                <a:cs typeface="Times New Roman"/>
              </a:rPr>
              <a:t>3</a:t>
            </a:r>
            <a:endParaRPr lang="en-US" sz="3000" i="1" dirty="0">
              <a:latin typeface="Times New Roman"/>
              <a:cs typeface="Times New Roman"/>
            </a:endParaRPr>
          </a:p>
        </p:txBody>
      </p:sp>
      <p:sp>
        <p:nvSpPr>
          <p:cNvPr id="109" name="Text Box 12"/>
          <p:cNvSpPr txBox="1">
            <a:spLocks noChangeArrowheads="1"/>
          </p:cNvSpPr>
          <p:nvPr/>
        </p:nvSpPr>
        <p:spPr bwMode="auto">
          <a:xfrm>
            <a:off x="2381120"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254497" y="5881608"/>
            <a:ext cx="136287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1</a:t>
            </a:r>
            <a:endParaRPr lang="en-US" sz="3000" dirty="0">
              <a:latin typeface="Times New Roman"/>
              <a:cs typeface="Times New Roman"/>
            </a:endParaRP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10441" y="5881608"/>
            <a:ext cx="133882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2</a:t>
            </a:r>
            <a:endParaRPr lang="en-US" sz="3000" i="1" dirty="0">
              <a:latin typeface="Times New Roman"/>
              <a:cs typeface="Times New Roman"/>
            </a:endParaRPr>
          </a:p>
        </p:txBody>
      </p:sp>
      <p:sp>
        <p:nvSpPr>
          <p:cNvPr id="75" name="Text Box 36"/>
          <p:cNvSpPr txBox="1">
            <a:spLocks noChangeArrowheads="1"/>
          </p:cNvSpPr>
          <p:nvPr/>
        </p:nvSpPr>
        <p:spPr bwMode="auto">
          <a:xfrm>
            <a:off x="7910225" y="5881608"/>
            <a:ext cx="144623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r>
              <a:rPr lang="en-US" sz="3000" baseline="-25000" dirty="0">
                <a:latin typeface="Times New Roman"/>
                <a:cs typeface="Times New Roman"/>
              </a:rPr>
              <a:t>3</a:t>
            </a:r>
            <a:endParaRPr lang="en-US" sz="3000" i="1" dirty="0">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cxnSp>
        <p:nvCxnSpPr>
          <p:cNvPr id="107" name="Straight Connector 106"/>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2" name="Group 51"/>
          <p:cNvGrpSpPr/>
          <p:nvPr/>
        </p:nvGrpSpPr>
        <p:grpSpPr>
          <a:xfrm>
            <a:off x="8062699" y="6349367"/>
            <a:ext cx="1188715" cy="268224"/>
            <a:chOff x="6446981" y="4267200"/>
            <a:chExt cx="1005837" cy="268224"/>
          </a:xfrm>
        </p:grpSpPr>
        <p:sp>
          <p:nvSpPr>
            <p:cNvPr id="116" name="Line 14"/>
            <p:cNvSpPr>
              <a:spLocks noChangeShapeType="1"/>
            </p:cNvSpPr>
            <p:nvPr/>
          </p:nvSpPr>
          <p:spPr bwMode="auto">
            <a:xfrm flipH="1">
              <a:off x="6446981" y="4267200"/>
              <a:ext cx="502172" cy="268224"/>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117" name="Line 15"/>
            <p:cNvSpPr>
              <a:spLocks noChangeShapeType="1"/>
            </p:cNvSpPr>
            <p:nvPr/>
          </p:nvSpPr>
          <p:spPr bwMode="auto">
            <a:xfrm>
              <a:off x="6949153" y="4267200"/>
              <a:ext cx="503665" cy="266628"/>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118" name="Text Box 27"/>
          <p:cNvSpPr txBox="1">
            <a:spLocks noChangeArrowheads="1"/>
          </p:cNvSpPr>
          <p:nvPr/>
        </p:nvSpPr>
        <p:spPr bwMode="auto">
          <a:xfrm>
            <a:off x="7719555" y="7329408"/>
            <a:ext cx="570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e</a:t>
            </a:r>
            <a:r>
              <a:rPr lang="en-US" sz="3000" dirty="0">
                <a:latin typeface="Times New Roman"/>
                <a:cs typeface="Times New Roman"/>
              </a:rPr>
              <a:t>/</a:t>
            </a:r>
          </a:p>
        </p:txBody>
      </p:sp>
      <p:cxnSp>
        <p:nvCxnSpPr>
          <p:cNvPr id="119" name="Straight Connector 118"/>
          <p:cNvCxnSpPr/>
          <p:nvPr/>
        </p:nvCxnSpPr>
        <p:spPr bwMode="auto">
          <a:xfrm rot="5400000">
            <a:off x="7867889"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0" name="Text Box 36"/>
          <p:cNvSpPr txBox="1">
            <a:spLocks noChangeArrowheads="1"/>
          </p:cNvSpPr>
          <p:nvPr/>
        </p:nvSpPr>
        <p:spPr bwMode="auto">
          <a:xfrm>
            <a:off x="7312873" y="6567408"/>
            <a:ext cx="138435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sp>
        <p:nvSpPr>
          <p:cNvPr id="121" name="Text Box 27"/>
          <p:cNvSpPr txBox="1">
            <a:spLocks noChangeArrowheads="1"/>
          </p:cNvSpPr>
          <p:nvPr/>
        </p:nvSpPr>
        <p:spPr bwMode="auto">
          <a:xfrm>
            <a:off x="9034668" y="7329408"/>
            <a:ext cx="561371"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ɛ</a:t>
            </a:r>
            <a:r>
              <a:rPr lang="en-US" sz="3000" dirty="0">
                <a:latin typeface="Times New Roman"/>
                <a:cs typeface="Times New Roman"/>
              </a:rPr>
              <a:t>/</a:t>
            </a:r>
          </a:p>
        </p:txBody>
      </p:sp>
      <p:cxnSp>
        <p:nvCxnSpPr>
          <p:cNvPr id="122" name="Straight Connector 121"/>
          <p:cNvCxnSpPr/>
          <p:nvPr/>
        </p:nvCxnSpPr>
        <p:spPr bwMode="auto">
          <a:xfrm rot="5400000">
            <a:off x="9178191"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3" name="Text Box 36"/>
          <p:cNvSpPr txBox="1">
            <a:spLocks noChangeArrowheads="1"/>
          </p:cNvSpPr>
          <p:nvPr/>
        </p:nvSpPr>
        <p:spPr bwMode="auto">
          <a:xfrm>
            <a:off x="8635197" y="6567408"/>
            <a:ext cx="136030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grpSp>
        <p:nvGrpSpPr>
          <p:cNvPr id="55" name="Group 51"/>
          <p:cNvGrpSpPr/>
          <p:nvPr/>
        </p:nvGrpSpPr>
        <p:grpSpPr>
          <a:xfrm>
            <a:off x="4402880" y="7065647"/>
            <a:ext cx="1188715" cy="268224"/>
            <a:chOff x="6446981" y="4267200"/>
            <a:chExt cx="1005837" cy="268224"/>
          </a:xfrm>
        </p:grpSpPr>
        <p:sp>
          <p:nvSpPr>
            <p:cNvPr id="63" name="Line 14"/>
            <p:cNvSpPr>
              <a:spLocks noChangeShapeType="1"/>
            </p:cNvSpPr>
            <p:nvPr/>
          </p:nvSpPr>
          <p:spPr bwMode="auto">
            <a:xfrm flipH="1">
              <a:off x="6446981" y="4267200"/>
              <a:ext cx="502172" cy="268224"/>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4" name="Line 15"/>
            <p:cNvSpPr>
              <a:spLocks noChangeShapeType="1"/>
            </p:cNvSpPr>
            <p:nvPr/>
          </p:nvSpPr>
          <p:spPr bwMode="auto">
            <a:xfrm>
              <a:off x="6949153" y="4267200"/>
              <a:ext cx="503665" cy="266628"/>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56" name="Text Box 27"/>
          <p:cNvSpPr txBox="1">
            <a:spLocks noChangeArrowheads="1"/>
          </p:cNvSpPr>
          <p:nvPr/>
        </p:nvSpPr>
        <p:spPr bwMode="auto">
          <a:xfrm>
            <a:off x="4028623" y="8019673"/>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o</a:t>
            </a:r>
            <a:r>
              <a:rPr lang="en-US" sz="3000" dirty="0">
                <a:latin typeface="Times New Roman"/>
                <a:cs typeface="Times New Roman"/>
              </a:rPr>
              <a:t>/</a:t>
            </a:r>
          </a:p>
        </p:txBody>
      </p:sp>
      <p:cxnSp>
        <p:nvCxnSpPr>
          <p:cNvPr id="57" name="Straight Connector 56"/>
          <p:cNvCxnSpPr/>
          <p:nvPr/>
        </p:nvCxnSpPr>
        <p:spPr bwMode="auto">
          <a:xfrm rot="5400000">
            <a:off x="4187377" y="7932696"/>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Text Box 36"/>
          <p:cNvSpPr txBox="1">
            <a:spLocks noChangeArrowheads="1"/>
          </p:cNvSpPr>
          <p:nvPr/>
        </p:nvSpPr>
        <p:spPr bwMode="auto">
          <a:xfrm>
            <a:off x="3632361" y="7329408"/>
            <a:ext cx="138435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sp>
        <p:nvSpPr>
          <p:cNvPr id="59" name="Text Box 27"/>
          <p:cNvSpPr txBox="1">
            <a:spLocks noChangeArrowheads="1"/>
          </p:cNvSpPr>
          <p:nvPr/>
        </p:nvSpPr>
        <p:spPr bwMode="auto">
          <a:xfrm>
            <a:off x="5349345" y="8019673"/>
            <a:ext cx="570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ɔ</a:t>
            </a:r>
            <a:r>
              <a:rPr lang="en-US" sz="3000" dirty="0">
                <a:latin typeface="Times New Roman"/>
                <a:cs typeface="Times New Roman"/>
              </a:rPr>
              <a:t>/</a:t>
            </a:r>
          </a:p>
        </p:txBody>
      </p:sp>
      <p:cxnSp>
        <p:nvCxnSpPr>
          <p:cNvPr id="61" name="Straight Connector 60"/>
          <p:cNvCxnSpPr/>
          <p:nvPr/>
        </p:nvCxnSpPr>
        <p:spPr bwMode="auto">
          <a:xfrm rot="5400000">
            <a:off x="5497679" y="7932696"/>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Text Box 36"/>
          <p:cNvSpPr txBox="1">
            <a:spLocks noChangeArrowheads="1"/>
          </p:cNvSpPr>
          <p:nvPr/>
        </p:nvSpPr>
        <p:spPr bwMode="auto">
          <a:xfrm>
            <a:off x="4954685" y="7329408"/>
            <a:ext cx="136030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endParaRPr lang="en-US" sz="3000" i="1" dirty="0">
              <a:latin typeface="Times New Roman"/>
              <a:cs typeface="Times New Roman"/>
            </a:endParaRPr>
          </a:p>
        </p:txBody>
      </p: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72</a:t>
            </a:fld>
            <a:endParaRPr lang="en-US" sz="1600" dirty="0"/>
          </a:p>
        </p:txBody>
      </p:sp>
      <p:sp>
        <p:nvSpPr>
          <p:cNvPr id="51" name="Text Box 7">
            <a:extLst>
              <a:ext uri="{FF2B5EF4-FFF2-40B4-BE49-F238E27FC236}">
                <a16:creationId xmlns:a16="http://schemas.microsoft.com/office/drawing/2014/main" id="{5BDDB88E-A611-0843-872E-A270F3ADC0CB}"/>
              </a:ext>
            </a:extLst>
          </p:cNvPr>
          <p:cNvSpPr txBox="1">
            <a:spLocks noChangeArrowheads="1"/>
          </p:cNvSpPr>
          <p:nvPr/>
        </p:nvSpPr>
        <p:spPr bwMode="auto">
          <a:xfrm>
            <a:off x="10540753" y="5302586"/>
            <a:ext cx="5364905" cy="2554545"/>
          </a:xfrm>
          <a:prstGeom prst="rect">
            <a:avLst/>
          </a:prstGeom>
          <a:noFill/>
          <a:ln w="9525">
            <a:noFill/>
            <a:miter lim="800000"/>
            <a:headEnd/>
            <a:tailEnd/>
          </a:ln>
        </p:spPr>
        <p:txBody>
          <a:bodyPr wrap="square">
            <a:prstTxWarp prst="textNoShape">
              <a:avLst/>
            </a:prstTxWarp>
            <a:spAutoFit/>
          </a:bodyPr>
          <a:lstStyle/>
          <a:p>
            <a:pPr algn="l"/>
            <a:r>
              <a:rPr lang="en-US" sz="3200" noProof="1">
                <a:latin typeface="Cambria"/>
                <a:ea typeface="Cambria"/>
                <a:cs typeface="Cambria"/>
              </a:rPr>
              <a:t>(See Carvalho 2011 for a contrastive hierarchy analysis of the European Portuguese vowel system using privative elements.)</a:t>
            </a:r>
            <a:endParaRPr lang="en-US" sz="3200" dirty="0">
              <a:latin typeface="Cambria"/>
              <a:cs typeface="Cambria"/>
            </a:endParaRPr>
          </a:p>
        </p:txBody>
      </p:sp>
    </p:spTree>
    <p:extLst>
      <p:ext uri="{BB962C8B-B14F-4D97-AF65-F5344CB8AC3E}">
        <p14:creationId xmlns:p14="http://schemas.microsoft.com/office/powerpoint/2010/main" val="3656660243"/>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236892"/>
            <a:ext cx="1440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In pre-stressed position, there are no [ATR] contrasts under the [–high] nodes numbered 3. </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899145" y="5157708"/>
            <a:ext cx="14895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r>
              <a:rPr lang="en-US" sz="3000" baseline="-25000" dirty="0">
                <a:latin typeface="Times New Roman"/>
                <a:cs typeface="Times New Roman"/>
              </a:rPr>
              <a:t>2</a:t>
            </a:r>
            <a:endParaRPr lang="en-US" sz="3000" i="1" dirty="0">
              <a:latin typeface="Times New Roman"/>
              <a:cs typeface="Times New Roman"/>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91" name="Straight Connector 90"/>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95" name="Text Box 36"/>
          <p:cNvSpPr txBox="1">
            <a:spLocks noChangeArrowheads="1"/>
          </p:cNvSpPr>
          <p:nvPr/>
        </p:nvSpPr>
        <p:spPr bwMode="auto">
          <a:xfrm>
            <a:off x="4297865" y="6567408"/>
            <a:ext cx="144623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[–high]</a:t>
            </a:r>
            <a:r>
              <a:rPr lang="en-US" sz="3000" baseline="-25000" dirty="0">
                <a:solidFill>
                  <a:srgbClr val="C00000"/>
                </a:solidFill>
                <a:latin typeface="Times New Roman"/>
                <a:cs typeface="Times New Roman"/>
              </a:rPr>
              <a:t>3</a:t>
            </a:r>
            <a:endParaRPr lang="en-US" sz="3000" i="1" dirty="0">
              <a:solidFill>
                <a:srgbClr val="C00000"/>
              </a:solidFill>
              <a:latin typeface="Times New Roman"/>
              <a:cs typeface="Times New Roman"/>
            </a:endParaRPr>
          </a:p>
        </p:txBody>
      </p:sp>
      <p:sp>
        <p:nvSpPr>
          <p:cNvPr id="109" name="Text Box 12"/>
          <p:cNvSpPr txBox="1">
            <a:spLocks noChangeArrowheads="1"/>
          </p:cNvSpPr>
          <p:nvPr/>
        </p:nvSpPr>
        <p:spPr bwMode="auto">
          <a:xfrm>
            <a:off x="2381120"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254497" y="5881608"/>
            <a:ext cx="136287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1</a:t>
            </a:r>
            <a:endParaRPr lang="en-US" sz="3000" dirty="0">
              <a:latin typeface="Times New Roman"/>
              <a:cs typeface="Times New Roman"/>
            </a:endParaRP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10441" y="5881608"/>
            <a:ext cx="133882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2</a:t>
            </a:r>
            <a:endParaRPr lang="en-US" sz="3000" i="1" dirty="0">
              <a:latin typeface="Times New Roman"/>
              <a:cs typeface="Times New Roman"/>
            </a:endParaRPr>
          </a:p>
        </p:txBody>
      </p:sp>
      <p:sp>
        <p:nvSpPr>
          <p:cNvPr id="75" name="Text Box 36"/>
          <p:cNvSpPr txBox="1">
            <a:spLocks noChangeArrowheads="1"/>
          </p:cNvSpPr>
          <p:nvPr/>
        </p:nvSpPr>
        <p:spPr bwMode="auto">
          <a:xfrm>
            <a:off x="7910225" y="5881608"/>
            <a:ext cx="144623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[–high]</a:t>
            </a:r>
            <a:r>
              <a:rPr lang="en-US" sz="3000" baseline="-25000" dirty="0">
                <a:solidFill>
                  <a:srgbClr val="C00000"/>
                </a:solidFill>
                <a:latin typeface="Times New Roman"/>
                <a:cs typeface="Times New Roman"/>
              </a:rPr>
              <a:t>3</a:t>
            </a:r>
            <a:endParaRPr lang="en-US" sz="3000" i="1" dirty="0">
              <a:solidFill>
                <a:srgbClr val="C00000"/>
              </a:solidFill>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cxnSp>
        <p:nvCxnSpPr>
          <p:cNvPr id="107" name="Straight Connector 106"/>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2" name="Group 51"/>
          <p:cNvGrpSpPr/>
          <p:nvPr/>
        </p:nvGrpSpPr>
        <p:grpSpPr>
          <a:xfrm>
            <a:off x="8062699" y="6349367"/>
            <a:ext cx="1188715" cy="268224"/>
            <a:chOff x="6446981" y="4267200"/>
            <a:chExt cx="1005837" cy="268224"/>
          </a:xfrm>
        </p:grpSpPr>
        <p:sp>
          <p:nvSpPr>
            <p:cNvPr id="116" name="Line 14"/>
            <p:cNvSpPr>
              <a:spLocks noChangeShapeType="1"/>
            </p:cNvSpPr>
            <p:nvPr/>
          </p:nvSpPr>
          <p:spPr bwMode="auto">
            <a:xfrm flipH="1">
              <a:off x="6446981" y="4267200"/>
              <a:ext cx="502172" cy="268224"/>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117" name="Line 15"/>
            <p:cNvSpPr>
              <a:spLocks noChangeShapeType="1"/>
            </p:cNvSpPr>
            <p:nvPr/>
          </p:nvSpPr>
          <p:spPr bwMode="auto">
            <a:xfrm>
              <a:off x="6949153" y="4267200"/>
              <a:ext cx="503665" cy="266628"/>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118" name="Text Box 27"/>
          <p:cNvSpPr txBox="1">
            <a:spLocks noChangeArrowheads="1"/>
          </p:cNvSpPr>
          <p:nvPr/>
        </p:nvSpPr>
        <p:spPr bwMode="auto">
          <a:xfrm>
            <a:off x="7719555" y="7329408"/>
            <a:ext cx="570989"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ea typeface="Doulos SIL" charset="-52"/>
                <a:cs typeface="Times New Roman"/>
              </a:rPr>
              <a:t>/</a:t>
            </a:r>
            <a:r>
              <a:rPr lang="en-US" sz="3000" dirty="0" err="1">
                <a:solidFill>
                  <a:srgbClr val="D9D9D9"/>
                </a:solidFill>
                <a:latin typeface="Times New Roman"/>
                <a:ea typeface="Doulos SIL" charset="-52"/>
                <a:cs typeface="Times New Roman"/>
              </a:rPr>
              <a:t>e</a:t>
            </a:r>
            <a:r>
              <a:rPr lang="en-US" sz="3000" dirty="0">
                <a:solidFill>
                  <a:srgbClr val="D9D9D9"/>
                </a:solidFill>
                <a:latin typeface="Times New Roman"/>
                <a:cs typeface="Times New Roman"/>
              </a:rPr>
              <a:t>/</a:t>
            </a:r>
          </a:p>
        </p:txBody>
      </p:sp>
      <p:cxnSp>
        <p:nvCxnSpPr>
          <p:cNvPr id="119" name="Straight Connector 118"/>
          <p:cNvCxnSpPr/>
          <p:nvPr/>
        </p:nvCxnSpPr>
        <p:spPr bwMode="auto">
          <a:xfrm rot="5400000">
            <a:off x="7867889"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0" name="Text Box 36"/>
          <p:cNvSpPr txBox="1">
            <a:spLocks noChangeArrowheads="1"/>
          </p:cNvSpPr>
          <p:nvPr/>
        </p:nvSpPr>
        <p:spPr bwMode="auto">
          <a:xfrm>
            <a:off x="7312873" y="6567408"/>
            <a:ext cx="1384353"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cs typeface="Times New Roman"/>
              </a:rPr>
              <a:t>[+ATR]</a:t>
            </a:r>
          </a:p>
        </p:txBody>
      </p:sp>
      <p:sp>
        <p:nvSpPr>
          <p:cNvPr id="121" name="Text Box 27"/>
          <p:cNvSpPr txBox="1">
            <a:spLocks noChangeArrowheads="1"/>
          </p:cNvSpPr>
          <p:nvPr/>
        </p:nvSpPr>
        <p:spPr bwMode="auto">
          <a:xfrm>
            <a:off x="9034668" y="7329408"/>
            <a:ext cx="56137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ea typeface="Doulos SIL" charset="-52"/>
                <a:cs typeface="Times New Roman"/>
              </a:rPr>
              <a:t>/</a:t>
            </a:r>
            <a:r>
              <a:rPr lang="en-US" sz="3000" dirty="0" err="1">
                <a:solidFill>
                  <a:srgbClr val="D9D9D9"/>
                </a:solidFill>
                <a:latin typeface="Times New Roman"/>
                <a:ea typeface="Doulos SIL" charset="-52"/>
                <a:cs typeface="Times New Roman"/>
              </a:rPr>
              <a:t>ɛ</a:t>
            </a:r>
            <a:r>
              <a:rPr lang="en-US" sz="3000" dirty="0">
                <a:solidFill>
                  <a:srgbClr val="D9D9D9"/>
                </a:solidFill>
                <a:latin typeface="Times New Roman"/>
                <a:cs typeface="Times New Roman"/>
              </a:rPr>
              <a:t>/</a:t>
            </a:r>
          </a:p>
        </p:txBody>
      </p:sp>
      <p:cxnSp>
        <p:nvCxnSpPr>
          <p:cNvPr id="122" name="Straight Connector 121"/>
          <p:cNvCxnSpPr/>
          <p:nvPr/>
        </p:nvCxnSpPr>
        <p:spPr bwMode="auto">
          <a:xfrm rot="5400000">
            <a:off x="9178191"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3" name="Text Box 36"/>
          <p:cNvSpPr txBox="1">
            <a:spLocks noChangeArrowheads="1"/>
          </p:cNvSpPr>
          <p:nvPr/>
        </p:nvSpPr>
        <p:spPr bwMode="auto">
          <a:xfrm>
            <a:off x="8635197" y="6567408"/>
            <a:ext cx="136030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cs typeface="Times New Roman"/>
              </a:rPr>
              <a:t>[–ATR]</a:t>
            </a:r>
          </a:p>
        </p:txBody>
      </p:sp>
      <p:grpSp>
        <p:nvGrpSpPr>
          <p:cNvPr id="55" name="Group 51"/>
          <p:cNvGrpSpPr/>
          <p:nvPr/>
        </p:nvGrpSpPr>
        <p:grpSpPr>
          <a:xfrm>
            <a:off x="4402880" y="7065647"/>
            <a:ext cx="1188715" cy="268224"/>
            <a:chOff x="6446981" y="4267200"/>
            <a:chExt cx="1005837" cy="268224"/>
          </a:xfrm>
        </p:grpSpPr>
        <p:sp>
          <p:nvSpPr>
            <p:cNvPr id="63" name="Line 14"/>
            <p:cNvSpPr>
              <a:spLocks noChangeShapeType="1"/>
            </p:cNvSpPr>
            <p:nvPr/>
          </p:nvSpPr>
          <p:spPr bwMode="auto">
            <a:xfrm flipH="1">
              <a:off x="6446981" y="4267200"/>
              <a:ext cx="502172" cy="268224"/>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4" name="Line 15"/>
            <p:cNvSpPr>
              <a:spLocks noChangeShapeType="1"/>
            </p:cNvSpPr>
            <p:nvPr/>
          </p:nvSpPr>
          <p:spPr bwMode="auto">
            <a:xfrm>
              <a:off x="6949153" y="4267200"/>
              <a:ext cx="503665" cy="266628"/>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56" name="Text Box 27"/>
          <p:cNvSpPr txBox="1">
            <a:spLocks noChangeArrowheads="1"/>
          </p:cNvSpPr>
          <p:nvPr/>
        </p:nvSpPr>
        <p:spPr bwMode="auto">
          <a:xfrm>
            <a:off x="4028623" y="8019673"/>
            <a:ext cx="591829"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ea typeface="Doulos SIL" charset="-52"/>
                <a:cs typeface="Times New Roman"/>
              </a:rPr>
              <a:t>/</a:t>
            </a:r>
            <a:r>
              <a:rPr lang="en-US" sz="3000" dirty="0" err="1">
                <a:solidFill>
                  <a:srgbClr val="D9D9D9"/>
                </a:solidFill>
                <a:latin typeface="Times New Roman"/>
                <a:ea typeface="Doulos SIL" charset="-52"/>
                <a:cs typeface="Times New Roman"/>
              </a:rPr>
              <a:t>o</a:t>
            </a:r>
            <a:r>
              <a:rPr lang="en-US" sz="3000" dirty="0">
                <a:solidFill>
                  <a:srgbClr val="D9D9D9"/>
                </a:solidFill>
                <a:latin typeface="Times New Roman"/>
                <a:cs typeface="Times New Roman"/>
              </a:rPr>
              <a:t>/</a:t>
            </a:r>
          </a:p>
        </p:txBody>
      </p:sp>
      <p:cxnSp>
        <p:nvCxnSpPr>
          <p:cNvPr id="57" name="Straight Connector 56"/>
          <p:cNvCxnSpPr/>
          <p:nvPr/>
        </p:nvCxnSpPr>
        <p:spPr bwMode="auto">
          <a:xfrm rot="5400000">
            <a:off x="4187377" y="7932696"/>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Text Box 36"/>
          <p:cNvSpPr txBox="1">
            <a:spLocks noChangeArrowheads="1"/>
          </p:cNvSpPr>
          <p:nvPr/>
        </p:nvSpPr>
        <p:spPr bwMode="auto">
          <a:xfrm>
            <a:off x="3632361" y="7329408"/>
            <a:ext cx="1384353"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cs typeface="Times New Roman"/>
              </a:rPr>
              <a:t>[+ATR]</a:t>
            </a:r>
          </a:p>
        </p:txBody>
      </p:sp>
      <p:sp>
        <p:nvSpPr>
          <p:cNvPr id="59" name="Text Box 27"/>
          <p:cNvSpPr txBox="1">
            <a:spLocks noChangeArrowheads="1"/>
          </p:cNvSpPr>
          <p:nvPr/>
        </p:nvSpPr>
        <p:spPr bwMode="auto">
          <a:xfrm>
            <a:off x="5349345" y="8019673"/>
            <a:ext cx="570989"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ea typeface="Doulos SIL" charset="-52"/>
                <a:cs typeface="Times New Roman"/>
              </a:rPr>
              <a:t>/</a:t>
            </a:r>
            <a:r>
              <a:rPr lang="en-US" sz="3000" dirty="0" err="1">
                <a:solidFill>
                  <a:srgbClr val="D9D9D9"/>
                </a:solidFill>
                <a:latin typeface="Times New Roman"/>
                <a:ea typeface="Doulos SIL" charset="-52"/>
                <a:cs typeface="Times New Roman"/>
              </a:rPr>
              <a:t>ɔ</a:t>
            </a:r>
            <a:r>
              <a:rPr lang="en-US" sz="3000" dirty="0">
                <a:solidFill>
                  <a:srgbClr val="D9D9D9"/>
                </a:solidFill>
                <a:latin typeface="Times New Roman"/>
                <a:cs typeface="Times New Roman"/>
              </a:rPr>
              <a:t>/</a:t>
            </a:r>
          </a:p>
        </p:txBody>
      </p:sp>
      <p:cxnSp>
        <p:nvCxnSpPr>
          <p:cNvPr id="61" name="Straight Connector 60"/>
          <p:cNvCxnSpPr/>
          <p:nvPr/>
        </p:nvCxnSpPr>
        <p:spPr bwMode="auto">
          <a:xfrm rot="5400000">
            <a:off x="5497679" y="7932696"/>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Text Box 36"/>
          <p:cNvSpPr txBox="1">
            <a:spLocks noChangeArrowheads="1"/>
          </p:cNvSpPr>
          <p:nvPr/>
        </p:nvSpPr>
        <p:spPr bwMode="auto">
          <a:xfrm>
            <a:off x="4954685" y="7329408"/>
            <a:ext cx="136030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cs typeface="Times New Roman"/>
              </a:rPr>
              <a:t>[–ATR]</a:t>
            </a:r>
            <a:endParaRPr lang="en-US" sz="3000" i="1" dirty="0">
              <a:solidFill>
                <a:srgbClr val="D9D9D9"/>
              </a:solidFill>
              <a:latin typeface="Times New Roman"/>
              <a:cs typeface="Times New Roman"/>
            </a:endParaRPr>
          </a:p>
        </p:txBody>
      </p: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73</a:t>
            </a:fld>
            <a:endParaRPr lang="en-US" sz="1600" dirty="0"/>
          </a:p>
        </p:txBody>
      </p:sp>
      <p:sp>
        <p:nvSpPr>
          <p:cNvPr id="51" name="Text Box 7">
            <a:extLst>
              <a:ext uri="{FF2B5EF4-FFF2-40B4-BE49-F238E27FC236}">
                <a16:creationId xmlns:a16="http://schemas.microsoft.com/office/drawing/2014/main" id="{BD74F03A-6FE7-0D43-A835-80F03852ABB6}"/>
              </a:ext>
            </a:extLst>
          </p:cNvPr>
          <p:cNvSpPr txBox="1">
            <a:spLocks noChangeArrowheads="1"/>
          </p:cNvSpPr>
          <p:nvPr/>
        </p:nvSpPr>
        <p:spPr bwMode="auto">
          <a:xfrm>
            <a:off x="1166400" y="3403116"/>
            <a:ext cx="14616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Spahr</a:t>
            </a:r>
            <a:r>
              <a:rPr lang="en-US" sz="3200" dirty="0">
                <a:latin typeface="Cambria"/>
                <a:cs typeface="Cambria"/>
              </a:rPr>
              <a:t> proposes that these nodes are interpreted as archiphonemes </a:t>
            </a:r>
            <a:r>
              <a:rPr lang="en-US" sz="3200" dirty="0" err="1">
                <a:latin typeface="Cambria"/>
                <a:cs typeface="Cambria"/>
              </a:rPr>
              <a:t>à</a:t>
            </a:r>
            <a:r>
              <a:rPr lang="en-US" sz="3200" dirty="0">
                <a:latin typeface="Cambria"/>
                <a:cs typeface="Cambria"/>
              </a:rPr>
              <a:t> la Trubetzkoy (see also Spahr 2014). </a:t>
            </a:r>
          </a:p>
        </p:txBody>
      </p:sp>
      <p:sp>
        <p:nvSpPr>
          <p:cNvPr id="53" name="Text Box 5">
            <a:extLst>
              <a:ext uri="{FF2B5EF4-FFF2-40B4-BE49-F238E27FC236}">
                <a16:creationId xmlns:a16="http://schemas.microsoft.com/office/drawing/2014/main" id="{25ECDE5E-005F-9C48-88F7-7AEB80EF9EC5}"/>
              </a:ext>
            </a:extLst>
          </p:cNvPr>
          <p:cNvSpPr txBox="1">
            <a:spLocks noChangeArrowheads="1"/>
          </p:cNvSpPr>
          <p:nvPr/>
        </p:nvSpPr>
        <p:spPr bwMode="auto">
          <a:xfrm>
            <a:off x="1166400" y="1440000"/>
            <a:ext cx="10239470"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Vowel reduction in Contrastive Hierarchy Theory</a:t>
            </a:r>
          </a:p>
        </p:txBody>
      </p:sp>
    </p:spTree>
    <p:extLst>
      <p:ext uri="{BB962C8B-B14F-4D97-AF65-F5344CB8AC3E}">
        <p14:creationId xmlns:p14="http://schemas.microsoft.com/office/powerpoint/2010/main" val="3227443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573782"/>
            <a:ext cx="14400000" cy="1569660"/>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The new representations [+back, –low, –high] and [–back, –high] receive their own phonetic interpretations; in this Southeastern dialect, they are realized as [o] and [e]. </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899145" y="5157708"/>
            <a:ext cx="14895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r>
              <a:rPr lang="en-US" sz="3000" baseline="-25000" dirty="0">
                <a:latin typeface="Times New Roman"/>
                <a:cs typeface="Times New Roman"/>
              </a:rPr>
              <a:t>2</a:t>
            </a:r>
            <a:endParaRPr lang="en-US" sz="3000" i="1" dirty="0">
              <a:latin typeface="Times New Roman"/>
              <a:cs typeface="Times New Roman"/>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91" name="Straight Connector 90"/>
          <p:cNvCxnSpPr>
            <a:cxnSpLocks/>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95" name="Text Box 36"/>
          <p:cNvSpPr txBox="1">
            <a:spLocks noChangeArrowheads="1"/>
          </p:cNvSpPr>
          <p:nvPr/>
        </p:nvSpPr>
        <p:spPr bwMode="auto">
          <a:xfrm>
            <a:off x="4297865" y="6567408"/>
            <a:ext cx="144623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[–high]</a:t>
            </a:r>
            <a:r>
              <a:rPr lang="en-US" sz="3000" baseline="-25000" dirty="0">
                <a:solidFill>
                  <a:srgbClr val="C00000"/>
                </a:solidFill>
                <a:latin typeface="Times New Roman"/>
                <a:cs typeface="Times New Roman"/>
              </a:rPr>
              <a:t>3</a:t>
            </a:r>
            <a:endParaRPr lang="en-US" sz="3000" i="1" dirty="0">
              <a:solidFill>
                <a:srgbClr val="C00000"/>
              </a:solidFill>
              <a:latin typeface="Times New Roman"/>
              <a:cs typeface="Times New Roman"/>
            </a:endParaRPr>
          </a:p>
        </p:txBody>
      </p:sp>
      <p:sp>
        <p:nvSpPr>
          <p:cNvPr id="109" name="Text Box 12"/>
          <p:cNvSpPr txBox="1">
            <a:spLocks noChangeArrowheads="1"/>
          </p:cNvSpPr>
          <p:nvPr/>
        </p:nvSpPr>
        <p:spPr bwMode="auto">
          <a:xfrm>
            <a:off x="2381120"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254497" y="5881608"/>
            <a:ext cx="136287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1</a:t>
            </a:r>
            <a:endParaRPr lang="en-US" sz="3000" dirty="0">
              <a:latin typeface="Times New Roman"/>
              <a:cs typeface="Times New Roman"/>
            </a:endParaRP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10441" y="5881608"/>
            <a:ext cx="133882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2</a:t>
            </a:r>
            <a:endParaRPr lang="en-US" sz="3000" i="1" dirty="0">
              <a:latin typeface="Times New Roman"/>
              <a:cs typeface="Times New Roman"/>
            </a:endParaRPr>
          </a:p>
        </p:txBody>
      </p:sp>
      <p:sp>
        <p:nvSpPr>
          <p:cNvPr id="75" name="Text Box 36"/>
          <p:cNvSpPr txBox="1">
            <a:spLocks noChangeArrowheads="1"/>
          </p:cNvSpPr>
          <p:nvPr/>
        </p:nvSpPr>
        <p:spPr bwMode="auto">
          <a:xfrm>
            <a:off x="7910225" y="5881608"/>
            <a:ext cx="144623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[–high]</a:t>
            </a:r>
            <a:r>
              <a:rPr lang="en-US" sz="3000" baseline="-25000" dirty="0">
                <a:solidFill>
                  <a:srgbClr val="C00000"/>
                </a:solidFill>
                <a:latin typeface="Times New Roman"/>
                <a:cs typeface="Times New Roman"/>
              </a:rPr>
              <a:t>3</a:t>
            </a:r>
            <a:endParaRPr lang="en-US" sz="3000" i="1" dirty="0">
              <a:solidFill>
                <a:srgbClr val="C00000"/>
              </a:solidFill>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cxnSp>
        <p:nvCxnSpPr>
          <p:cNvPr id="107" name="Straight Connector 106"/>
          <p:cNvCxnSpPr>
            <a:cxnSpLocks/>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8" name="Text Box 27"/>
          <p:cNvSpPr txBox="1">
            <a:spLocks noChangeArrowheads="1"/>
          </p:cNvSpPr>
          <p:nvPr/>
        </p:nvSpPr>
        <p:spPr bwMode="auto">
          <a:xfrm>
            <a:off x="8327006" y="6567408"/>
            <a:ext cx="61266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ea typeface="Doulos SIL" charset="-52"/>
                <a:cs typeface="Times New Roman"/>
              </a:rPr>
              <a:t>[e]</a:t>
            </a:r>
            <a:endParaRPr lang="en-US" sz="3000" dirty="0">
              <a:solidFill>
                <a:srgbClr val="C00000"/>
              </a:solidFill>
              <a:latin typeface="Times New Roman"/>
              <a:cs typeface="Times New Roman"/>
            </a:endParaRPr>
          </a:p>
        </p:txBody>
      </p:sp>
      <p:cxnSp>
        <p:nvCxnSpPr>
          <p:cNvPr id="119" name="Straight Connector 118"/>
          <p:cNvCxnSpPr>
            <a:cxnSpLocks/>
          </p:cNvCxnSpPr>
          <p:nvPr/>
        </p:nvCxnSpPr>
        <p:spPr bwMode="auto">
          <a:xfrm rot="5400000">
            <a:off x="8496180"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 Box 27"/>
          <p:cNvSpPr txBox="1">
            <a:spLocks noChangeArrowheads="1"/>
          </p:cNvSpPr>
          <p:nvPr/>
        </p:nvSpPr>
        <p:spPr bwMode="auto">
          <a:xfrm>
            <a:off x="4704227" y="7329408"/>
            <a:ext cx="63350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ea typeface="Doulos SIL" charset="-52"/>
                <a:cs typeface="Times New Roman"/>
              </a:rPr>
              <a:t>[o]</a:t>
            </a:r>
            <a:endParaRPr lang="en-US" sz="3000" dirty="0">
              <a:solidFill>
                <a:srgbClr val="C00000"/>
              </a:solidFill>
              <a:latin typeface="Times New Roman"/>
              <a:cs typeface="Times New Roman"/>
            </a:endParaRPr>
          </a:p>
        </p:txBody>
      </p:sp>
      <p:cxnSp>
        <p:nvCxnSpPr>
          <p:cNvPr id="57" name="Straight Connector 56"/>
          <p:cNvCxnSpPr>
            <a:cxnSpLocks/>
          </p:cNvCxnSpPr>
          <p:nvPr/>
        </p:nvCxnSpPr>
        <p:spPr bwMode="auto">
          <a:xfrm rot="5400000">
            <a:off x="4883820"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74</a:t>
            </a:fld>
            <a:endParaRPr lang="en-US" sz="1600" dirty="0"/>
          </a:p>
        </p:txBody>
      </p:sp>
      <p:sp>
        <p:nvSpPr>
          <p:cNvPr id="36" name="Text Box 5">
            <a:extLst>
              <a:ext uri="{FF2B5EF4-FFF2-40B4-BE49-F238E27FC236}">
                <a16:creationId xmlns:a16="http://schemas.microsoft.com/office/drawing/2014/main" id="{D7D6B97B-F446-104E-9582-C2EA299A3564}"/>
              </a:ext>
            </a:extLst>
          </p:cNvPr>
          <p:cNvSpPr txBox="1">
            <a:spLocks noChangeArrowheads="1"/>
          </p:cNvSpPr>
          <p:nvPr/>
        </p:nvSpPr>
        <p:spPr bwMode="auto">
          <a:xfrm>
            <a:off x="1166400" y="1440000"/>
            <a:ext cx="10239470"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Vowel reduction in Contrastive Hierarchy Theory</a:t>
            </a:r>
          </a:p>
        </p:txBody>
      </p:sp>
    </p:spTree>
    <p:extLst>
      <p:ext uri="{BB962C8B-B14F-4D97-AF65-F5344CB8AC3E}">
        <p14:creationId xmlns:p14="http://schemas.microsoft.com/office/powerpoint/2010/main" val="3524403567"/>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236892"/>
            <a:ext cx="1440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BP dialects differ as to whether [o, e] or [</a:t>
            </a:r>
            <a:r>
              <a:rPr lang="en-US" sz="3200" dirty="0" err="1">
                <a:latin typeface="Cambria"/>
                <a:cs typeface="Cambria"/>
              </a:rPr>
              <a:t>ɔ</a:t>
            </a:r>
            <a:r>
              <a:rPr lang="en-US" sz="3200" dirty="0">
                <a:latin typeface="Cambria"/>
                <a:cs typeface="Cambria"/>
              </a:rPr>
              <a:t>, </a:t>
            </a:r>
            <a:r>
              <a:rPr lang="en-US" sz="3200" dirty="0" err="1">
                <a:latin typeface="Cambria"/>
                <a:cs typeface="Cambria"/>
              </a:rPr>
              <a:t>ɛ</a:t>
            </a:r>
            <a:r>
              <a:rPr lang="en-US" sz="3200" noProof="1">
                <a:latin typeface="Cambria"/>
                <a:ea typeface="Cambria"/>
                <a:cs typeface="Cambria"/>
              </a:rPr>
              <a:t>] are the results of neutralization (see Nevins 2012 for discussion and references).</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899145" y="5157708"/>
            <a:ext cx="14895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r>
              <a:rPr lang="en-US" sz="3000" baseline="-25000" dirty="0">
                <a:latin typeface="Times New Roman"/>
                <a:cs typeface="Times New Roman"/>
              </a:rPr>
              <a:t>2</a:t>
            </a:r>
            <a:endParaRPr lang="en-US" sz="3000" i="1" dirty="0">
              <a:latin typeface="Times New Roman"/>
              <a:cs typeface="Times New Roman"/>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91" name="Straight Connector 90"/>
          <p:cNvCxnSpPr>
            <a:cxnSpLocks/>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95" name="Text Box 36"/>
          <p:cNvSpPr txBox="1">
            <a:spLocks noChangeArrowheads="1"/>
          </p:cNvSpPr>
          <p:nvPr/>
        </p:nvSpPr>
        <p:spPr bwMode="auto">
          <a:xfrm>
            <a:off x="4297865" y="6567408"/>
            <a:ext cx="144623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[–high]</a:t>
            </a:r>
            <a:r>
              <a:rPr lang="en-US" sz="3000" baseline="-25000" dirty="0">
                <a:solidFill>
                  <a:srgbClr val="C00000"/>
                </a:solidFill>
                <a:latin typeface="Times New Roman"/>
                <a:cs typeface="Times New Roman"/>
              </a:rPr>
              <a:t>3</a:t>
            </a:r>
            <a:endParaRPr lang="en-US" sz="3000" i="1" dirty="0">
              <a:solidFill>
                <a:srgbClr val="C00000"/>
              </a:solidFill>
              <a:latin typeface="Times New Roman"/>
              <a:cs typeface="Times New Roman"/>
            </a:endParaRPr>
          </a:p>
        </p:txBody>
      </p:sp>
      <p:sp>
        <p:nvSpPr>
          <p:cNvPr id="109" name="Text Box 12"/>
          <p:cNvSpPr txBox="1">
            <a:spLocks noChangeArrowheads="1"/>
          </p:cNvSpPr>
          <p:nvPr/>
        </p:nvSpPr>
        <p:spPr bwMode="auto">
          <a:xfrm>
            <a:off x="2381120"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254497" y="5881608"/>
            <a:ext cx="136287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1</a:t>
            </a:r>
            <a:endParaRPr lang="en-US" sz="3000" dirty="0">
              <a:latin typeface="Times New Roman"/>
              <a:cs typeface="Times New Roman"/>
            </a:endParaRP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10441" y="5881608"/>
            <a:ext cx="133882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2</a:t>
            </a:r>
            <a:endParaRPr lang="en-US" sz="3000" i="1" dirty="0">
              <a:latin typeface="Times New Roman"/>
              <a:cs typeface="Times New Roman"/>
            </a:endParaRPr>
          </a:p>
        </p:txBody>
      </p:sp>
      <p:sp>
        <p:nvSpPr>
          <p:cNvPr id="75" name="Text Box 36"/>
          <p:cNvSpPr txBox="1">
            <a:spLocks noChangeArrowheads="1"/>
          </p:cNvSpPr>
          <p:nvPr/>
        </p:nvSpPr>
        <p:spPr bwMode="auto">
          <a:xfrm>
            <a:off x="7910225" y="5881608"/>
            <a:ext cx="144623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[–high]</a:t>
            </a:r>
            <a:r>
              <a:rPr lang="en-US" sz="3000" baseline="-25000" dirty="0">
                <a:solidFill>
                  <a:srgbClr val="C00000"/>
                </a:solidFill>
                <a:latin typeface="Times New Roman"/>
                <a:cs typeface="Times New Roman"/>
              </a:rPr>
              <a:t>3</a:t>
            </a:r>
            <a:endParaRPr lang="en-US" sz="3000" i="1" dirty="0">
              <a:solidFill>
                <a:srgbClr val="C00000"/>
              </a:solidFill>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cxnSp>
        <p:nvCxnSpPr>
          <p:cNvPr id="107" name="Straight Connector 106"/>
          <p:cNvCxnSpPr>
            <a:cxnSpLocks/>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a:cxnSpLocks/>
          </p:cNvCxnSpPr>
          <p:nvPr/>
        </p:nvCxnSpPr>
        <p:spPr bwMode="auto">
          <a:xfrm rot="5400000">
            <a:off x="8496180"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a:cxnSpLocks/>
          </p:cNvCxnSpPr>
          <p:nvPr/>
        </p:nvCxnSpPr>
        <p:spPr bwMode="auto">
          <a:xfrm rot="5400000">
            <a:off x="4883820"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75</a:t>
            </a:fld>
            <a:endParaRPr lang="en-US" sz="1600" dirty="0"/>
          </a:p>
        </p:txBody>
      </p:sp>
      <p:sp>
        <p:nvSpPr>
          <p:cNvPr id="36" name="Text Box 7">
            <a:extLst>
              <a:ext uri="{FF2B5EF4-FFF2-40B4-BE49-F238E27FC236}">
                <a16:creationId xmlns:a16="http://schemas.microsoft.com/office/drawing/2014/main" id="{38131D13-691B-DB4C-A193-1ADA6C13A10C}"/>
              </a:ext>
            </a:extLst>
          </p:cNvPr>
          <p:cNvSpPr txBox="1">
            <a:spLocks noChangeArrowheads="1"/>
          </p:cNvSpPr>
          <p:nvPr/>
        </p:nvSpPr>
        <p:spPr bwMode="auto">
          <a:xfrm>
            <a:off x="1166400" y="3403116"/>
            <a:ext cx="14544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Broadly speaking, ‘southeastern’ dialects have the [+ATR] [o, e], and ‘northeastern’ dialects reduce to [–ATR] [ɔ, ɛ]. </a:t>
            </a:r>
          </a:p>
        </p:txBody>
      </p:sp>
      <p:sp>
        <p:nvSpPr>
          <p:cNvPr id="37" name="Text Box 27">
            <a:extLst>
              <a:ext uri="{FF2B5EF4-FFF2-40B4-BE49-F238E27FC236}">
                <a16:creationId xmlns:a16="http://schemas.microsoft.com/office/drawing/2014/main" id="{81DD5465-807C-4940-93CA-A1E6F90B804E}"/>
              </a:ext>
            </a:extLst>
          </p:cNvPr>
          <p:cNvSpPr txBox="1">
            <a:spLocks noChangeArrowheads="1"/>
          </p:cNvSpPr>
          <p:nvPr/>
        </p:nvSpPr>
        <p:spPr bwMode="auto">
          <a:xfrm>
            <a:off x="7917440" y="6567408"/>
            <a:ext cx="1431802"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ea typeface="Doulos SIL" charset="-52"/>
                <a:cs typeface="Times New Roman"/>
              </a:rPr>
              <a:t>[e] ~ [</a:t>
            </a:r>
            <a:r>
              <a:rPr lang="en-US" sz="3000" dirty="0" err="1">
                <a:solidFill>
                  <a:srgbClr val="C00000"/>
                </a:solidFill>
                <a:latin typeface="Times New Roman"/>
                <a:ea typeface="Doulos SIL" charset="-52"/>
                <a:cs typeface="Times New Roman"/>
              </a:rPr>
              <a:t>ɛ</a:t>
            </a:r>
            <a:r>
              <a:rPr lang="en-US" sz="3000" dirty="0">
                <a:solidFill>
                  <a:srgbClr val="C00000"/>
                </a:solidFill>
                <a:latin typeface="Times New Roman"/>
                <a:ea typeface="Doulos SIL" charset="-52"/>
                <a:cs typeface="Times New Roman"/>
              </a:rPr>
              <a:t>]</a:t>
            </a:r>
            <a:endParaRPr lang="en-US" sz="3000" dirty="0">
              <a:solidFill>
                <a:srgbClr val="C00000"/>
              </a:solidFill>
              <a:latin typeface="Times New Roman"/>
              <a:cs typeface="Times New Roman"/>
            </a:endParaRPr>
          </a:p>
        </p:txBody>
      </p:sp>
      <p:sp>
        <p:nvSpPr>
          <p:cNvPr id="38" name="Text Box 27">
            <a:extLst>
              <a:ext uri="{FF2B5EF4-FFF2-40B4-BE49-F238E27FC236}">
                <a16:creationId xmlns:a16="http://schemas.microsoft.com/office/drawing/2014/main" id="{C8A1BDEE-B4FA-BD44-8C6F-1558D6E75C38}"/>
              </a:ext>
            </a:extLst>
          </p:cNvPr>
          <p:cNvSpPr txBox="1">
            <a:spLocks noChangeArrowheads="1"/>
          </p:cNvSpPr>
          <p:nvPr/>
        </p:nvSpPr>
        <p:spPr bwMode="auto">
          <a:xfrm>
            <a:off x="4289852" y="7329408"/>
            <a:ext cx="146226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ea typeface="Doulos SIL" charset="-52"/>
                <a:cs typeface="Times New Roman"/>
              </a:rPr>
              <a:t>[o] ~ [</a:t>
            </a:r>
            <a:r>
              <a:rPr lang="en-US" sz="3000" dirty="0" err="1">
                <a:solidFill>
                  <a:srgbClr val="C00000"/>
                </a:solidFill>
                <a:latin typeface="Times New Roman"/>
                <a:ea typeface="Doulos SIL" charset="-52"/>
                <a:cs typeface="Times New Roman"/>
              </a:rPr>
              <a:t>ɔ</a:t>
            </a:r>
            <a:r>
              <a:rPr lang="en-US" sz="3000" dirty="0">
                <a:solidFill>
                  <a:srgbClr val="C00000"/>
                </a:solidFill>
                <a:latin typeface="Times New Roman"/>
                <a:ea typeface="Doulos SIL" charset="-52"/>
                <a:cs typeface="Times New Roman"/>
              </a:rPr>
              <a:t>]</a:t>
            </a:r>
            <a:endParaRPr lang="en-US" sz="3000" dirty="0">
              <a:solidFill>
                <a:srgbClr val="C00000"/>
              </a:solidFill>
              <a:latin typeface="Times New Roman"/>
              <a:cs typeface="Times New Roman"/>
            </a:endParaRPr>
          </a:p>
        </p:txBody>
      </p:sp>
      <p:sp>
        <p:nvSpPr>
          <p:cNvPr id="39" name="Text Box 5">
            <a:extLst>
              <a:ext uri="{FF2B5EF4-FFF2-40B4-BE49-F238E27FC236}">
                <a16:creationId xmlns:a16="http://schemas.microsoft.com/office/drawing/2014/main" id="{68F491AB-243E-5949-BC51-30D2D715A6E6}"/>
              </a:ext>
            </a:extLst>
          </p:cNvPr>
          <p:cNvSpPr txBox="1">
            <a:spLocks noChangeArrowheads="1"/>
          </p:cNvSpPr>
          <p:nvPr/>
        </p:nvSpPr>
        <p:spPr bwMode="auto">
          <a:xfrm>
            <a:off x="1166400" y="1440000"/>
            <a:ext cx="10239470"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Vowel reduction in Contrastive Hierarchy Theory</a:t>
            </a:r>
          </a:p>
        </p:txBody>
      </p:sp>
    </p:spTree>
    <p:extLst>
      <p:ext uri="{BB962C8B-B14F-4D97-AF65-F5344CB8AC3E}">
        <p14:creationId xmlns:p14="http://schemas.microsoft.com/office/powerpoint/2010/main" val="1006821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820004"/>
            <a:ext cx="1440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Underspecification allows for ‘flexibility of interpretation’ (Nevins 2012) that allows either [+ATR] or [–ATR] to be less marked. </a:t>
            </a: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899145" y="5157708"/>
            <a:ext cx="14895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r>
              <a:rPr lang="en-US" sz="3000" baseline="-25000" dirty="0">
                <a:latin typeface="Times New Roman"/>
                <a:cs typeface="Times New Roman"/>
              </a:rPr>
              <a:t>2</a:t>
            </a:r>
            <a:endParaRPr lang="en-US" sz="3000" i="1" dirty="0">
              <a:latin typeface="Times New Roman"/>
              <a:cs typeface="Times New Roman"/>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91" name="Straight Connector 90"/>
          <p:cNvCxnSpPr>
            <a:cxnSpLocks/>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95" name="Text Box 36"/>
          <p:cNvSpPr txBox="1">
            <a:spLocks noChangeArrowheads="1"/>
          </p:cNvSpPr>
          <p:nvPr/>
        </p:nvSpPr>
        <p:spPr bwMode="auto">
          <a:xfrm>
            <a:off x="4297865" y="6567408"/>
            <a:ext cx="144623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[–high]</a:t>
            </a:r>
            <a:r>
              <a:rPr lang="en-US" sz="3000" baseline="-25000" dirty="0">
                <a:solidFill>
                  <a:srgbClr val="C00000"/>
                </a:solidFill>
                <a:latin typeface="Times New Roman"/>
                <a:cs typeface="Times New Roman"/>
              </a:rPr>
              <a:t>3</a:t>
            </a:r>
            <a:endParaRPr lang="en-US" sz="3000" i="1" dirty="0">
              <a:solidFill>
                <a:srgbClr val="C00000"/>
              </a:solidFill>
              <a:latin typeface="Times New Roman"/>
              <a:cs typeface="Times New Roman"/>
            </a:endParaRPr>
          </a:p>
        </p:txBody>
      </p:sp>
      <p:sp>
        <p:nvSpPr>
          <p:cNvPr id="109" name="Text Box 12"/>
          <p:cNvSpPr txBox="1">
            <a:spLocks noChangeArrowheads="1"/>
          </p:cNvSpPr>
          <p:nvPr/>
        </p:nvSpPr>
        <p:spPr bwMode="auto">
          <a:xfrm>
            <a:off x="2381120"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254497" y="5881608"/>
            <a:ext cx="136287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1</a:t>
            </a:r>
            <a:endParaRPr lang="en-US" sz="3000" dirty="0">
              <a:latin typeface="Times New Roman"/>
              <a:cs typeface="Times New Roman"/>
            </a:endParaRP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10441" y="5881608"/>
            <a:ext cx="133882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2</a:t>
            </a:r>
            <a:endParaRPr lang="en-US" sz="3000" i="1" dirty="0">
              <a:latin typeface="Times New Roman"/>
              <a:cs typeface="Times New Roman"/>
            </a:endParaRPr>
          </a:p>
        </p:txBody>
      </p:sp>
      <p:sp>
        <p:nvSpPr>
          <p:cNvPr id="75" name="Text Box 36"/>
          <p:cNvSpPr txBox="1">
            <a:spLocks noChangeArrowheads="1"/>
          </p:cNvSpPr>
          <p:nvPr/>
        </p:nvSpPr>
        <p:spPr bwMode="auto">
          <a:xfrm>
            <a:off x="7910225" y="5881608"/>
            <a:ext cx="144623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[–high]</a:t>
            </a:r>
            <a:r>
              <a:rPr lang="en-US" sz="3000" baseline="-25000" dirty="0">
                <a:solidFill>
                  <a:srgbClr val="C00000"/>
                </a:solidFill>
                <a:latin typeface="Times New Roman"/>
                <a:cs typeface="Times New Roman"/>
              </a:rPr>
              <a:t>3</a:t>
            </a:r>
            <a:endParaRPr lang="en-US" sz="3000" i="1" dirty="0">
              <a:solidFill>
                <a:srgbClr val="C00000"/>
              </a:solidFill>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cxnSp>
        <p:nvCxnSpPr>
          <p:cNvPr id="107" name="Straight Connector 106"/>
          <p:cNvCxnSpPr>
            <a:cxnSpLocks/>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a:cxnSpLocks/>
          </p:cNvCxnSpPr>
          <p:nvPr/>
        </p:nvCxnSpPr>
        <p:spPr bwMode="auto">
          <a:xfrm rot="5400000">
            <a:off x="8496180"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a:cxnSpLocks/>
          </p:cNvCxnSpPr>
          <p:nvPr/>
        </p:nvCxnSpPr>
        <p:spPr bwMode="auto">
          <a:xfrm rot="5400000">
            <a:off x="4883820"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76</a:t>
            </a:fld>
            <a:endParaRPr lang="en-US" sz="1600" dirty="0"/>
          </a:p>
        </p:txBody>
      </p:sp>
      <p:sp>
        <p:nvSpPr>
          <p:cNvPr id="37" name="Text Box 27">
            <a:extLst>
              <a:ext uri="{FF2B5EF4-FFF2-40B4-BE49-F238E27FC236}">
                <a16:creationId xmlns:a16="http://schemas.microsoft.com/office/drawing/2014/main" id="{81DD5465-807C-4940-93CA-A1E6F90B804E}"/>
              </a:ext>
            </a:extLst>
          </p:cNvPr>
          <p:cNvSpPr txBox="1">
            <a:spLocks noChangeArrowheads="1"/>
          </p:cNvSpPr>
          <p:nvPr/>
        </p:nvSpPr>
        <p:spPr bwMode="auto">
          <a:xfrm>
            <a:off x="7917440" y="6567408"/>
            <a:ext cx="1431802"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ea typeface="Doulos SIL" charset="-52"/>
                <a:cs typeface="Times New Roman"/>
              </a:rPr>
              <a:t>[e] ~ [</a:t>
            </a:r>
            <a:r>
              <a:rPr lang="en-US" sz="3000" dirty="0" err="1">
                <a:solidFill>
                  <a:srgbClr val="C00000"/>
                </a:solidFill>
                <a:latin typeface="Times New Roman"/>
                <a:ea typeface="Doulos SIL" charset="-52"/>
                <a:cs typeface="Times New Roman"/>
              </a:rPr>
              <a:t>ɛ</a:t>
            </a:r>
            <a:r>
              <a:rPr lang="en-US" sz="3000" dirty="0">
                <a:solidFill>
                  <a:srgbClr val="C00000"/>
                </a:solidFill>
                <a:latin typeface="Times New Roman"/>
                <a:ea typeface="Doulos SIL" charset="-52"/>
                <a:cs typeface="Times New Roman"/>
              </a:rPr>
              <a:t>]</a:t>
            </a:r>
            <a:endParaRPr lang="en-US" sz="3000" dirty="0">
              <a:solidFill>
                <a:srgbClr val="C00000"/>
              </a:solidFill>
              <a:latin typeface="Times New Roman"/>
              <a:cs typeface="Times New Roman"/>
            </a:endParaRPr>
          </a:p>
        </p:txBody>
      </p:sp>
      <p:sp>
        <p:nvSpPr>
          <p:cNvPr id="38" name="Text Box 27">
            <a:extLst>
              <a:ext uri="{FF2B5EF4-FFF2-40B4-BE49-F238E27FC236}">
                <a16:creationId xmlns:a16="http://schemas.microsoft.com/office/drawing/2014/main" id="{C8A1BDEE-B4FA-BD44-8C6F-1558D6E75C38}"/>
              </a:ext>
            </a:extLst>
          </p:cNvPr>
          <p:cNvSpPr txBox="1">
            <a:spLocks noChangeArrowheads="1"/>
          </p:cNvSpPr>
          <p:nvPr/>
        </p:nvSpPr>
        <p:spPr bwMode="auto">
          <a:xfrm>
            <a:off x="4289852" y="7329408"/>
            <a:ext cx="146226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ea typeface="Doulos SIL" charset="-52"/>
                <a:cs typeface="Times New Roman"/>
              </a:rPr>
              <a:t>[o] ~ [</a:t>
            </a:r>
            <a:r>
              <a:rPr lang="en-US" sz="3000" dirty="0" err="1">
                <a:solidFill>
                  <a:srgbClr val="C00000"/>
                </a:solidFill>
                <a:latin typeface="Times New Roman"/>
                <a:ea typeface="Doulos SIL" charset="-52"/>
                <a:cs typeface="Times New Roman"/>
              </a:rPr>
              <a:t>ɔ</a:t>
            </a:r>
            <a:r>
              <a:rPr lang="en-US" sz="3000" dirty="0">
                <a:solidFill>
                  <a:srgbClr val="C00000"/>
                </a:solidFill>
                <a:latin typeface="Times New Roman"/>
                <a:ea typeface="Doulos SIL" charset="-52"/>
                <a:cs typeface="Times New Roman"/>
              </a:rPr>
              <a:t>]</a:t>
            </a:r>
            <a:endParaRPr lang="en-US" sz="3000" dirty="0">
              <a:solidFill>
                <a:srgbClr val="C00000"/>
              </a:solidFill>
              <a:latin typeface="Times New Roman"/>
              <a:cs typeface="Times New Roman"/>
            </a:endParaRPr>
          </a:p>
        </p:txBody>
      </p:sp>
      <p:sp>
        <p:nvSpPr>
          <p:cNvPr id="36" name="Text Box 5">
            <a:extLst>
              <a:ext uri="{FF2B5EF4-FFF2-40B4-BE49-F238E27FC236}">
                <a16:creationId xmlns:a16="http://schemas.microsoft.com/office/drawing/2014/main" id="{CF90F1E9-6758-714F-A600-63FA16DA1CB0}"/>
              </a:ext>
            </a:extLst>
          </p:cNvPr>
          <p:cNvSpPr txBox="1">
            <a:spLocks noChangeArrowheads="1"/>
          </p:cNvSpPr>
          <p:nvPr/>
        </p:nvSpPr>
        <p:spPr bwMode="auto">
          <a:xfrm>
            <a:off x="1166400" y="1440000"/>
            <a:ext cx="10239470"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Vowel reduction in Contrastive Hierarchy Theory</a:t>
            </a:r>
          </a:p>
        </p:txBody>
      </p:sp>
    </p:spTree>
    <p:extLst>
      <p:ext uri="{BB962C8B-B14F-4D97-AF65-F5344CB8AC3E}">
        <p14:creationId xmlns:p14="http://schemas.microsoft.com/office/powerpoint/2010/main" val="2060798294"/>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573782"/>
            <a:ext cx="14400000" cy="1569660"/>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In unstressed final position the contrasts under the nodes numbered 2 are suppressed, and the segments under these nodes receive distinct phonetic interpretations as [</a:t>
            </a:r>
            <a:r>
              <a:rPr lang="en-US" sz="3200" noProof="1">
                <a:latin typeface="Times New Roman"/>
                <a:cs typeface="Times New Roman"/>
              </a:rPr>
              <a:t>ʊ</a:t>
            </a:r>
            <a:r>
              <a:rPr lang="en-US" sz="3200" noProof="1">
                <a:latin typeface="Cambria"/>
                <a:ea typeface="Cambria"/>
                <a:cs typeface="Cambria"/>
              </a:rPr>
              <a:t>] and [</a:t>
            </a:r>
            <a:r>
              <a:rPr lang="en-US" sz="3200" noProof="1">
                <a:latin typeface="Times New Roman"/>
                <a:cs typeface="Times New Roman"/>
              </a:rPr>
              <a:t>ɪ</a:t>
            </a:r>
            <a:r>
              <a:rPr lang="en-US" sz="3200" noProof="1">
                <a:latin typeface="Cambria"/>
                <a:ea typeface="Cambria"/>
                <a:cs typeface="Cambria"/>
              </a:rPr>
              <a:t>].</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899145" y="5157708"/>
            <a:ext cx="148951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[–back]</a:t>
            </a:r>
            <a:r>
              <a:rPr lang="en-US" sz="3000" baseline="-25000" dirty="0">
                <a:solidFill>
                  <a:srgbClr val="C00000"/>
                </a:solidFill>
                <a:latin typeface="Times New Roman"/>
                <a:cs typeface="Times New Roman"/>
              </a:rPr>
              <a:t>2</a:t>
            </a:r>
            <a:endParaRPr lang="en-US" sz="3000" i="1" dirty="0">
              <a:solidFill>
                <a:srgbClr val="C00000"/>
              </a:solidFill>
              <a:latin typeface="Times New Roman"/>
              <a:cs typeface="Times New Roman"/>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D9D9D9"/>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D9D9D9"/>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cs typeface="Times New Roman"/>
              </a:rPr>
              <a:t>/</a:t>
            </a:r>
            <a:r>
              <a:rPr lang="en-US" sz="3000" dirty="0" err="1">
                <a:solidFill>
                  <a:srgbClr val="D9D9D9"/>
                </a:solidFill>
                <a:latin typeface="Times New Roman"/>
                <a:cs typeface="Times New Roman"/>
              </a:rPr>
              <a:t>u</a:t>
            </a:r>
            <a:r>
              <a:rPr lang="en-US" sz="3000" dirty="0">
                <a:solidFill>
                  <a:srgbClr val="D9D9D9"/>
                </a:solidFill>
                <a:latin typeface="Times New Roman"/>
                <a:cs typeface="Times New Roman"/>
              </a:rPr>
              <a:t>/</a:t>
            </a:r>
          </a:p>
        </p:txBody>
      </p:sp>
      <p:cxnSp>
        <p:nvCxnSpPr>
          <p:cNvPr id="91" name="Straight Connector 90"/>
          <p:cNvCxnSpPr>
            <a:cxnSpLocks/>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cs typeface="Times New Roman"/>
              </a:rPr>
              <a:t>[+high]</a:t>
            </a:r>
          </a:p>
        </p:txBody>
      </p:sp>
      <p:sp>
        <p:nvSpPr>
          <p:cNvPr id="95" name="Text Box 36"/>
          <p:cNvSpPr txBox="1">
            <a:spLocks noChangeArrowheads="1"/>
          </p:cNvSpPr>
          <p:nvPr/>
        </p:nvSpPr>
        <p:spPr bwMode="auto">
          <a:xfrm>
            <a:off x="4297865" y="6567408"/>
            <a:ext cx="144623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cs typeface="Times New Roman"/>
              </a:rPr>
              <a:t>[–high]</a:t>
            </a:r>
            <a:r>
              <a:rPr lang="en-US" sz="3000" baseline="-25000" dirty="0">
                <a:solidFill>
                  <a:srgbClr val="D9D9D9"/>
                </a:solidFill>
                <a:latin typeface="Times New Roman"/>
                <a:cs typeface="Times New Roman"/>
              </a:rPr>
              <a:t>3</a:t>
            </a:r>
            <a:endParaRPr lang="en-US" sz="3000" i="1" dirty="0">
              <a:solidFill>
                <a:srgbClr val="D9D9D9"/>
              </a:solidFill>
              <a:latin typeface="Times New Roman"/>
              <a:cs typeface="Times New Roman"/>
            </a:endParaRPr>
          </a:p>
        </p:txBody>
      </p:sp>
      <p:sp>
        <p:nvSpPr>
          <p:cNvPr id="109" name="Text Box 12"/>
          <p:cNvSpPr txBox="1">
            <a:spLocks noChangeArrowheads="1"/>
          </p:cNvSpPr>
          <p:nvPr/>
        </p:nvSpPr>
        <p:spPr bwMode="auto">
          <a:xfrm>
            <a:off x="2381120"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254497" y="5881608"/>
            <a:ext cx="136287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1</a:t>
            </a:r>
            <a:endParaRPr lang="en-US" sz="3000" dirty="0">
              <a:latin typeface="Times New Roman"/>
              <a:cs typeface="Times New Roman"/>
            </a:endParaRP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10441" y="5881608"/>
            <a:ext cx="133882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[–low]</a:t>
            </a:r>
            <a:r>
              <a:rPr lang="en-US" sz="3000" baseline="-25000" dirty="0">
                <a:solidFill>
                  <a:srgbClr val="C00000"/>
                </a:solidFill>
                <a:latin typeface="Times New Roman"/>
                <a:cs typeface="Times New Roman"/>
              </a:rPr>
              <a:t>2</a:t>
            </a:r>
            <a:endParaRPr lang="en-US" sz="3000" i="1" dirty="0">
              <a:solidFill>
                <a:srgbClr val="C00000"/>
              </a:solidFill>
              <a:latin typeface="Times New Roman"/>
              <a:cs typeface="Times New Roman"/>
            </a:endParaRPr>
          </a:p>
        </p:txBody>
      </p:sp>
      <p:sp>
        <p:nvSpPr>
          <p:cNvPr id="75" name="Text Box 36"/>
          <p:cNvSpPr txBox="1">
            <a:spLocks noChangeArrowheads="1"/>
          </p:cNvSpPr>
          <p:nvPr/>
        </p:nvSpPr>
        <p:spPr bwMode="auto">
          <a:xfrm>
            <a:off x="7910225" y="5881608"/>
            <a:ext cx="144623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cs typeface="Times New Roman"/>
              </a:rPr>
              <a:t>[–high]</a:t>
            </a:r>
            <a:r>
              <a:rPr lang="en-US" sz="3000" baseline="-25000" dirty="0">
                <a:solidFill>
                  <a:srgbClr val="D9D9D9"/>
                </a:solidFill>
                <a:latin typeface="Times New Roman"/>
                <a:cs typeface="Times New Roman"/>
              </a:rPr>
              <a:t>3</a:t>
            </a:r>
            <a:endParaRPr lang="en-US" sz="3000" i="1" dirty="0">
              <a:solidFill>
                <a:srgbClr val="D9D9D9"/>
              </a:solidFill>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D9D9D9"/>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D9D9D9"/>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solidFill>
                  <a:srgbClr val="D9D9D9"/>
                </a:solidFill>
                <a:latin typeface="Times New Roman"/>
                <a:cs typeface="Times New Roman"/>
              </a:rPr>
              <a:t>/i/</a:t>
            </a:r>
          </a:p>
        </p:txBody>
      </p:sp>
      <p:cxnSp>
        <p:nvCxnSpPr>
          <p:cNvPr id="107" name="Straight Connector 106"/>
          <p:cNvCxnSpPr>
            <a:cxnSpLocks/>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a:cxnSpLocks/>
          </p:cNvCxnSpPr>
          <p:nvPr/>
        </p:nvCxnSpPr>
        <p:spPr bwMode="auto">
          <a:xfrm rot="5400000">
            <a:off x="8496180"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a:cxnSpLocks/>
          </p:cNvCxnSpPr>
          <p:nvPr/>
        </p:nvCxnSpPr>
        <p:spPr bwMode="auto">
          <a:xfrm rot="5400000">
            <a:off x="4883820"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77</a:t>
            </a:fld>
            <a:endParaRPr lang="en-US" sz="1600" dirty="0"/>
          </a:p>
        </p:txBody>
      </p:sp>
      <p:sp>
        <p:nvSpPr>
          <p:cNvPr id="37" name="Text Box 27">
            <a:extLst>
              <a:ext uri="{FF2B5EF4-FFF2-40B4-BE49-F238E27FC236}">
                <a16:creationId xmlns:a16="http://schemas.microsoft.com/office/drawing/2014/main" id="{81DD5465-807C-4940-93CA-A1E6F90B804E}"/>
              </a:ext>
            </a:extLst>
          </p:cNvPr>
          <p:cNvSpPr txBox="1">
            <a:spLocks noChangeArrowheads="1"/>
          </p:cNvSpPr>
          <p:nvPr/>
        </p:nvSpPr>
        <p:spPr bwMode="auto">
          <a:xfrm>
            <a:off x="7917440" y="6567408"/>
            <a:ext cx="1431802"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ea typeface="Doulos SIL" charset="-52"/>
                <a:cs typeface="Times New Roman"/>
              </a:rPr>
              <a:t>[e] ~ [</a:t>
            </a:r>
            <a:r>
              <a:rPr lang="en-US" sz="3000" dirty="0" err="1">
                <a:solidFill>
                  <a:srgbClr val="D9D9D9"/>
                </a:solidFill>
                <a:latin typeface="Times New Roman"/>
                <a:ea typeface="Doulos SIL" charset="-52"/>
                <a:cs typeface="Times New Roman"/>
              </a:rPr>
              <a:t>ɛ</a:t>
            </a:r>
            <a:r>
              <a:rPr lang="en-US" sz="3000" dirty="0">
                <a:solidFill>
                  <a:srgbClr val="D9D9D9"/>
                </a:solidFill>
                <a:latin typeface="Times New Roman"/>
                <a:ea typeface="Doulos SIL" charset="-52"/>
                <a:cs typeface="Times New Roman"/>
              </a:rPr>
              <a:t>]</a:t>
            </a:r>
            <a:endParaRPr lang="en-US" sz="3000" dirty="0">
              <a:solidFill>
                <a:srgbClr val="D9D9D9"/>
              </a:solidFill>
              <a:latin typeface="Times New Roman"/>
              <a:cs typeface="Times New Roman"/>
            </a:endParaRPr>
          </a:p>
        </p:txBody>
      </p:sp>
      <p:sp>
        <p:nvSpPr>
          <p:cNvPr id="38" name="Text Box 27">
            <a:extLst>
              <a:ext uri="{FF2B5EF4-FFF2-40B4-BE49-F238E27FC236}">
                <a16:creationId xmlns:a16="http://schemas.microsoft.com/office/drawing/2014/main" id="{C8A1BDEE-B4FA-BD44-8C6F-1558D6E75C38}"/>
              </a:ext>
            </a:extLst>
          </p:cNvPr>
          <p:cNvSpPr txBox="1">
            <a:spLocks noChangeArrowheads="1"/>
          </p:cNvSpPr>
          <p:nvPr/>
        </p:nvSpPr>
        <p:spPr bwMode="auto">
          <a:xfrm>
            <a:off x="4289852" y="7329408"/>
            <a:ext cx="146226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D9D9D9"/>
                </a:solidFill>
                <a:latin typeface="Times New Roman"/>
                <a:ea typeface="Doulos SIL" charset="-52"/>
                <a:cs typeface="Times New Roman"/>
              </a:rPr>
              <a:t>[o] ~ [</a:t>
            </a:r>
            <a:r>
              <a:rPr lang="en-US" sz="3000" dirty="0" err="1">
                <a:solidFill>
                  <a:srgbClr val="D9D9D9"/>
                </a:solidFill>
                <a:latin typeface="Times New Roman"/>
                <a:ea typeface="Doulos SIL" charset="-52"/>
                <a:cs typeface="Times New Roman"/>
              </a:rPr>
              <a:t>ɔ</a:t>
            </a:r>
            <a:r>
              <a:rPr lang="en-US" sz="3000" dirty="0">
                <a:solidFill>
                  <a:srgbClr val="D9D9D9"/>
                </a:solidFill>
                <a:latin typeface="Times New Roman"/>
                <a:ea typeface="Doulos SIL" charset="-52"/>
                <a:cs typeface="Times New Roman"/>
              </a:rPr>
              <a:t>]</a:t>
            </a:r>
            <a:endParaRPr lang="en-US" sz="3000" dirty="0">
              <a:solidFill>
                <a:srgbClr val="D9D9D9"/>
              </a:solidFill>
              <a:latin typeface="Times New Roman"/>
              <a:cs typeface="Times New Roman"/>
            </a:endParaRPr>
          </a:p>
        </p:txBody>
      </p:sp>
      <p:grpSp>
        <p:nvGrpSpPr>
          <p:cNvPr id="36" name="Group 35">
            <a:extLst>
              <a:ext uri="{FF2B5EF4-FFF2-40B4-BE49-F238E27FC236}">
                <a16:creationId xmlns:a16="http://schemas.microsoft.com/office/drawing/2014/main" id="{FDFC85B7-90E9-854D-8437-5647A886B95D}"/>
              </a:ext>
            </a:extLst>
          </p:cNvPr>
          <p:cNvGrpSpPr/>
          <p:nvPr/>
        </p:nvGrpSpPr>
        <p:grpSpPr>
          <a:xfrm>
            <a:off x="3736306" y="6377544"/>
            <a:ext cx="652743" cy="778133"/>
            <a:chOff x="361368" y="4495800"/>
            <a:chExt cx="652744" cy="778133"/>
          </a:xfrm>
        </p:grpSpPr>
        <p:sp>
          <p:nvSpPr>
            <p:cNvPr id="39" name="Text Box 37">
              <a:extLst>
                <a:ext uri="{FF2B5EF4-FFF2-40B4-BE49-F238E27FC236}">
                  <a16:creationId xmlns:a16="http://schemas.microsoft.com/office/drawing/2014/main" id="{82CD6485-A108-5443-81D2-B40C339CB5A0}"/>
                </a:ext>
              </a:extLst>
            </p:cNvPr>
            <p:cNvSpPr txBox="1">
              <a:spLocks noChangeArrowheads="1"/>
            </p:cNvSpPr>
            <p:nvPr/>
          </p:nvSpPr>
          <p:spPr bwMode="auto">
            <a:xfrm>
              <a:off x="361368" y="4719935"/>
              <a:ext cx="652744" cy="553998"/>
            </a:xfrm>
            <a:prstGeom prst="rect">
              <a:avLst/>
            </a:prstGeom>
            <a:noFill/>
            <a:ln w="9525">
              <a:noFill/>
              <a:miter lim="800000"/>
              <a:headEnd/>
              <a:tailEnd/>
            </a:ln>
          </p:spPr>
          <p:txBody>
            <a:bodyPr wrap="none">
              <a:prstTxWarp prst="textNoShape">
                <a:avLst/>
              </a:prstTxWarp>
              <a:spAutoFit/>
            </a:bodyPr>
            <a:lstStyle/>
            <a:p>
              <a:r>
                <a:rPr lang="en-US" sz="3000" noProof="1">
                  <a:solidFill>
                    <a:srgbClr val="C00000"/>
                  </a:solidFill>
                  <a:latin typeface="Times New Roman"/>
                  <a:cs typeface="Times New Roman"/>
                </a:rPr>
                <a:t>[ʊ]</a:t>
              </a:r>
            </a:p>
          </p:txBody>
        </p:sp>
        <p:cxnSp>
          <p:nvCxnSpPr>
            <p:cNvPr id="40" name="Straight Connector 39">
              <a:extLst>
                <a:ext uri="{FF2B5EF4-FFF2-40B4-BE49-F238E27FC236}">
                  <a16:creationId xmlns:a16="http://schemas.microsoft.com/office/drawing/2014/main" id="{0F4626BA-D553-E44D-99D6-BFFC8B6AF934}"/>
                </a:ext>
              </a:extLst>
            </p:cNvPr>
            <p:cNvCxnSpPr/>
            <p:nvPr/>
          </p:nvCxnSpPr>
          <p:spPr bwMode="auto">
            <a:xfrm rot="5400000">
              <a:off x="550580" y="4632960"/>
              <a:ext cx="274320" cy="0"/>
            </a:xfrm>
            <a:prstGeom prst="line">
              <a:avLst/>
            </a:prstGeom>
            <a:solidFill>
              <a:schemeClr val="accent1"/>
            </a:solidFill>
            <a:ln w="9525" cap="flat" cmpd="sng" algn="ctr">
              <a:solidFill>
                <a:srgbClr val="800000"/>
              </a:solidFill>
              <a:prstDash val="solid"/>
              <a:round/>
              <a:headEnd type="none" w="med" len="med"/>
              <a:tailEnd type="none" w="med" len="med"/>
            </a:ln>
            <a:effectLst/>
          </p:spPr>
        </p:cxnSp>
      </p:grpSp>
      <p:grpSp>
        <p:nvGrpSpPr>
          <p:cNvPr id="42" name="Group 41">
            <a:extLst>
              <a:ext uri="{FF2B5EF4-FFF2-40B4-BE49-F238E27FC236}">
                <a16:creationId xmlns:a16="http://schemas.microsoft.com/office/drawing/2014/main" id="{A525BF58-FF89-3048-A500-D68AA150CCD9}"/>
              </a:ext>
            </a:extLst>
          </p:cNvPr>
          <p:cNvGrpSpPr/>
          <p:nvPr/>
        </p:nvGrpSpPr>
        <p:grpSpPr>
          <a:xfrm>
            <a:off x="7408714" y="5652120"/>
            <a:ext cx="548548" cy="778133"/>
            <a:chOff x="413466" y="4495800"/>
            <a:chExt cx="548548" cy="778133"/>
          </a:xfrm>
        </p:grpSpPr>
        <p:sp>
          <p:nvSpPr>
            <p:cNvPr id="44" name="Text Box 37">
              <a:extLst>
                <a:ext uri="{FF2B5EF4-FFF2-40B4-BE49-F238E27FC236}">
                  <a16:creationId xmlns:a16="http://schemas.microsoft.com/office/drawing/2014/main" id="{4975A740-F1FF-5249-89E5-BE58970AE460}"/>
                </a:ext>
              </a:extLst>
            </p:cNvPr>
            <p:cNvSpPr txBox="1">
              <a:spLocks noChangeArrowheads="1"/>
            </p:cNvSpPr>
            <p:nvPr/>
          </p:nvSpPr>
          <p:spPr bwMode="auto">
            <a:xfrm>
              <a:off x="413466" y="4719935"/>
              <a:ext cx="548548" cy="553998"/>
            </a:xfrm>
            <a:prstGeom prst="rect">
              <a:avLst/>
            </a:prstGeom>
            <a:noFill/>
            <a:ln w="9525">
              <a:noFill/>
              <a:miter lim="800000"/>
              <a:headEnd/>
              <a:tailEnd/>
            </a:ln>
          </p:spPr>
          <p:txBody>
            <a:bodyPr wrap="none">
              <a:prstTxWarp prst="textNoShape">
                <a:avLst/>
              </a:prstTxWarp>
              <a:spAutoFit/>
            </a:bodyPr>
            <a:lstStyle/>
            <a:p>
              <a:r>
                <a:rPr lang="en-US" sz="3000" noProof="1">
                  <a:solidFill>
                    <a:srgbClr val="C00000"/>
                  </a:solidFill>
                  <a:latin typeface="Times New Roman"/>
                  <a:cs typeface="Times New Roman"/>
                </a:rPr>
                <a:t>[ɪ]</a:t>
              </a:r>
            </a:p>
          </p:txBody>
        </p:sp>
        <p:cxnSp>
          <p:nvCxnSpPr>
            <p:cNvPr id="45" name="Straight Connector 44">
              <a:extLst>
                <a:ext uri="{FF2B5EF4-FFF2-40B4-BE49-F238E27FC236}">
                  <a16:creationId xmlns:a16="http://schemas.microsoft.com/office/drawing/2014/main" id="{7F6FAF66-1CD1-EF4D-B8AC-0478225A7F01}"/>
                </a:ext>
              </a:extLst>
            </p:cNvPr>
            <p:cNvCxnSpPr/>
            <p:nvPr/>
          </p:nvCxnSpPr>
          <p:spPr bwMode="auto">
            <a:xfrm rot="5400000">
              <a:off x="550580" y="4632960"/>
              <a:ext cx="274320" cy="0"/>
            </a:xfrm>
            <a:prstGeom prst="line">
              <a:avLst/>
            </a:prstGeom>
            <a:solidFill>
              <a:schemeClr val="accent1"/>
            </a:solidFill>
            <a:ln w="9525" cap="flat" cmpd="sng" algn="ctr">
              <a:solidFill>
                <a:srgbClr val="800000"/>
              </a:solidFill>
              <a:prstDash val="solid"/>
              <a:round/>
              <a:headEnd type="none" w="med" len="med"/>
              <a:tailEnd type="none" w="med" len="med"/>
            </a:ln>
            <a:effectLst/>
          </p:spPr>
        </p:cxnSp>
      </p:grpSp>
      <p:sp>
        <p:nvSpPr>
          <p:cNvPr id="46" name="Text Box 5">
            <a:extLst>
              <a:ext uri="{FF2B5EF4-FFF2-40B4-BE49-F238E27FC236}">
                <a16:creationId xmlns:a16="http://schemas.microsoft.com/office/drawing/2014/main" id="{356ED435-5E1B-144E-A730-D9942C120CD1}"/>
              </a:ext>
            </a:extLst>
          </p:cNvPr>
          <p:cNvSpPr txBox="1">
            <a:spLocks noChangeArrowheads="1"/>
          </p:cNvSpPr>
          <p:nvPr/>
        </p:nvSpPr>
        <p:spPr bwMode="auto">
          <a:xfrm>
            <a:off x="1166400" y="1440000"/>
            <a:ext cx="10239470"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Vowel reduction in Contrastive Hierarchy Theory</a:t>
            </a:r>
          </a:p>
        </p:txBody>
      </p:sp>
    </p:spTree>
    <p:extLst>
      <p:ext uri="{BB962C8B-B14F-4D97-AF65-F5344CB8AC3E}">
        <p14:creationId xmlns:p14="http://schemas.microsoft.com/office/powerpoint/2010/main" val="3161180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par>
                                <p:cTn id="8" presetID="22" presetClass="entr" presetSubtype="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up)">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820004"/>
            <a:ext cx="1440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In this new set of contrasts the segment under node 1 also receives a distinct phonetic interpretation, [</a:t>
            </a:r>
            <a:r>
              <a:rPr lang="en-US" sz="3200" dirty="0" err="1">
                <a:latin typeface="Times New Roman"/>
                <a:cs typeface="Times New Roman"/>
              </a:rPr>
              <a:t>ɐ</a:t>
            </a:r>
            <a:r>
              <a:rPr lang="en-US" sz="3200" noProof="1">
                <a:latin typeface="Cambria"/>
                <a:ea typeface="Cambria"/>
                <a:cs typeface="Cambria"/>
              </a:rPr>
              <a:t>].</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899145" y="5157708"/>
            <a:ext cx="148951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r>
              <a:rPr lang="en-US" sz="3000" baseline="-25000" dirty="0">
                <a:latin typeface="Times New Roman"/>
                <a:cs typeface="Times New Roman"/>
              </a:rPr>
              <a:t>2</a:t>
            </a:r>
            <a:endParaRPr lang="en-US" sz="3000" i="1" dirty="0">
              <a:latin typeface="Times New Roman"/>
              <a:cs typeface="Times New Roman"/>
            </a:endParaRPr>
          </a:p>
        </p:txBody>
      </p:sp>
      <p:sp>
        <p:nvSpPr>
          <p:cNvPr id="109" name="Text Box 12"/>
          <p:cNvSpPr txBox="1">
            <a:spLocks noChangeArrowheads="1"/>
          </p:cNvSpPr>
          <p:nvPr/>
        </p:nvSpPr>
        <p:spPr bwMode="auto">
          <a:xfrm>
            <a:off x="2381120"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254497" y="5881608"/>
            <a:ext cx="1362874"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C00000"/>
                </a:solidFill>
                <a:latin typeface="Times New Roman"/>
                <a:cs typeface="Times New Roman"/>
              </a:rPr>
              <a:t>[+low]</a:t>
            </a:r>
            <a:r>
              <a:rPr lang="en-US" sz="3000" baseline="-25000" dirty="0">
                <a:solidFill>
                  <a:srgbClr val="C00000"/>
                </a:solidFill>
                <a:latin typeface="Times New Roman"/>
                <a:cs typeface="Times New Roman"/>
              </a:rPr>
              <a:t>1</a:t>
            </a:r>
            <a:endParaRPr lang="en-US" sz="3000" dirty="0">
              <a:solidFill>
                <a:srgbClr val="C00000"/>
              </a:solidFill>
              <a:latin typeface="Times New Roman"/>
              <a:cs typeface="Times New Roman"/>
            </a:endParaRPr>
          </a:p>
        </p:txBody>
      </p:sp>
      <p:sp>
        <p:nvSpPr>
          <p:cNvPr id="100" name="Text Box 37"/>
          <p:cNvSpPr txBox="1">
            <a:spLocks noChangeArrowheads="1"/>
          </p:cNvSpPr>
          <p:nvPr/>
        </p:nvSpPr>
        <p:spPr bwMode="auto">
          <a:xfrm>
            <a:off x="1629600" y="6567408"/>
            <a:ext cx="612668" cy="553998"/>
          </a:xfrm>
          <a:prstGeom prst="rect">
            <a:avLst/>
          </a:prstGeom>
          <a:noFill/>
          <a:ln w="9525">
            <a:noFill/>
            <a:miter lim="800000"/>
            <a:headEnd/>
            <a:tailEnd/>
          </a:ln>
        </p:spPr>
        <p:txBody>
          <a:bodyPr wrap="none">
            <a:prstTxWarp prst="textNoShape">
              <a:avLst/>
            </a:prstTxWarp>
            <a:spAutoFit/>
          </a:bodyPr>
          <a:lstStyle/>
          <a:p>
            <a:r>
              <a:rPr lang="en-US" sz="3000" noProof="1">
                <a:solidFill>
                  <a:srgbClr val="C00000"/>
                </a:solidFill>
                <a:latin typeface="Times New Roman"/>
                <a:cs typeface="Times New Roman"/>
              </a:rPr>
              <a:t>[</a:t>
            </a:r>
            <a:r>
              <a:rPr lang="en-US" sz="3000" dirty="0" err="1">
                <a:solidFill>
                  <a:srgbClr val="C00000"/>
                </a:solidFill>
                <a:latin typeface="Times New Roman"/>
                <a:cs typeface="Times New Roman"/>
              </a:rPr>
              <a:t>ɐ</a:t>
            </a:r>
            <a:r>
              <a:rPr lang="en-US" sz="3000" noProof="1">
                <a:solidFill>
                  <a:srgbClr val="C00000"/>
                </a:solidFill>
                <a:latin typeface="Times New Roman"/>
                <a:cs typeface="Times New Roman"/>
              </a:rPr>
              <a:t>]</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10441" y="5881608"/>
            <a:ext cx="133882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r>
              <a:rPr lang="en-US" sz="3000" baseline="-25000" dirty="0">
                <a:latin typeface="Times New Roman"/>
                <a:cs typeface="Times New Roman"/>
              </a:rPr>
              <a:t>2</a:t>
            </a:r>
            <a:endParaRPr lang="en-US" sz="3000" i="1" dirty="0">
              <a:latin typeface="Times New Roman"/>
              <a:cs typeface="Times New Roman"/>
            </a:endParaRPr>
          </a:p>
        </p:txBody>
      </p: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78</a:t>
            </a:fld>
            <a:endParaRPr lang="en-US" sz="1600" dirty="0"/>
          </a:p>
        </p:txBody>
      </p:sp>
      <p:grpSp>
        <p:nvGrpSpPr>
          <p:cNvPr id="36" name="Group 35">
            <a:extLst>
              <a:ext uri="{FF2B5EF4-FFF2-40B4-BE49-F238E27FC236}">
                <a16:creationId xmlns:a16="http://schemas.microsoft.com/office/drawing/2014/main" id="{FDFC85B7-90E9-854D-8437-5647A886B95D}"/>
              </a:ext>
            </a:extLst>
          </p:cNvPr>
          <p:cNvGrpSpPr/>
          <p:nvPr/>
        </p:nvGrpSpPr>
        <p:grpSpPr>
          <a:xfrm>
            <a:off x="3736306" y="6377544"/>
            <a:ext cx="652743" cy="778133"/>
            <a:chOff x="361368" y="4495800"/>
            <a:chExt cx="652744" cy="778133"/>
          </a:xfrm>
        </p:grpSpPr>
        <p:sp>
          <p:nvSpPr>
            <p:cNvPr id="39" name="Text Box 37">
              <a:extLst>
                <a:ext uri="{FF2B5EF4-FFF2-40B4-BE49-F238E27FC236}">
                  <a16:creationId xmlns:a16="http://schemas.microsoft.com/office/drawing/2014/main" id="{82CD6485-A108-5443-81D2-B40C339CB5A0}"/>
                </a:ext>
              </a:extLst>
            </p:cNvPr>
            <p:cNvSpPr txBox="1">
              <a:spLocks noChangeArrowheads="1"/>
            </p:cNvSpPr>
            <p:nvPr/>
          </p:nvSpPr>
          <p:spPr bwMode="auto">
            <a:xfrm>
              <a:off x="361368" y="4719935"/>
              <a:ext cx="652744"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[ʊ]</a:t>
              </a:r>
            </a:p>
          </p:txBody>
        </p:sp>
        <p:cxnSp>
          <p:nvCxnSpPr>
            <p:cNvPr id="40" name="Straight Connector 39">
              <a:extLst>
                <a:ext uri="{FF2B5EF4-FFF2-40B4-BE49-F238E27FC236}">
                  <a16:creationId xmlns:a16="http://schemas.microsoft.com/office/drawing/2014/main" id="{0F4626BA-D553-E44D-99D6-BFFC8B6AF934}"/>
                </a:ext>
              </a:extLst>
            </p:cNvPr>
            <p:cNvCxnSpPr/>
            <p:nvPr/>
          </p:nvCxnSpPr>
          <p:spPr bwMode="auto">
            <a:xfrm rot="5400000">
              <a:off x="550580" y="463296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2" name="Group 41">
            <a:extLst>
              <a:ext uri="{FF2B5EF4-FFF2-40B4-BE49-F238E27FC236}">
                <a16:creationId xmlns:a16="http://schemas.microsoft.com/office/drawing/2014/main" id="{A525BF58-FF89-3048-A500-D68AA150CCD9}"/>
              </a:ext>
            </a:extLst>
          </p:cNvPr>
          <p:cNvGrpSpPr/>
          <p:nvPr/>
        </p:nvGrpSpPr>
        <p:grpSpPr>
          <a:xfrm>
            <a:off x="7408714" y="5652120"/>
            <a:ext cx="548548" cy="778133"/>
            <a:chOff x="413466" y="4495800"/>
            <a:chExt cx="548548" cy="778133"/>
          </a:xfrm>
        </p:grpSpPr>
        <p:sp>
          <p:nvSpPr>
            <p:cNvPr id="44" name="Text Box 37">
              <a:extLst>
                <a:ext uri="{FF2B5EF4-FFF2-40B4-BE49-F238E27FC236}">
                  <a16:creationId xmlns:a16="http://schemas.microsoft.com/office/drawing/2014/main" id="{4975A740-F1FF-5249-89E5-BE58970AE460}"/>
                </a:ext>
              </a:extLst>
            </p:cNvPr>
            <p:cNvSpPr txBox="1">
              <a:spLocks noChangeArrowheads="1"/>
            </p:cNvSpPr>
            <p:nvPr/>
          </p:nvSpPr>
          <p:spPr bwMode="auto">
            <a:xfrm>
              <a:off x="413466" y="4719935"/>
              <a:ext cx="548548"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[ɪ]</a:t>
              </a:r>
            </a:p>
          </p:txBody>
        </p:sp>
        <p:cxnSp>
          <p:nvCxnSpPr>
            <p:cNvPr id="45" name="Straight Connector 44">
              <a:extLst>
                <a:ext uri="{FF2B5EF4-FFF2-40B4-BE49-F238E27FC236}">
                  <a16:creationId xmlns:a16="http://schemas.microsoft.com/office/drawing/2014/main" id="{7F6FAF66-1CD1-EF4D-B8AC-0478225A7F01}"/>
                </a:ext>
              </a:extLst>
            </p:cNvPr>
            <p:cNvCxnSpPr/>
            <p:nvPr/>
          </p:nvCxnSpPr>
          <p:spPr bwMode="auto">
            <a:xfrm rot="5400000">
              <a:off x="550580" y="4632960"/>
              <a:ext cx="2743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24" name="Text Box 5">
            <a:extLst>
              <a:ext uri="{FF2B5EF4-FFF2-40B4-BE49-F238E27FC236}">
                <a16:creationId xmlns:a16="http://schemas.microsoft.com/office/drawing/2014/main" id="{6A31734D-0231-764C-AEE3-B48D104C3AC7}"/>
              </a:ext>
            </a:extLst>
          </p:cNvPr>
          <p:cNvSpPr txBox="1">
            <a:spLocks noChangeArrowheads="1"/>
          </p:cNvSpPr>
          <p:nvPr/>
        </p:nvSpPr>
        <p:spPr bwMode="auto">
          <a:xfrm>
            <a:off x="1166400" y="1440000"/>
            <a:ext cx="10239470"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Vowel reduction in Contrastive Hierarchy Theory</a:t>
            </a:r>
          </a:p>
        </p:txBody>
      </p:sp>
    </p:spTree>
    <p:extLst>
      <p:ext uri="{BB962C8B-B14F-4D97-AF65-F5344CB8AC3E}">
        <p14:creationId xmlns:p14="http://schemas.microsoft.com/office/powerpoint/2010/main" val="39287059"/>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0" name="Text Box 5"/>
          <p:cNvSpPr txBox="1">
            <a:spLocks noChangeArrowheads="1"/>
          </p:cNvSpPr>
          <p:nvPr/>
        </p:nvSpPr>
        <p:spPr bwMode="auto">
          <a:xfrm>
            <a:off x="4650892" y="4558930"/>
            <a:ext cx="5287025" cy="2446824"/>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latin typeface="Optima"/>
                <a:cs typeface="Optima"/>
              </a:rPr>
              <a:t>Part II: Contrastive Hierarchy</a:t>
            </a:r>
          </a:p>
          <a:p>
            <a:pPr>
              <a:spcBef>
                <a:spcPts val="960"/>
              </a:spcBef>
            </a:pPr>
            <a:r>
              <a:rPr lang="en-US" sz="3200" dirty="0">
                <a:latin typeface="Optima"/>
                <a:cs typeface="Optima"/>
              </a:rPr>
              <a:t>Theory (CHT)</a:t>
            </a:r>
          </a:p>
          <a:p>
            <a:pPr>
              <a:spcBef>
                <a:spcPts val="960"/>
              </a:spcBef>
            </a:pPr>
            <a:r>
              <a:rPr lang="en-US" sz="3200" dirty="0">
                <a:solidFill>
                  <a:srgbClr val="C00000"/>
                </a:solidFill>
                <a:latin typeface="Optima"/>
                <a:cs typeface="Optima"/>
              </a:rPr>
              <a:t>2. Features in Contrastive </a:t>
            </a:r>
          </a:p>
          <a:p>
            <a:pPr>
              <a:spcBef>
                <a:spcPts val="960"/>
              </a:spcBef>
            </a:pPr>
            <a:r>
              <a:rPr lang="en-US" sz="3200" dirty="0">
                <a:solidFill>
                  <a:srgbClr val="C00000"/>
                </a:solidFill>
                <a:latin typeface="Optima"/>
                <a:cs typeface="Optima"/>
              </a:rPr>
              <a:t>Hierarchy Theory</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78659E4B-9D4A-AF49-98B5-9D05EC5B44B9}"/>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cxnSp>
        <p:nvCxnSpPr>
          <p:cNvPr id="21" name="Straight Connector 20">
            <a:extLst>
              <a:ext uri="{FF2B5EF4-FFF2-40B4-BE49-F238E27FC236}">
                <a16:creationId xmlns:a16="http://schemas.microsoft.com/office/drawing/2014/main" id="{A1193C36-13A5-F945-B7DA-CDF2CEBADA88}"/>
              </a:ext>
            </a:extLst>
          </p:cNvPr>
          <p:cNvCxnSpPr>
            <a:cxnSpLocks/>
          </p:cNvCxnSpPr>
          <p:nvPr/>
        </p:nvCxnSpPr>
        <p:spPr bwMode="auto">
          <a:xfrm>
            <a:off x="9928994" y="5220072"/>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2" name="Rounded Rectangle 21">
            <a:extLst>
              <a:ext uri="{FF2B5EF4-FFF2-40B4-BE49-F238E27FC236}">
                <a16:creationId xmlns:a16="http://schemas.microsoft.com/office/drawing/2014/main" id="{B592BA16-A447-B749-9DD5-2A107C922AEE}"/>
              </a:ext>
            </a:extLst>
          </p:cNvPr>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0"/>
              </a:spcAft>
            </a:pPr>
            <a:r>
              <a:rPr lang="en-US" sz="1400" dirty="0">
                <a:solidFill>
                  <a:srgbClr val="000000"/>
                </a:solidFill>
                <a:latin typeface="Calibri" panose="020F0502020204030204" pitchFamily="34" charset="0"/>
                <a:cs typeface="Calibri" panose="020F0502020204030204" pitchFamily="34" charset="0"/>
              </a:rPr>
              <a:t>Introduction</a:t>
            </a:r>
          </a:p>
          <a:p>
            <a:pPr algn="l">
              <a:spcBef>
                <a:spcPts val="1200"/>
              </a:spcBef>
              <a:spcAft>
                <a:spcPts val="0"/>
              </a:spcAft>
            </a:pPr>
            <a:r>
              <a:rPr lang="en-US" sz="1400" dirty="0">
                <a:solidFill>
                  <a:srgbClr val="000000"/>
                </a:solidFill>
                <a:latin typeface="Calibri" panose="020F0502020204030204" pitchFamily="34" charset="0"/>
                <a:cs typeface="Calibri" panose="020F0502020204030204" pitchFamily="34" charset="0"/>
              </a:rPr>
              <a:t>Part I</a:t>
            </a:r>
          </a:p>
          <a:p>
            <a:pPr algn="l">
              <a:spcBef>
                <a:spcPts val="1200"/>
              </a:spcBef>
              <a:spcAft>
                <a:spcPts val="600"/>
              </a:spcAft>
            </a:pPr>
            <a:r>
              <a:rPr lang="en-US" sz="1400" dirty="0">
                <a:latin typeface="Calibri" panose="020F0502020204030204" pitchFamily="34" charset="0"/>
                <a:cs typeface="Calibri" panose="020F0502020204030204" pitchFamily="34" charset="0"/>
              </a:rPr>
              <a:t>Part II</a:t>
            </a:r>
          </a:p>
          <a:p>
            <a:pPr algn="l">
              <a:spcBef>
                <a:spcPts val="0"/>
              </a:spcBef>
              <a:spcAft>
                <a:spcPts val="600"/>
              </a:spcAft>
            </a:pPr>
            <a:r>
              <a:rPr lang="en-US" sz="1400" dirty="0">
                <a:latin typeface="Calibri" panose="020F0502020204030204" pitchFamily="34" charset="0"/>
                <a:cs typeface="Calibri" panose="020F0502020204030204" pitchFamily="34" charset="0"/>
              </a:rPr>
              <a:t>1. CHT Main Tenets</a:t>
            </a:r>
          </a:p>
          <a:p>
            <a:pPr algn="l">
              <a:spcBef>
                <a:spcPts val="0"/>
              </a:spcBef>
              <a:spcAft>
                <a:spcPts val="600"/>
              </a:spcAft>
            </a:pPr>
            <a:r>
              <a:rPr lang="en-US" sz="1400" b="1" u="sng" dirty="0">
                <a:solidFill>
                  <a:srgbClr val="C00000"/>
                </a:solidFill>
                <a:latin typeface="Calibri" panose="020F0502020204030204" pitchFamily="34" charset="0"/>
                <a:cs typeface="Calibri" panose="020F0502020204030204" pitchFamily="34" charset="0"/>
              </a:rPr>
              <a:t>2. Features in CHT</a:t>
            </a:r>
          </a:p>
          <a:p>
            <a:pPr algn="l">
              <a:spcBef>
                <a:spcPts val="0"/>
              </a:spcBef>
              <a:spcAft>
                <a:spcPts val="0"/>
              </a:spcAft>
            </a:pPr>
            <a:r>
              <a:rPr lang="en-US" sz="1400" dirty="0">
                <a:latin typeface="Calibri" panose="020F0502020204030204" pitchFamily="34" charset="0"/>
                <a:cs typeface="Calibri" panose="020F0502020204030204" pitchFamily="34" charset="0"/>
              </a:rPr>
              <a:t>3. Acquisition: BP</a:t>
            </a:r>
          </a:p>
          <a:p>
            <a:pPr algn="l">
              <a:spcBef>
                <a:spcPts val="0"/>
              </a:spcBef>
              <a:spcAft>
                <a:spcPts val="600"/>
              </a:spcAft>
            </a:pPr>
            <a:r>
              <a:rPr lang="en-US" sz="1400" dirty="0">
                <a:latin typeface="Calibri" panose="020F0502020204030204" pitchFamily="34" charset="0"/>
                <a:cs typeface="Calibri" panose="020F0502020204030204" pitchFamily="34" charset="0"/>
              </a:rPr>
              <a:t>      vowel system </a:t>
            </a:r>
          </a:p>
          <a:p>
            <a:pPr algn="l">
              <a:spcBef>
                <a:spcPts val="0"/>
              </a:spcBef>
              <a:spcAft>
                <a:spcPts val="0"/>
              </a:spcAft>
            </a:pPr>
            <a:r>
              <a:rPr lang="en-US" sz="1400" dirty="0">
                <a:latin typeface="Calibri" panose="020F0502020204030204" pitchFamily="34" charset="0"/>
                <a:cs typeface="Calibri" panose="020F0502020204030204" pitchFamily="34" charset="0"/>
              </a:rPr>
              <a:t>4. Synchrony:</a:t>
            </a:r>
          </a:p>
          <a:p>
            <a:pPr algn="l">
              <a:spcBef>
                <a:spcPts val="0"/>
              </a:spcBef>
              <a:spcAft>
                <a:spcPts val="600"/>
              </a:spcAft>
            </a:pP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PGmc</a:t>
            </a:r>
            <a:r>
              <a:rPr lang="en-US" sz="1400" dirty="0">
                <a:latin typeface="Calibri" panose="020F0502020204030204" pitchFamily="34" charset="0"/>
                <a:cs typeface="Calibri" panose="020F0502020204030204" pitchFamily="34" charset="0"/>
              </a:rPr>
              <a:t>. Vowels </a:t>
            </a:r>
          </a:p>
          <a:p>
            <a:pPr algn="l">
              <a:spcBef>
                <a:spcPts val="0"/>
              </a:spcBef>
              <a:spcAft>
                <a:spcPts val="0"/>
              </a:spcAft>
            </a:pPr>
            <a:r>
              <a:rPr lang="en-US" sz="1400" dirty="0">
                <a:latin typeface="Calibri" panose="020F0502020204030204" pitchFamily="34" charset="0"/>
                <a:cs typeface="Calibri" panose="020F0502020204030204" pitchFamily="34" charset="0"/>
              </a:rPr>
              <a:t>5. Diachrony: West</a:t>
            </a:r>
          </a:p>
          <a:p>
            <a:pPr algn="l">
              <a:spcBef>
                <a:spcPts val="0"/>
              </a:spcBef>
              <a:spcAft>
                <a:spcPts val="0"/>
              </a:spcAft>
            </a:pP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Gmc</a:t>
            </a:r>
            <a:r>
              <a:rPr lang="en-US" sz="1400" dirty="0">
                <a:latin typeface="Calibri" panose="020F0502020204030204" pitchFamily="34" charset="0"/>
                <a:cs typeface="Calibri" panose="020F0502020204030204" pitchFamily="34" charset="0"/>
              </a:rPr>
              <a:t>. </a:t>
            </a:r>
            <a:r>
              <a:rPr lang="en-US" sz="1400" i="1" dirty="0" err="1">
                <a:latin typeface="Calibri" panose="020F0502020204030204" pitchFamily="34" charset="0"/>
                <a:cs typeface="Calibri" panose="020F0502020204030204" pitchFamily="34" charset="0"/>
              </a:rPr>
              <a:t>i</a:t>
            </a:r>
            <a:r>
              <a:rPr lang="en-US" sz="1400" dirty="0">
                <a:latin typeface="Calibri" panose="020F0502020204030204" pitchFamily="34" charset="0"/>
                <a:cs typeface="Calibri" panose="020F0502020204030204" pitchFamily="34" charset="0"/>
              </a:rPr>
              <a:t>-Umlaut</a:t>
            </a:r>
          </a:p>
          <a:p>
            <a:pPr algn="l">
              <a:spcBef>
                <a:spcPts val="1200"/>
              </a:spcBef>
              <a:spcAft>
                <a:spcPts val="0"/>
              </a:spcAft>
            </a:pPr>
            <a:r>
              <a:rPr lang="en-US" sz="1400" dirty="0">
                <a:latin typeface="Calibri" panose="020F0502020204030204" pitchFamily="34" charset="0"/>
                <a:cs typeface="Calibri" panose="020F0502020204030204" pitchFamily="34" charset="0"/>
              </a:rPr>
              <a:t>Conclusions</a:t>
            </a:r>
          </a:p>
        </p:txBody>
      </p:sp>
      <p:sp>
        <p:nvSpPr>
          <p:cNvPr id="23" name="Slide Number Placeholder 8">
            <a:extLst>
              <a:ext uri="{FF2B5EF4-FFF2-40B4-BE49-F238E27FC236}">
                <a16:creationId xmlns:a16="http://schemas.microsoft.com/office/drawing/2014/main" id="{AC9A209F-6E5B-404A-8215-4850847DB3BD}"/>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79</a:t>
            </a:fld>
            <a:endParaRPr lang="en-US" sz="1600" dirty="0"/>
          </a:p>
        </p:txBody>
      </p:sp>
      <p:sp>
        <p:nvSpPr>
          <p:cNvPr id="24" name="Text Box 5">
            <a:extLst>
              <a:ext uri="{FF2B5EF4-FFF2-40B4-BE49-F238E27FC236}">
                <a16:creationId xmlns:a16="http://schemas.microsoft.com/office/drawing/2014/main" id="{2E26A03F-0135-564A-9B2C-412B364EE632}"/>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5" name="Picture 24">
            <a:extLst>
              <a:ext uri="{FF2B5EF4-FFF2-40B4-BE49-F238E27FC236}">
                <a16:creationId xmlns:a16="http://schemas.microsoft.com/office/drawing/2014/main" id="{AEF42A30-BC2D-7D44-904E-A647C68BEEDA}"/>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3333837950"/>
      </p:ext>
    </p:extLst>
  </p:cSld>
  <p:clrMapOvr>
    <a:masterClrMapping/>
  </p:clrMapOvr>
  <p:transition>
    <p:diamon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21" name="Text Box 5"/>
          <p:cNvSpPr txBox="1">
            <a:spLocks noChangeArrowheads="1"/>
          </p:cNvSpPr>
          <p:nvPr/>
        </p:nvSpPr>
        <p:spPr bwMode="auto">
          <a:xfrm>
            <a:off x="1166400" y="1440000"/>
            <a:ext cx="7018268"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Contrast and Broad Transcription</a:t>
            </a:r>
          </a:p>
        </p:txBody>
      </p:sp>
      <p:sp>
        <p:nvSpPr>
          <p:cNvPr id="162824" name="Line 28"/>
          <p:cNvSpPr>
            <a:spLocks noChangeShapeType="1"/>
          </p:cNvSpPr>
          <p:nvPr/>
        </p:nvSpPr>
        <p:spPr bwMode="auto">
          <a:xfrm>
            <a:off x="1166399" y="22860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62827" name="Line 28"/>
          <p:cNvSpPr>
            <a:spLocks noChangeShapeType="1"/>
          </p:cNvSpPr>
          <p:nvPr/>
        </p:nvSpPr>
        <p:spPr bwMode="auto">
          <a:xfrm>
            <a:off x="1166399" y="5826127"/>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 name="Text Box 4"/>
          <p:cNvSpPr txBox="1">
            <a:spLocks noChangeArrowheads="1"/>
          </p:cNvSpPr>
          <p:nvPr/>
        </p:nvSpPr>
        <p:spPr bwMode="auto">
          <a:xfrm>
            <a:off x="1166400" y="6314708"/>
            <a:ext cx="14400000" cy="1569660"/>
          </a:xfrm>
          <a:prstGeom prst="rect">
            <a:avLst/>
          </a:prstGeom>
          <a:solidFill>
            <a:schemeClr val="bg1"/>
          </a:solid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According to Daniel Jones (1967: 256), Henry Sweet (</a:t>
            </a:r>
            <a:r>
              <a:rPr lang="en-CA" sz="3200" dirty="0">
                <a:latin typeface="Cambria" panose="02040503050406030204" pitchFamily="18" charset="0"/>
              </a:rPr>
              <a:t>1845–1912) </a:t>
            </a:r>
            <a:r>
              <a:rPr lang="en-US" sz="3200" dirty="0">
                <a:latin typeface="Cambria" panose="02040503050406030204" pitchFamily="18" charset="0"/>
                <a:ea typeface="Palatino" charset="0"/>
                <a:cs typeface="Palatino" charset="0"/>
              </a:rPr>
              <a:t>was the first to distinguish a detailed phonetic transcription (what he called ‘Narrow </a:t>
            </a:r>
            <a:r>
              <a:rPr lang="en-US" sz="3200" dirty="0" err="1">
                <a:latin typeface="Cambria" panose="02040503050406030204" pitchFamily="18" charset="0"/>
                <a:ea typeface="Palatino" charset="0"/>
                <a:cs typeface="Palatino" charset="0"/>
              </a:rPr>
              <a:t>Romic</a:t>
            </a:r>
            <a:r>
              <a:rPr lang="en-US" sz="3200" dirty="0">
                <a:latin typeface="Cambria" panose="02040503050406030204" pitchFamily="18" charset="0"/>
                <a:ea typeface="Palatino" charset="0"/>
                <a:cs typeface="Palatino" charset="0"/>
              </a:rPr>
              <a:t>’) from a phonemic transcription suitable to an individual language (‘Broad </a:t>
            </a:r>
            <a:r>
              <a:rPr lang="en-US" sz="3200" dirty="0" err="1">
                <a:latin typeface="Cambria" panose="02040503050406030204" pitchFamily="18" charset="0"/>
                <a:ea typeface="Palatino" charset="0"/>
                <a:cs typeface="Palatino" charset="0"/>
              </a:rPr>
              <a:t>Romic</a:t>
            </a:r>
            <a:r>
              <a:rPr lang="en-US" sz="3200" dirty="0">
                <a:latin typeface="Cambria" panose="02040503050406030204" pitchFamily="18" charset="0"/>
                <a:ea typeface="Palatino" charset="0"/>
                <a:cs typeface="Palatino" charset="0"/>
              </a:rPr>
              <a:t>’).</a:t>
            </a:r>
            <a:endParaRPr lang="en-US" sz="3200" noProof="1">
              <a:latin typeface="Cambria" panose="02040503050406030204" pitchFamily="18" charset="0"/>
              <a:ea typeface="Palatino" charset="0"/>
              <a:cs typeface="Palatino" charset="0"/>
            </a:endParaRPr>
          </a:p>
        </p:txBody>
      </p:sp>
      <p:grpSp>
        <p:nvGrpSpPr>
          <p:cNvPr id="9" name="Group 8"/>
          <p:cNvGrpSpPr/>
          <p:nvPr/>
        </p:nvGrpSpPr>
        <p:grpSpPr>
          <a:xfrm>
            <a:off x="1166400" y="2436814"/>
            <a:ext cx="8288884" cy="3246120"/>
            <a:chOff x="425224" y="1293814"/>
            <a:chExt cx="8288884" cy="3246120"/>
          </a:xfrm>
        </p:grpSpPr>
        <p:pic>
          <p:nvPicPr>
            <p:cNvPr id="12" name="Picture 11" descr="Sweet_Henry.jpg"/>
            <p:cNvPicPr>
              <a:picLocks noChangeAspect="1"/>
            </p:cNvPicPr>
            <p:nvPr/>
          </p:nvPicPr>
          <p:blipFill>
            <a:blip r:embed="rId3"/>
            <a:stretch>
              <a:fillRect/>
            </a:stretch>
          </p:blipFill>
          <p:spPr>
            <a:xfrm>
              <a:off x="425224" y="1293814"/>
              <a:ext cx="2927576" cy="3246120"/>
            </a:xfrm>
            <a:prstGeom prst="rect">
              <a:avLst/>
            </a:prstGeom>
          </p:spPr>
        </p:pic>
        <p:pic>
          <p:nvPicPr>
            <p:cNvPr id="14" name="Picture 13" descr="Handbook 2.jpg"/>
            <p:cNvPicPr>
              <a:picLocks noChangeAspect="1"/>
            </p:cNvPicPr>
            <p:nvPr/>
          </p:nvPicPr>
          <p:blipFill>
            <a:blip r:embed="rId4"/>
            <a:stretch>
              <a:fillRect/>
            </a:stretch>
          </p:blipFill>
          <p:spPr>
            <a:xfrm>
              <a:off x="4495800" y="1293814"/>
              <a:ext cx="4218308" cy="3246120"/>
            </a:xfrm>
            <a:prstGeom prst="rect">
              <a:avLst/>
            </a:prstGeom>
          </p:spPr>
        </p:pic>
      </p:grpSp>
      <p:sp>
        <p:nvSpPr>
          <p:cNvPr id="13" name="Slide Number Placeholder 8">
            <a:extLst>
              <a:ext uri="{FF2B5EF4-FFF2-40B4-BE49-F238E27FC236}">
                <a16:creationId xmlns:a16="http://schemas.microsoft.com/office/drawing/2014/main" id="{4849939E-660E-D74C-9DDA-C705E3C3D276}"/>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8</a:t>
            </a:fld>
            <a:endParaRPr lang="en-US" sz="1600" dirty="0"/>
          </a:p>
        </p:txBody>
      </p:sp>
    </p:spTree>
    <p:extLst>
      <p:ext uri="{BB962C8B-B14F-4D97-AF65-F5344CB8AC3E}">
        <p14:creationId xmlns:p14="http://schemas.microsoft.com/office/powerpoint/2010/main" val="296642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166399" y="2417264"/>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Mielke (2008) and Samuels (2011) argue that phonological features are not innate, but rather ‘emerge’ in the course of acquisition.</a:t>
            </a:r>
            <a:endParaRPr sz="3200" noProof="1">
              <a:latin typeface="Cambria"/>
              <a:cs typeface="Cambria"/>
            </a:endParaRPr>
          </a:p>
        </p:txBody>
      </p:sp>
      <p:sp>
        <p:nvSpPr>
          <p:cNvPr id="17413" name="Text Box 5"/>
          <p:cNvSpPr txBox="1">
            <a:spLocks noChangeArrowheads="1"/>
          </p:cNvSpPr>
          <p:nvPr/>
        </p:nvSpPr>
        <p:spPr bwMode="auto">
          <a:xfrm>
            <a:off x="1166400" y="1440000"/>
            <a:ext cx="76835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Emergent features?</a:t>
            </a:r>
            <a:endParaRPr lang="en-US" sz="3600" dirty="0">
              <a:solidFill>
                <a:srgbClr val="C00000"/>
              </a:solidFill>
              <a:latin typeface="Calibri" panose="020F0502020204030204" pitchFamily="34" charset="0"/>
            </a:endParaRPr>
          </a:p>
        </p:txBody>
      </p:sp>
      <p:sp>
        <p:nvSpPr>
          <p:cNvPr id="9" name="Text Box 4"/>
          <p:cNvSpPr txBox="1">
            <a:spLocks noChangeArrowheads="1"/>
          </p:cNvSpPr>
          <p:nvPr/>
        </p:nvSpPr>
        <p:spPr bwMode="auto">
          <a:xfrm>
            <a:off x="1166399" y="3763860"/>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They argue that innate features are too specific, and no single set of proposed features works in all cases.</a:t>
            </a:r>
            <a:endParaRPr sz="3200" noProof="1">
              <a:latin typeface="Cambria"/>
              <a:cs typeface="Cambria"/>
            </a:endParaRPr>
          </a:p>
        </p:txBody>
      </p:sp>
      <p:sp>
        <p:nvSpPr>
          <p:cNvPr id="10" name="Text Box 4"/>
          <p:cNvSpPr txBox="1">
            <a:spLocks noChangeArrowheads="1"/>
          </p:cNvSpPr>
          <p:nvPr/>
        </p:nvSpPr>
        <p:spPr bwMode="auto">
          <a:xfrm>
            <a:off x="1166399" y="5110456"/>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But if features are not innate, what compels them to emerge? </a:t>
            </a:r>
            <a:endParaRPr sz="3200" noProof="1">
              <a:latin typeface="Cambria"/>
              <a:cs typeface="Cambria"/>
            </a:endParaRPr>
          </a:p>
        </p:txBody>
      </p:sp>
      <p:sp>
        <p:nvSpPr>
          <p:cNvPr id="11" name="Text Box 4"/>
          <p:cNvSpPr txBox="1">
            <a:spLocks noChangeArrowheads="1"/>
          </p:cNvSpPr>
          <p:nvPr/>
        </p:nvSpPr>
        <p:spPr bwMode="auto">
          <a:xfrm>
            <a:off x="1166399" y="5964609"/>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We need to explain why features </a:t>
            </a:r>
            <a:r>
              <a:rPr lang="en-US" sz="3200" dirty="0">
                <a:solidFill>
                  <a:srgbClr val="C00000"/>
                </a:solidFill>
                <a:latin typeface="Cambria"/>
                <a:cs typeface="Cambria"/>
              </a:rPr>
              <a:t>inevitably</a:t>
            </a:r>
            <a:r>
              <a:rPr lang="en-US" sz="3200" dirty="0">
                <a:latin typeface="Cambria"/>
                <a:cs typeface="Cambria"/>
              </a:rPr>
              <a:t> emerge, and why they have the properties that they do. </a:t>
            </a:r>
            <a:endParaRPr sz="3200" noProof="1">
              <a:latin typeface="Cambria"/>
              <a:cs typeface="Cambria"/>
            </a:endParaRPr>
          </a:p>
        </p:txBody>
      </p:sp>
      <p:sp>
        <p:nvSpPr>
          <p:cNvPr id="12" name="Text Box 4"/>
          <p:cNvSpPr txBox="1">
            <a:spLocks noChangeArrowheads="1"/>
          </p:cNvSpPr>
          <p:nvPr/>
        </p:nvSpPr>
        <p:spPr bwMode="auto">
          <a:xfrm>
            <a:off x="1166399" y="7311206"/>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CHT provides an answer to this question: learners </a:t>
            </a:r>
            <a:r>
              <a:rPr lang="en-US" sz="3200" dirty="0">
                <a:solidFill>
                  <a:srgbClr val="C00000"/>
                </a:solidFill>
                <a:latin typeface="Cambria"/>
                <a:cs typeface="Cambria"/>
              </a:rPr>
              <a:t>must</a:t>
            </a:r>
            <a:r>
              <a:rPr lang="en-US" sz="3200" dirty="0">
                <a:latin typeface="Cambria"/>
                <a:cs typeface="Cambria"/>
              </a:rPr>
              <a:t> arrive at a set of hierarchically ordered contrastive features. </a:t>
            </a:r>
            <a:endParaRPr lang="en-US" sz="3200" noProof="1">
              <a:latin typeface="Cambria"/>
              <a:cs typeface="Cambria"/>
            </a:endParaRPr>
          </a:p>
        </p:txBody>
      </p:sp>
      <p:sp>
        <p:nvSpPr>
          <p:cNvPr id="13" name="Slide Number Placeholder 8">
            <a:extLst>
              <a:ext uri="{FF2B5EF4-FFF2-40B4-BE49-F238E27FC236}">
                <a16:creationId xmlns:a16="http://schemas.microsoft.com/office/drawing/2014/main" id="{D8A473A2-4069-C241-810E-83F1A91F9711}"/>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80</a:t>
            </a:fld>
            <a:endParaRPr lang="en-US" sz="16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3880644" y="3995738"/>
            <a:ext cx="4103688" cy="3744912"/>
          </a:xfrm>
          <a:prstGeom prst="rect">
            <a:avLst/>
          </a:prstGeom>
          <a:solidFill>
            <a:schemeClr val="bg1"/>
          </a:solidFill>
          <a:ln w="57150" cap="flat" cmpd="sng" algn="ctr">
            <a:solidFill>
              <a:schemeClr val="accent2">
                <a:lumMod val="20000"/>
                <a:lumOff val="80000"/>
              </a:schemeClr>
            </a:solidFill>
            <a:prstDash val="solid"/>
            <a:round/>
            <a:headEnd type="none" w="med" len="med"/>
            <a:tailEnd type="none" w="med" len="med"/>
          </a:ln>
          <a:effectLst/>
        </p:spPr>
        <p:txBody>
          <a:bodyPr/>
          <a:lstStyle/>
          <a:p>
            <a:pPr>
              <a:defRPr/>
            </a:pPr>
            <a:endParaRPr lang="en-CA" sz="3000" dirty="0">
              <a:latin typeface="Cambria" panose="02040503050406030204" pitchFamily="18" charset="0"/>
              <a:cs typeface="+mn-cs"/>
            </a:endParaRPr>
          </a:p>
        </p:txBody>
      </p:sp>
      <p:sp>
        <p:nvSpPr>
          <p:cNvPr id="23558" name="Text Box 4"/>
          <p:cNvSpPr txBox="1">
            <a:spLocks noChangeArrowheads="1"/>
          </p:cNvSpPr>
          <p:nvPr/>
        </p:nvSpPr>
        <p:spPr bwMode="auto">
          <a:xfrm>
            <a:off x="1166400" y="2450694"/>
            <a:ext cx="14400000" cy="1077218"/>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An inventory of 3 phonemes allows exactly 2 contrastive features. Two variants are shown, differing in how marked features are distributed.</a:t>
            </a:r>
            <a:endParaRPr lang="en-US" sz="3200" noProof="1">
              <a:solidFill>
                <a:srgbClr val="C00000"/>
              </a:solidFill>
              <a:latin typeface="Calibri" panose="020F0502020204030204" pitchFamily="34" charset="0"/>
            </a:endParaRPr>
          </a:p>
        </p:txBody>
      </p:sp>
      <p:sp>
        <p:nvSpPr>
          <p:cNvPr id="23559" name="Text Box 5"/>
          <p:cNvSpPr txBox="1">
            <a:spLocks noChangeArrowheads="1"/>
          </p:cNvSpPr>
          <p:nvPr/>
        </p:nvSpPr>
        <p:spPr bwMode="auto">
          <a:xfrm>
            <a:off x="1166400" y="1440000"/>
            <a:ext cx="8135938"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How many features are there?</a:t>
            </a:r>
          </a:p>
        </p:txBody>
      </p:sp>
      <p:grpSp>
        <p:nvGrpSpPr>
          <p:cNvPr id="2" name="Group 24"/>
          <p:cNvGrpSpPr>
            <a:grpSpLocks/>
          </p:cNvGrpSpPr>
          <p:nvPr/>
        </p:nvGrpSpPr>
        <p:grpSpPr bwMode="auto">
          <a:xfrm>
            <a:off x="4586154" y="6002719"/>
            <a:ext cx="1184211" cy="365760"/>
            <a:chOff x="1441" y="2400"/>
            <a:chExt cx="913" cy="288"/>
          </a:xfrm>
          <a:noFill/>
        </p:grpSpPr>
        <p:sp>
          <p:nvSpPr>
            <p:cNvPr id="12" name="Line 25"/>
            <p:cNvSpPr>
              <a:spLocks noChangeShapeType="1"/>
            </p:cNvSpPr>
            <p:nvPr/>
          </p:nvSpPr>
          <p:spPr bwMode="auto">
            <a:xfrm flipH="1">
              <a:off x="1441"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sp>
          <p:nvSpPr>
            <p:cNvPr id="13" name="Line 26"/>
            <p:cNvSpPr>
              <a:spLocks noChangeShapeType="1"/>
            </p:cNvSpPr>
            <p:nvPr/>
          </p:nvSpPr>
          <p:spPr bwMode="auto">
            <a:xfrm>
              <a:off x="1893"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grpSp>
      <p:sp>
        <p:nvSpPr>
          <p:cNvPr id="23562" name="Text Box 34"/>
          <p:cNvSpPr txBox="1">
            <a:spLocks noChangeArrowheads="1"/>
          </p:cNvSpPr>
          <p:nvPr/>
        </p:nvSpPr>
        <p:spPr bwMode="auto">
          <a:xfrm>
            <a:off x="6469305" y="5499102"/>
            <a:ext cx="106631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[–F1]</a:t>
            </a:r>
          </a:p>
        </p:txBody>
      </p:sp>
      <p:sp>
        <p:nvSpPr>
          <p:cNvPr id="23564" name="Text Box 34"/>
          <p:cNvSpPr txBox="1">
            <a:spLocks noChangeArrowheads="1"/>
          </p:cNvSpPr>
          <p:nvPr/>
        </p:nvSpPr>
        <p:spPr bwMode="auto">
          <a:xfrm>
            <a:off x="4664707" y="5499102"/>
            <a:ext cx="98616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[+F1]</a:t>
            </a:r>
          </a:p>
        </p:txBody>
      </p:sp>
      <p:sp>
        <p:nvSpPr>
          <p:cNvPr id="23565" name="Text Box 34"/>
          <p:cNvSpPr txBox="1">
            <a:spLocks noChangeArrowheads="1"/>
          </p:cNvSpPr>
          <p:nvPr/>
        </p:nvSpPr>
        <p:spPr bwMode="auto">
          <a:xfrm>
            <a:off x="5225499" y="6369052"/>
            <a:ext cx="106631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[–F2]</a:t>
            </a:r>
          </a:p>
        </p:txBody>
      </p:sp>
      <p:sp>
        <p:nvSpPr>
          <p:cNvPr id="23566" name="Text Box 34"/>
          <p:cNvSpPr txBox="1">
            <a:spLocks noChangeArrowheads="1"/>
          </p:cNvSpPr>
          <p:nvPr/>
        </p:nvSpPr>
        <p:spPr bwMode="auto">
          <a:xfrm>
            <a:off x="3978418" y="6369052"/>
            <a:ext cx="108715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[+F2]</a:t>
            </a:r>
          </a:p>
        </p:txBody>
      </p:sp>
      <p:sp>
        <p:nvSpPr>
          <p:cNvPr id="23567" name="Text Box 35"/>
          <p:cNvSpPr txBox="1">
            <a:spLocks noChangeArrowheads="1"/>
          </p:cNvSpPr>
          <p:nvPr/>
        </p:nvSpPr>
        <p:spPr bwMode="auto">
          <a:xfrm>
            <a:off x="4151844" y="7207252"/>
            <a:ext cx="67839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/1/</a:t>
            </a:r>
          </a:p>
        </p:txBody>
      </p:sp>
      <p:sp>
        <p:nvSpPr>
          <p:cNvPr id="23568" name="Line 14"/>
          <p:cNvSpPr>
            <a:spLocks noChangeShapeType="1"/>
          </p:cNvSpPr>
          <p:nvPr/>
        </p:nvSpPr>
        <p:spPr bwMode="auto">
          <a:xfrm flipH="1">
            <a:off x="4461669" y="6869115"/>
            <a:ext cx="0" cy="358775"/>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sp>
        <p:nvSpPr>
          <p:cNvPr id="23569" name="Text Box 35"/>
          <p:cNvSpPr txBox="1">
            <a:spLocks noChangeArrowheads="1"/>
          </p:cNvSpPr>
          <p:nvPr/>
        </p:nvSpPr>
        <p:spPr bwMode="auto">
          <a:xfrm>
            <a:off x="5471056" y="7207252"/>
            <a:ext cx="67839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/2/</a:t>
            </a:r>
          </a:p>
        </p:txBody>
      </p:sp>
      <p:sp>
        <p:nvSpPr>
          <p:cNvPr id="23570" name="Line 14"/>
          <p:cNvSpPr>
            <a:spLocks noChangeShapeType="1"/>
          </p:cNvSpPr>
          <p:nvPr/>
        </p:nvSpPr>
        <p:spPr bwMode="auto">
          <a:xfrm flipH="1">
            <a:off x="5784057" y="6869115"/>
            <a:ext cx="0" cy="358775"/>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sp>
        <p:nvSpPr>
          <p:cNvPr id="23571" name="Text Box 35"/>
          <p:cNvSpPr txBox="1">
            <a:spLocks noChangeArrowheads="1"/>
          </p:cNvSpPr>
          <p:nvPr/>
        </p:nvSpPr>
        <p:spPr bwMode="auto">
          <a:xfrm>
            <a:off x="6741056" y="6362702"/>
            <a:ext cx="67839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/3/</a:t>
            </a:r>
          </a:p>
        </p:txBody>
      </p:sp>
      <p:sp>
        <p:nvSpPr>
          <p:cNvPr id="23572" name="Line 14"/>
          <p:cNvSpPr>
            <a:spLocks noChangeShapeType="1"/>
          </p:cNvSpPr>
          <p:nvPr/>
        </p:nvSpPr>
        <p:spPr bwMode="auto">
          <a:xfrm flipH="1">
            <a:off x="7079457" y="6002338"/>
            <a:ext cx="0" cy="360362"/>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grpSp>
        <p:nvGrpSpPr>
          <p:cNvPr id="3" name="Group 24"/>
          <p:cNvGrpSpPr>
            <a:grpSpLocks/>
          </p:cNvGrpSpPr>
          <p:nvPr/>
        </p:nvGrpSpPr>
        <p:grpSpPr bwMode="auto">
          <a:xfrm>
            <a:off x="5233697" y="5153863"/>
            <a:ext cx="1732851" cy="365760"/>
            <a:chOff x="1441" y="2400"/>
            <a:chExt cx="913" cy="288"/>
          </a:xfrm>
          <a:noFill/>
        </p:grpSpPr>
        <p:sp>
          <p:nvSpPr>
            <p:cNvPr id="28" name="Line 25"/>
            <p:cNvSpPr>
              <a:spLocks noChangeShapeType="1"/>
            </p:cNvSpPr>
            <p:nvPr/>
          </p:nvSpPr>
          <p:spPr bwMode="auto">
            <a:xfrm flipH="1">
              <a:off x="1441"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sp>
          <p:nvSpPr>
            <p:cNvPr id="29" name="Line 26"/>
            <p:cNvSpPr>
              <a:spLocks noChangeShapeType="1"/>
            </p:cNvSpPr>
            <p:nvPr/>
          </p:nvSpPr>
          <p:spPr bwMode="auto">
            <a:xfrm>
              <a:off x="1893"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grpSp>
      <p:sp>
        <p:nvSpPr>
          <p:cNvPr id="48" name="Text Box 4"/>
          <p:cNvSpPr txBox="1">
            <a:spLocks noChangeArrowheads="1"/>
          </p:cNvSpPr>
          <p:nvPr/>
        </p:nvSpPr>
        <p:spPr bwMode="auto">
          <a:xfrm>
            <a:off x="3880644" y="3976688"/>
            <a:ext cx="4103688" cy="553998"/>
          </a:xfrm>
          <a:prstGeom prst="rect">
            <a:avLst/>
          </a:prstGeom>
          <a:solidFill>
            <a:schemeClr val="accent6">
              <a:lumMod val="20000"/>
              <a:lumOff val="80000"/>
            </a:schemeClr>
          </a:solidFill>
          <a:ln w="9525">
            <a:noFill/>
            <a:miter lim="800000"/>
            <a:headEnd/>
            <a:tailEnd/>
          </a:ln>
        </p:spPr>
        <p:txBody>
          <a:bodyPr>
            <a:spAutoFit/>
          </a:bodyPr>
          <a:lstStyle/>
          <a:p>
            <a:pPr>
              <a:spcBef>
                <a:spcPct val="50000"/>
              </a:spcBef>
              <a:defRPr/>
            </a:pPr>
            <a:r>
              <a:rPr lang="en-US" sz="3000" noProof="1">
                <a:solidFill>
                  <a:srgbClr val="000090"/>
                </a:solidFill>
                <a:latin typeface="Calibri" panose="020F0502020204030204" pitchFamily="34" charset="0"/>
                <a:cs typeface="+mn-cs"/>
              </a:rPr>
              <a:t>3 phonemes: F1 &gt; F2</a:t>
            </a:r>
            <a:endParaRPr lang="en-US" sz="3000" noProof="1">
              <a:solidFill>
                <a:srgbClr val="C00000"/>
              </a:solidFill>
              <a:latin typeface="Calibri" panose="020F0502020204030204" pitchFamily="34" charset="0"/>
              <a:cs typeface="+mn-cs"/>
            </a:endParaRPr>
          </a:p>
        </p:txBody>
      </p:sp>
      <p:sp>
        <p:nvSpPr>
          <p:cNvPr id="45" name="Rectangle 44"/>
          <p:cNvSpPr/>
          <p:nvPr/>
        </p:nvSpPr>
        <p:spPr bwMode="auto">
          <a:xfrm>
            <a:off x="8201946" y="3996690"/>
            <a:ext cx="4103688" cy="3744912"/>
          </a:xfrm>
          <a:prstGeom prst="rect">
            <a:avLst/>
          </a:prstGeom>
          <a:solidFill>
            <a:schemeClr val="bg1"/>
          </a:solidFill>
          <a:ln w="57150" cap="flat" cmpd="sng" algn="ctr">
            <a:solidFill>
              <a:schemeClr val="accent2">
                <a:lumMod val="20000"/>
                <a:lumOff val="80000"/>
              </a:schemeClr>
            </a:solidFill>
            <a:prstDash val="solid"/>
            <a:round/>
            <a:headEnd type="none" w="med" len="med"/>
            <a:tailEnd type="none" w="med" len="med"/>
          </a:ln>
          <a:effectLst/>
        </p:spPr>
        <p:txBody>
          <a:bodyPr/>
          <a:lstStyle/>
          <a:p>
            <a:pPr>
              <a:defRPr/>
            </a:pPr>
            <a:endParaRPr lang="en-CA" sz="3000" dirty="0">
              <a:latin typeface="Cambria" panose="02040503050406030204" pitchFamily="18" charset="0"/>
              <a:cs typeface="+mn-cs"/>
            </a:endParaRPr>
          </a:p>
        </p:txBody>
      </p:sp>
      <p:sp>
        <p:nvSpPr>
          <p:cNvPr id="55" name="Text Box 34"/>
          <p:cNvSpPr txBox="1">
            <a:spLocks noChangeArrowheads="1"/>
          </p:cNvSpPr>
          <p:nvPr/>
        </p:nvSpPr>
        <p:spPr bwMode="auto">
          <a:xfrm>
            <a:off x="10331067" y="5500054"/>
            <a:ext cx="106631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[–F1]</a:t>
            </a:r>
          </a:p>
        </p:txBody>
      </p:sp>
      <p:sp>
        <p:nvSpPr>
          <p:cNvPr id="56" name="Text Box 34"/>
          <p:cNvSpPr txBox="1">
            <a:spLocks noChangeArrowheads="1"/>
          </p:cNvSpPr>
          <p:nvPr/>
        </p:nvSpPr>
        <p:spPr bwMode="auto">
          <a:xfrm>
            <a:off x="8526466" y="5500054"/>
            <a:ext cx="98616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[+F1]</a:t>
            </a:r>
          </a:p>
        </p:txBody>
      </p:sp>
      <p:grpSp>
        <p:nvGrpSpPr>
          <p:cNvPr id="71" name="Group 70"/>
          <p:cNvGrpSpPr/>
          <p:nvPr/>
        </p:nvGrpSpPr>
        <p:grpSpPr>
          <a:xfrm>
            <a:off x="9616631" y="6003671"/>
            <a:ext cx="2313397" cy="1758529"/>
            <a:chOff x="4742926" y="4860671"/>
            <a:chExt cx="2313397" cy="1758529"/>
          </a:xfrm>
        </p:grpSpPr>
        <p:grpSp>
          <p:nvGrpSpPr>
            <p:cNvPr id="50" name="Group 24"/>
            <p:cNvGrpSpPr>
              <a:grpSpLocks/>
            </p:cNvGrpSpPr>
            <p:nvPr/>
          </p:nvGrpSpPr>
          <p:grpSpPr bwMode="auto">
            <a:xfrm>
              <a:off x="5350661" y="4860671"/>
              <a:ext cx="1184211" cy="365760"/>
              <a:chOff x="1441" y="2400"/>
              <a:chExt cx="913" cy="288"/>
            </a:xfrm>
            <a:noFill/>
          </p:grpSpPr>
          <p:sp>
            <p:nvSpPr>
              <p:cNvPr id="53" name="Line 25"/>
              <p:cNvSpPr>
                <a:spLocks noChangeShapeType="1"/>
              </p:cNvSpPr>
              <p:nvPr/>
            </p:nvSpPr>
            <p:spPr bwMode="auto">
              <a:xfrm flipH="1">
                <a:off x="1441"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sp>
            <p:nvSpPr>
              <p:cNvPr id="54" name="Line 26"/>
              <p:cNvSpPr>
                <a:spLocks noChangeShapeType="1"/>
              </p:cNvSpPr>
              <p:nvPr/>
            </p:nvSpPr>
            <p:spPr bwMode="auto">
              <a:xfrm>
                <a:off x="1893"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grpSp>
        <p:sp>
          <p:nvSpPr>
            <p:cNvPr id="57" name="Text Box 34"/>
            <p:cNvSpPr txBox="1">
              <a:spLocks noChangeArrowheads="1"/>
            </p:cNvSpPr>
            <p:nvPr/>
          </p:nvSpPr>
          <p:spPr bwMode="auto">
            <a:xfrm>
              <a:off x="5990005" y="5227002"/>
              <a:ext cx="106631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[–F2]</a:t>
              </a:r>
            </a:p>
          </p:txBody>
        </p:sp>
        <p:sp>
          <p:nvSpPr>
            <p:cNvPr id="58" name="Text Box 34"/>
            <p:cNvSpPr txBox="1">
              <a:spLocks noChangeArrowheads="1"/>
            </p:cNvSpPr>
            <p:nvPr/>
          </p:nvSpPr>
          <p:spPr bwMode="auto">
            <a:xfrm>
              <a:off x="4742926" y="5227002"/>
              <a:ext cx="108715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[+F2]</a:t>
              </a:r>
            </a:p>
          </p:txBody>
        </p:sp>
        <p:sp>
          <p:nvSpPr>
            <p:cNvPr id="59" name="Text Box 35"/>
            <p:cNvSpPr txBox="1">
              <a:spLocks noChangeArrowheads="1"/>
            </p:cNvSpPr>
            <p:nvPr/>
          </p:nvSpPr>
          <p:spPr bwMode="auto">
            <a:xfrm>
              <a:off x="4916351" y="6065202"/>
              <a:ext cx="67839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/2/</a:t>
              </a:r>
            </a:p>
          </p:txBody>
        </p:sp>
        <p:sp>
          <p:nvSpPr>
            <p:cNvPr id="60" name="Line 14"/>
            <p:cNvSpPr>
              <a:spLocks noChangeShapeType="1"/>
            </p:cNvSpPr>
            <p:nvPr/>
          </p:nvSpPr>
          <p:spPr bwMode="auto">
            <a:xfrm flipH="1">
              <a:off x="5226177" y="5727065"/>
              <a:ext cx="0" cy="358775"/>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sp>
          <p:nvSpPr>
            <p:cNvPr id="61" name="Text Box 35"/>
            <p:cNvSpPr txBox="1">
              <a:spLocks noChangeArrowheads="1"/>
            </p:cNvSpPr>
            <p:nvPr/>
          </p:nvSpPr>
          <p:spPr bwMode="auto">
            <a:xfrm>
              <a:off x="6235563" y="6065202"/>
              <a:ext cx="67839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/3/</a:t>
              </a:r>
            </a:p>
          </p:txBody>
        </p:sp>
        <p:sp>
          <p:nvSpPr>
            <p:cNvPr id="62" name="Line 14"/>
            <p:cNvSpPr>
              <a:spLocks noChangeShapeType="1"/>
            </p:cNvSpPr>
            <p:nvPr/>
          </p:nvSpPr>
          <p:spPr bwMode="auto">
            <a:xfrm flipH="1">
              <a:off x="6548565" y="5727065"/>
              <a:ext cx="0" cy="358775"/>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grpSp>
      <p:grpSp>
        <p:nvGrpSpPr>
          <p:cNvPr id="70" name="Group 69"/>
          <p:cNvGrpSpPr/>
          <p:nvPr/>
        </p:nvGrpSpPr>
        <p:grpSpPr>
          <a:xfrm>
            <a:off x="8694008" y="6003292"/>
            <a:ext cx="678391" cy="914360"/>
            <a:chOff x="7505564" y="4860290"/>
            <a:chExt cx="678390" cy="914360"/>
          </a:xfrm>
        </p:grpSpPr>
        <p:sp>
          <p:nvSpPr>
            <p:cNvPr id="63" name="Text Box 35"/>
            <p:cNvSpPr txBox="1">
              <a:spLocks noChangeArrowheads="1"/>
            </p:cNvSpPr>
            <p:nvPr/>
          </p:nvSpPr>
          <p:spPr bwMode="auto">
            <a:xfrm>
              <a:off x="7505564" y="5220652"/>
              <a:ext cx="67839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/1/</a:t>
              </a:r>
            </a:p>
          </p:txBody>
        </p:sp>
        <p:sp>
          <p:nvSpPr>
            <p:cNvPr id="64" name="Line 14"/>
            <p:cNvSpPr>
              <a:spLocks noChangeShapeType="1"/>
            </p:cNvSpPr>
            <p:nvPr/>
          </p:nvSpPr>
          <p:spPr bwMode="auto">
            <a:xfrm flipH="1">
              <a:off x="7843965" y="4860290"/>
              <a:ext cx="0" cy="360362"/>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grpSp>
      <p:grpSp>
        <p:nvGrpSpPr>
          <p:cNvPr id="65" name="Group 24"/>
          <p:cNvGrpSpPr>
            <a:grpSpLocks/>
          </p:cNvGrpSpPr>
          <p:nvPr/>
        </p:nvGrpSpPr>
        <p:grpSpPr bwMode="auto">
          <a:xfrm>
            <a:off x="9095457" y="5154815"/>
            <a:ext cx="1732851" cy="365760"/>
            <a:chOff x="1441" y="2400"/>
            <a:chExt cx="913" cy="288"/>
          </a:xfrm>
          <a:noFill/>
        </p:grpSpPr>
        <p:sp>
          <p:nvSpPr>
            <p:cNvPr id="66" name="Line 25"/>
            <p:cNvSpPr>
              <a:spLocks noChangeShapeType="1"/>
            </p:cNvSpPr>
            <p:nvPr/>
          </p:nvSpPr>
          <p:spPr bwMode="auto">
            <a:xfrm flipH="1">
              <a:off x="1441"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sp>
          <p:nvSpPr>
            <p:cNvPr id="67" name="Line 26"/>
            <p:cNvSpPr>
              <a:spLocks noChangeShapeType="1"/>
            </p:cNvSpPr>
            <p:nvPr/>
          </p:nvSpPr>
          <p:spPr bwMode="auto">
            <a:xfrm>
              <a:off x="1893"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grpSp>
      <p:sp>
        <p:nvSpPr>
          <p:cNvPr id="68" name="Text Box 4"/>
          <p:cNvSpPr txBox="1">
            <a:spLocks noChangeArrowheads="1"/>
          </p:cNvSpPr>
          <p:nvPr/>
        </p:nvSpPr>
        <p:spPr bwMode="auto">
          <a:xfrm>
            <a:off x="8201946" y="3977641"/>
            <a:ext cx="4103688" cy="553998"/>
          </a:xfrm>
          <a:prstGeom prst="rect">
            <a:avLst/>
          </a:prstGeom>
          <a:solidFill>
            <a:schemeClr val="accent6">
              <a:lumMod val="20000"/>
              <a:lumOff val="80000"/>
            </a:schemeClr>
          </a:solidFill>
          <a:ln w="9525">
            <a:noFill/>
            <a:miter lim="800000"/>
            <a:headEnd/>
            <a:tailEnd/>
          </a:ln>
        </p:spPr>
        <p:txBody>
          <a:bodyPr>
            <a:spAutoFit/>
          </a:bodyPr>
          <a:lstStyle/>
          <a:p>
            <a:pPr>
              <a:spcBef>
                <a:spcPct val="50000"/>
              </a:spcBef>
              <a:defRPr/>
            </a:pPr>
            <a:r>
              <a:rPr lang="en-US" sz="3000" noProof="1">
                <a:solidFill>
                  <a:srgbClr val="000090"/>
                </a:solidFill>
                <a:latin typeface="Calibri" panose="020F0502020204030204" pitchFamily="34" charset="0"/>
                <a:cs typeface="+mn-cs"/>
              </a:rPr>
              <a:t>3 phonemes: F1 &gt; F2</a:t>
            </a:r>
            <a:endParaRPr lang="en-US" sz="3000" noProof="1">
              <a:solidFill>
                <a:srgbClr val="C00000"/>
              </a:solidFill>
              <a:latin typeface="Calibri" panose="020F0502020204030204" pitchFamily="34" charset="0"/>
              <a:cs typeface="+mn-cs"/>
            </a:endParaRPr>
          </a:p>
        </p:txBody>
      </p:sp>
      <p:sp>
        <p:nvSpPr>
          <p:cNvPr id="43" name="Slide Number Placeholder 8">
            <a:extLst>
              <a:ext uri="{FF2B5EF4-FFF2-40B4-BE49-F238E27FC236}">
                <a16:creationId xmlns:a16="http://schemas.microsoft.com/office/drawing/2014/main" id="{73528F1A-3809-F541-96BA-AC3A9D68E124}"/>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81</a:t>
            </a:fld>
            <a:endParaRPr lang="en-US" sz="1600" dirty="0"/>
          </a:p>
        </p:txBody>
      </p:sp>
    </p:spTree>
    <p:custDataLst>
      <p:tags r:id="rId1"/>
    </p:custDataLst>
    <p:extLst>
      <p:ext uri="{BB962C8B-B14F-4D97-AF65-F5344CB8AC3E}">
        <p14:creationId xmlns:p14="http://schemas.microsoft.com/office/powerpoint/2010/main" val="1811562652"/>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8200233" y="3995738"/>
            <a:ext cx="4176712" cy="3744912"/>
          </a:xfrm>
          <a:prstGeom prst="rect">
            <a:avLst/>
          </a:prstGeom>
          <a:solidFill>
            <a:schemeClr val="bg1"/>
          </a:solidFill>
          <a:ln w="57150" cap="flat" cmpd="sng" algn="ctr">
            <a:solidFill>
              <a:schemeClr val="accent2">
                <a:lumMod val="20000"/>
                <a:lumOff val="80000"/>
              </a:schemeClr>
            </a:solidFill>
            <a:prstDash val="solid"/>
            <a:round/>
            <a:headEnd type="none" w="med" len="med"/>
            <a:tailEnd type="none" w="med" len="med"/>
          </a:ln>
          <a:effectLst/>
        </p:spPr>
        <p:txBody>
          <a:bodyPr/>
          <a:lstStyle/>
          <a:p>
            <a:pPr>
              <a:defRPr/>
            </a:pPr>
            <a:endParaRPr lang="en-CA" sz="3000" dirty="0">
              <a:latin typeface="Cambria" panose="02040503050406030204" pitchFamily="18" charset="0"/>
              <a:cs typeface="+mn-cs"/>
            </a:endParaRPr>
          </a:p>
        </p:txBody>
      </p:sp>
      <p:sp>
        <p:nvSpPr>
          <p:cNvPr id="51" name="Rectangle 50"/>
          <p:cNvSpPr/>
          <p:nvPr/>
        </p:nvSpPr>
        <p:spPr bwMode="auto">
          <a:xfrm>
            <a:off x="3880644" y="3995738"/>
            <a:ext cx="4103688" cy="3744912"/>
          </a:xfrm>
          <a:prstGeom prst="rect">
            <a:avLst/>
          </a:prstGeom>
          <a:solidFill>
            <a:schemeClr val="bg1"/>
          </a:solidFill>
          <a:ln w="57150" cap="flat" cmpd="sng" algn="ctr">
            <a:solidFill>
              <a:schemeClr val="accent2">
                <a:lumMod val="20000"/>
                <a:lumOff val="80000"/>
              </a:schemeClr>
            </a:solidFill>
            <a:prstDash val="solid"/>
            <a:round/>
            <a:headEnd type="none" w="med" len="med"/>
            <a:tailEnd type="none" w="med" len="med"/>
          </a:ln>
          <a:effectLst/>
        </p:spPr>
        <p:txBody>
          <a:bodyPr/>
          <a:lstStyle/>
          <a:p>
            <a:pPr>
              <a:defRPr/>
            </a:pPr>
            <a:endParaRPr lang="en-CA" sz="3000" dirty="0">
              <a:latin typeface="Cambria" panose="02040503050406030204" pitchFamily="18" charset="0"/>
              <a:cs typeface="+mn-cs"/>
            </a:endParaRPr>
          </a:p>
        </p:txBody>
      </p:sp>
      <p:sp>
        <p:nvSpPr>
          <p:cNvPr id="23558" name="Text Box 4"/>
          <p:cNvSpPr txBox="1">
            <a:spLocks noChangeArrowheads="1"/>
          </p:cNvSpPr>
          <p:nvPr/>
        </p:nvSpPr>
        <p:spPr bwMode="auto">
          <a:xfrm>
            <a:off x="1166400" y="2715846"/>
            <a:ext cx="14400000" cy="584775"/>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cs typeface="Cambria"/>
              </a:rPr>
              <a:t>A 4-phoneme inventory can have a minimum of 2 features and a maximum of 3.</a:t>
            </a:r>
            <a:endParaRPr lang="en-US" sz="3200" noProof="1">
              <a:solidFill>
                <a:srgbClr val="C00000"/>
              </a:solidFill>
              <a:latin typeface="Calibri" panose="020F0502020204030204" pitchFamily="34" charset="0"/>
            </a:endParaRPr>
          </a:p>
        </p:txBody>
      </p:sp>
      <p:sp>
        <p:nvSpPr>
          <p:cNvPr id="23562" name="Text Box 34"/>
          <p:cNvSpPr txBox="1">
            <a:spLocks noChangeArrowheads="1"/>
          </p:cNvSpPr>
          <p:nvPr/>
        </p:nvSpPr>
        <p:spPr bwMode="auto">
          <a:xfrm>
            <a:off x="6488474" y="5499102"/>
            <a:ext cx="106631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[–F1]</a:t>
            </a:r>
          </a:p>
        </p:txBody>
      </p:sp>
      <p:sp>
        <p:nvSpPr>
          <p:cNvPr id="23564" name="Text Box 34"/>
          <p:cNvSpPr txBox="1">
            <a:spLocks noChangeArrowheads="1"/>
          </p:cNvSpPr>
          <p:nvPr/>
        </p:nvSpPr>
        <p:spPr bwMode="auto">
          <a:xfrm>
            <a:off x="4551130" y="5499102"/>
            <a:ext cx="98616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[+F1]</a:t>
            </a:r>
          </a:p>
        </p:txBody>
      </p:sp>
      <p:grpSp>
        <p:nvGrpSpPr>
          <p:cNvPr id="44" name="Group 43"/>
          <p:cNvGrpSpPr/>
          <p:nvPr/>
        </p:nvGrpSpPr>
        <p:grpSpPr>
          <a:xfrm>
            <a:off x="3880322" y="6002719"/>
            <a:ext cx="2081372" cy="1758529"/>
            <a:chOff x="296081" y="4859719"/>
            <a:chExt cx="2562077" cy="1758529"/>
          </a:xfrm>
        </p:grpSpPr>
        <p:grpSp>
          <p:nvGrpSpPr>
            <p:cNvPr id="2" name="Group 24"/>
            <p:cNvGrpSpPr>
              <a:grpSpLocks/>
            </p:cNvGrpSpPr>
            <p:nvPr/>
          </p:nvGrpSpPr>
          <p:grpSpPr bwMode="auto">
            <a:xfrm>
              <a:off x="1029359" y="4859719"/>
              <a:ext cx="1184211" cy="365760"/>
              <a:chOff x="1441" y="2400"/>
              <a:chExt cx="913" cy="288"/>
            </a:xfrm>
            <a:noFill/>
          </p:grpSpPr>
          <p:sp>
            <p:nvSpPr>
              <p:cNvPr id="12" name="Line 25"/>
              <p:cNvSpPr>
                <a:spLocks noChangeShapeType="1"/>
              </p:cNvSpPr>
              <p:nvPr/>
            </p:nvSpPr>
            <p:spPr bwMode="auto">
              <a:xfrm flipH="1">
                <a:off x="1441"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sp>
            <p:nvSpPr>
              <p:cNvPr id="13" name="Line 26"/>
              <p:cNvSpPr>
                <a:spLocks noChangeShapeType="1"/>
              </p:cNvSpPr>
              <p:nvPr/>
            </p:nvSpPr>
            <p:spPr bwMode="auto">
              <a:xfrm>
                <a:off x="1893"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grpSp>
        <p:sp>
          <p:nvSpPr>
            <p:cNvPr id="23565" name="Text Box 34"/>
            <p:cNvSpPr txBox="1">
              <a:spLocks noChangeArrowheads="1"/>
            </p:cNvSpPr>
            <p:nvPr/>
          </p:nvSpPr>
          <p:spPr bwMode="auto">
            <a:xfrm>
              <a:off x="1545567" y="5226050"/>
              <a:ext cx="131259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[–F2]</a:t>
              </a:r>
            </a:p>
          </p:txBody>
        </p:sp>
        <p:sp>
          <p:nvSpPr>
            <p:cNvPr id="23566" name="Text Box 34"/>
            <p:cNvSpPr txBox="1">
              <a:spLocks noChangeArrowheads="1"/>
            </p:cNvSpPr>
            <p:nvPr/>
          </p:nvSpPr>
          <p:spPr bwMode="auto">
            <a:xfrm>
              <a:off x="296081" y="5226050"/>
              <a:ext cx="1338242"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[+F2]</a:t>
              </a:r>
            </a:p>
          </p:txBody>
        </p:sp>
        <p:sp>
          <p:nvSpPr>
            <p:cNvPr id="23567" name="Text Box 35"/>
            <p:cNvSpPr txBox="1">
              <a:spLocks noChangeArrowheads="1"/>
            </p:cNvSpPr>
            <p:nvPr/>
          </p:nvSpPr>
          <p:spPr bwMode="auto">
            <a:xfrm>
              <a:off x="516710" y="6064250"/>
              <a:ext cx="835069"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/1/</a:t>
              </a:r>
            </a:p>
          </p:txBody>
        </p:sp>
        <p:sp>
          <p:nvSpPr>
            <p:cNvPr id="23568" name="Line 14"/>
            <p:cNvSpPr>
              <a:spLocks noChangeShapeType="1"/>
            </p:cNvSpPr>
            <p:nvPr/>
          </p:nvSpPr>
          <p:spPr bwMode="auto">
            <a:xfrm flipH="1">
              <a:off x="904875" y="5726113"/>
              <a:ext cx="0" cy="358775"/>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sp>
          <p:nvSpPr>
            <p:cNvPr id="23569" name="Text Box 35"/>
            <p:cNvSpPr txBox="1">
              <a:spLocks noChangeArrowheads="1"/>
            </p:cNvSpPr>
            <p:nvPr/>
          </p:nvSpPr>
          <p:spPr bwMode="auto">
            <a:xfrm>
              <a:off x="1835921" y="6064250"/>
              <a:ext cx="835069"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/2/</a:t>
              </a:r>
            </a:p>
          </p:txBody>
        </p:sp>
        <p:sp>
          <p:nvSpPr>
            <p:cNvPr id="23570" name="Line 14"/>
            <p:cNvSpPr>
              <a:spLocks noChangeShapeType="1"/>
            </p:cNvSpPr>
            <p:nvPr/>
          </p:nvSpPr>
          <p:spPr bwMode="auto">
            <a:xfrm flipH="1">
              <a:off x="2227263" y="5726113"/>
              <a:ext cx="0" cy="358775"/>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grpSp>
      <p:grpSp>
        <p:nvGrpSpPr>
          <p:cNvPr id="3" name="Group 24"/>
          <p:cNvGrpSpPr>
            <a:grpSpLocks/>
          </p:cNvGrpSpPr>
          <p:nvPr/>
        </p:nvGrpSpPr>
        <p:grpSpPr bwMode="auto">
          <a:xfrm>
            <a:off x="5118886" y="5153863"/>
            <a:ext cx="1824291" cy="365760"/>
            <a:chOff x="1441" y="2400"/>
            <a:chExt cx="913" cy="288"/>
          </a:xfrm>
          <a:noFill/>
        </p:grpSpPr>
        <p:sp>
          <p:nvSpPr>
            <p:cNvPr id="28" name="Line 25"/>
            <p:cNvSpPr>
              <a:spLocks noChangeShapeType="1"/>
            </p:cNvSpPr>
            <p:nvPr/>
          </p:nvSpPr>
          <p:spPr bwMode="auto">
            <a:xfrm flipH="1">
              <a:off x="1441"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sp>
          <p:nvSpPr>
            <p:cNvPr id="29" name="Line 26"/>
            <p:cNvSpPr>
              <a:spLocks noChangeShapeType="1"/>
            </p:cNvSpPr>
            <p:nvPr/>
          </p:nvSpPr>
          <p:spPr bwMode="auto">
            <a:xfrm>
              <a:off x="1893"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grpSp>
      <p:grpSp>
        <p:nvGrpSpPr>
          <p:cNvPr id="4" name="Group 24"/>
          <p:cNvGrpSpPr>
            <a:grpSpLocks/>
          </p:cNvGrpSpPr>
          <p:nvPr/>
        </p:nvGrpSpPr>
        <p:grpSpPr bwMode="auto">
          <a:xfrm>
            <a:off x="9693141" y="5409791"/>
            <a:ext cx="1367091" cy="274320"/>
            <a:chOff x="1441" y="2400"/>
            <a:chExt cx="913" cy="288"/>
          </a:xfrm>
          <a:noFill/>
        </p:grpSpPr>
        <p:sp>
          <p:nvSpPr>
            <p:cNvPr id="32" name="Line 25"/>
            <p:cNvSpPr>
              <a:spLocks noChangeShapeType="1"/>
            </p:cNvSpPr>
            <p:nvPr/>
          </p:nvSpPr>
          <p:spPr bwMode="auto">
            <a:xfrm flipH="1">
              <a:off x="1441"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sp>
          <p:nvSpPr>
            <p:cNvPr id="33" name="Line 26"/>
            <p:cNvSpPr>
              <a:spLocks noChangeShapeType="1"/>
            </p:cNvSpPr>
            <p:nvPr/>
          </p:nvSpPr>
          <p:spPr bwMode="auto">
            <a:xfrm>
              <a:off x="1893"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grpSp>
      <p:sp>
        <p:nvSpPr>
          <p:cNvPr id="23577" name="Text Box 34"/>
          <p:cNvSpPr txBox="1">
            <a:spLocks noChangeArrowheads="1"/>
          </p:cNvSpPr>
          <p:nvPr/>
        </p:nvSpPr>
        <p:spPr bwMode="auto">
          <a:xfrm>
            <a:off x="9844574" y="4917239"/>
            <a:ext cx="106631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[–F1]</a:t>
            </a:r>
          </a:p>
        </p:txBody>
      </p:sp>
      <p:sp>
        <p:nvSpPr>
          <p:cNvPr id="23578" name="Text Box 34"/>
          <p:cNvSpPr txBox="1">
            <a:spLocks noChangeArrowheads="1"/>
          </p:cNvSpPr>
          <p:nvPr/>
        </p:nvSpPr>
        <p:spPr bwMode="auto">
          <a:xfrm>
            <a:off x="10524692" y="5715002"/>
            <a:ext cx="106631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[–F2]</a:t>
            </a:r>
          </a:p>
        </p:txBody>
      </p:sp>
      <p:sp>
        <p:nvSpPr>
          <p:cNvPr id="23579" name="Text Box 34"/>
          <p:cNvSpPr txBox="1">
            <a:spLocks noChangeArrowheads="1"/>
          </p:cNvSpPr>
          <p:nvPr/>
        </p:nvSpPr>
        <p:spPr bwMode="auto">
          <a:xfrm>
            <a:off x="9146503" y="5715002"/>
            <a:ext cx="98616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[+F2]</a:t>
            </a:r>
          </a:p>
        </p:txBody>
      </p:sp>
      <p:sp>
        <p:nvSpPr>
          <p:cNvPr id="23580" name="Text Box 35"/>
          <p:cNvSpPr txBox="1">
            <a:spLocks noChangeArrowheads="1"/>
          </p:cNvSpPr>
          <p:nvPr/>
        </p:nvSpPr>
        <p:spPr bwMode="auto">
          <a:xfrm>
            <a:off x="9300390" y="6477002"/>
            <a:ext cx="67839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/2/</a:t>
            </a:r>
          </a:p>
        </p:txBody>
      </p:sp>
      <p:sp>
        <p:nvSpPr>
          <p:cNvPr id="23581" name="Line 14"/>
          <p:cNvSpPr>
            <a:spLocks noChangeShapeType="1"/>
          </p:cNvSpPr>
          <p:nvPr/>
        </p:nvSpPr>
        <p:spPr bwMode="auto">
          <a:xfrm flipH="1">
            <a:off x="9610215" y="6215063"/>
            <a:ext cx="0" cy="274320"/>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sp>
        <p:nvSpPr>
          <p:cNvPr id="23575" name="Text Box 34"/>
          <p:cNvSpPr txBox="1">
            <a:spLocks noChangeArrowheads="1"/>
          </p:cNvSpPr>
          <p:nvPr/>
        </p:nvSpPr>
        <p:spPr bwMode="auto">
          <a:xfrm>
            <a:off x="8207009" y="4917239"/>
            <a:ext cx="108715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[+F1]</a:t>
            </a:r>
          </a:p>
        </p:txBody>
      </p:sp>
      <p:sp>
        <p:nvSpPr>
          <p:cNvPr id="23584" name="Text Box 35"/>
          <p:cNvSpPr txBox="1">
            <a:spLocks noChangeArrowheads="1"/>
          </p:cNvSpPr>
          <p:nvPr/>
        </p:nvSpPr>
        <p:spPr bwMode="auto">
          <a:xfrm>
            <a:off x="8411390" y="5715002"/>
            <a:ext cx="67839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/1/</a:t>
            </a:r>
          </a:p>
        </p:txBody>
      </p:sp>
      <p:sp>
        <p:nvSpPr>
          <p:cNvPr id="23585" name="Line 14"/>
          <p:cNvSpPr>
            <a:spLocks noChangeShapeType="1"/>
          </p:cNvSpPr>
          <p:nvPr/>
        </p:nvSpPr>
        <p:spPr bwMode="auto">
          <a:xfrm flipH="1">
            <a:off x="8750584" y="5412490"/>
            <a:ext cx="0" cy="268922"/>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grpSp>
        <p:nvGrpSpPr>
          <p:cNvPr id="5" name="Group 24"/>
          <p:cNvGrpSpPr>
            <a:grpSpLocks/>
          </p:cNvGrpSpPr>
          <p:nvPr/>
        </p:nvGrpSpPr>
        <p:grpSpPr bwMode="auto">
          <a:xfrm>
            <a:off x="8774232" y="4648200"/>
            <a:ext cx="1732851" cy="274320"/>
            <a:chOff x="1441" y="2400"/>
            <a:chExt cx="913" cy="288"/>
          </a:xfrm>
          <a:noFill/>
        </p:grpSpPr>
        <p:sp>
          <p:nvSpPr>
            <p:cNvPr id="46" name="Line 25"/>
            <p:cNvSpPr>
              <a:spLocks noChangeShapeType="1"/>
            </p:cNvSpPr>
            <p:nvPr/>
          </p:nvSpPr>
          <p:spPr bwMode="auto">
            <a:xfrm flipH="1">
              <a:off x="1441"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sp>
          <p:nvSpPr>
            <p:cNvPr id="47" name="Line 26"/>
            <p:cNvSpPr>
              <a:spLocks noChangeShapeType="1"/>
            </p:cNvSpPr>
            <p:nvPr/>
          </p:nvSpPr>
          <p:spPr bwMode="auto">
            <a:xfrm>
              <a:off x="1893"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grpSp>
      <p:sp>
        <p:nvSpPr>
          <p:cNvPr id="48" name="Text Box 4"/>
          <p:cNvSpPr txBox="1">
            <a:spLocks noChangeArrowheads="1"/>
          </p:cNvSpPr>
          <p:nvPr/>
        </p:nvSpPr>
        <p:spPr bwMode="auto">
          <a:xfrm>
            <a:off x="3880644" y="3976688"/>
            <a:ext cx="4103688" cy="553998"/>
          </a:xfrm>
          <a:prstGeom prst="rect">
            <a:avLst/>
          </a:prstGeom>
          <a:solidFill>
            <a:schemeClr val="accent6">
              <a:lumMod val="20000"/>
              <a:lumOff val="80000"/>
            </a:schemeClr>
          </a:solidFill>
          <a:ln w="9525">
            <a:noFill/>
            <a:miter lim="800000"/>
            <a:headEnd/>
            <a:tailEnd/>
          </a:ln>
        </p:spPr>
        <p:txBody>
          <a:bodyPr>
            <a:spAutoFit/>
          </a:bodyPr>
          <a:lstStyle/>
          <a:p>
            <a:pPr>
              <a:spcBef>
                <a:spcPct val="50000"/>
              </a:spcBef>
              <a:defRPr/>
            </a:pPr>
            <a:r>
              <a:rPr lang="en-US" sz="3000" noProof="1">
                <a:solidFill>
                  <a:srgbClr val="000090"/>
                </a:solidFill>
                <a:latin typeface="Calibri" panose="020F0502020204030204" pitchFamily="34" charset="0"/>
                <a:cs typeface="+mn-cs"/>
              </a:rPr>
              <a:t>4 phonemes: minimum</a:t>
            </a:r>
            <a:endParaRPr lang="en-US" sz="3000" noProof="1">
              <a:solidFill>
                <a:srgbClr val="C00000"/>
              </a:solidFill>
              <a:latin typeface="Calibri" panose="020F0502020204030204" pitchFamily="34" charset="0"/>
              <a:cs typeface="+mn-cs"/>
            </a:endParaRPr>
          </a:p>
        </p:txBody>
      </p:sp>
      <p:sp>
        <p:nvSpPr>
          <p:cNvPr id="49" name="Text Box 4"/>
          <p:cNvSpPr txBox="1">
            <a:spLocks noChangeArrowheads="1"/>
          </p:cNvSpPr>
          <p:nvPr/>
        </p:nvSpPr>
        <p:spPr bwMode="auto">
          <a:xfrm>
            <a:off x="8200233" y="3976688"/>
            <a:ext cx="4176712" cy="553998"/>
          </a:xfrm>
          <a:prstGeom prst="rect">
            <a:avLst/>
          </a:prstGeom>
          <a:solidFill>
            <a:schemeClr val="accent6">
              <a:lumMod val="20000"/>
              <a:lumOff val="80000"/>
            </a:schemeClr>
          </a:solidFill>
          <a:ln w="9525">
            <a:noFill/>
            <a:miter lim="800000"/>
            <a:headEnd/>
            <a:tailEnd/>
          </a:ln>
        </p:spPr>
        <p:txBody>
          <a:bodyPr>
            <a:spAutoFit/>
          </a:bodyPr>
          <a:lstStyle/>
          <a:p>
            <a:pPr>
              <a:spcBef>
                <a:spcPct val="50000"/>
              </a:spcBef>
              <a:defRPr/>
            </a:pPr>
            <a:r>
              <a:rPr lang="en-US" sz="3000" noProof="1">
                <a:solidFill>
                  <a:srgbClr val="000090"/>
                </a:solidFill>
                <a:latin typeface="Calibri" panose="020F0502020204030204" pitchFamily="34" charset="0"/>
                <a:cs typeface="+mn-cs"/>
              </a:rPr>
              <a:t>4 phonemes: maximum</a:t>
            </a:r>
          </a:p>
        </p:txBody>
      </p:sp>
      <p:grpSp>
        <p:nvGrpSpPr>
          <p:cNvPr id="45" name="Group 44"/>
          <p:cNvGrpSpPr/>
          <p:nvPr/>
        </p:nvGrpSpPr>
        <p:grpSpPr>
          <a:xfrm>
            <a:off x="5855164" y="6002719"/>
            <a:ext cx="2085545" cy="1758529"/>
            <a:chOff x="298845" y="4859719"/>
            <a:chExt cx="2556600" cy="1758529"/>
          </a:xfrm>
        </p:grpSpPr>
        <p:grpSp>
          <p:nvGrpSpPr>
            <p:cNvPr id="50" name="Group 24"/>
            <p:cNvGrpSpPr>
              <a:grpSpLocks/>
            </p:cNvGrpSpPr>
            <p:nvPr/>
          </p:nvGrpSpPr>
          <p:grpSpPr bwMode="auto">
            <a:xfrm>
              <a:off x="1029359" y="4859719"/>
              <a:ext cx="1184211" cy="365760"/>
              <a:chOff x="1441" y="2400"/>
              <a:chExt cx="913" cy="288"/>
            </a:xfrm>
            <a:noFill/>
          </p:grpSpPr>
          <p:sp>
            <p:nvSpPr>
              <p:cNvPr id="59" name="Line 25"/>
              <p:cNvSpPr>
                <a:spLocks noChangeShapeType="1"/>
              </p:cNvSpPr>
              <p:nvPr/>
            </p:nvSpPr>
            <p:spPr bwMode="auto">
              <a:xfrm flipH="1">
                <a:off x="1441"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sp>
            <p:nvSpPr>
              <p:cNvPr id="60" name="Line 26"/>
              <p:cNvSpPr>
                <a:spLocks noChangeShapeType="1"/>
              </p:cNvSpPr>
              <p:nvPr/>
            </p:nvSpPr>
            <p:spPr bwMode="auto">
              <a:xfrm>
                <a:off x="1893"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grpSp>
        <p:sp>
          <p:nvSpPr>
            <p:cNvPr id="53" name="Text Box 34"/>
            <p:cNvSpPr txBox="1">
              <a:spLocks noChangeArrowheads="1"/>
            </p:cNvSpPr>
            <p:nvPr/>
          </p:nvSpPr>
          <p:spPr bwMode="auto">
            <a:xfrm>
              <a:off x="1548281" y="5226050"/>
              <a:ext cx="1307164"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[–F2]</a:t>
              </a:r>
            </a:p>
          </p:txBody>
        </p:sp>
        <p:sp>
          <p:nvSpPr>
            <p:cNvPr id="54" name="Text Box 34"/>
            <p:cNvSpPr txBox="1">
              <a:spLocks noChangeArrowheads="1"/>
            </p:cNvSpPr>
            <p:nvPr/>
          </p:nvSpPr>
          <p:spPr bwMode="auto">
            <a:xfrm>
              <a:off x="298845" y="5226050"/>
              <a:ext cx="1332710"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[+F2]</a:t>
              </a:r>
            </a:p>
          </p:txBody>
        </p:sp>
        <p:sp>
          <p:nvSpPr>
            <p:cNvPr id="55" name="Text Box 35"/>
            <p:cNvSpPr txBox="1">
              <a:spLocks noChangeArrowheads="1"/>
            </p:cNvSpPr>
            <p:nvPr/>
          </p:nvSpPr>
          <p:spPr bwMode="auto">
            <a:xfrm>
              <a:off x="518437" y="6064250"/>
              <a:ext cx="83161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/3/</a:t>
              </a:r>
            </a:p>
          </p:txBody>
        </p:sp>
        <p:sp>
          <p:nvSpPr>
            <p:cNvPr id="56" name="Line 14"/>
            <p:cNvSpPr>
              <a:spLocks noChangeShapeType="1"/>
            </p:cNvSpPr>
            <p:nvPr/>
          </p:nvSpPr>
          <p:spPr bwMode="auto">
            <a:xfrm flipH="1">
              <a:off x="904875" y="5726113"/>
              <a:ext cx="0" cy="358775"/>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sp>
          <p:nvSpPr>
            <p:cNvPr id="57" name="Text Box 35"/>
            <p:cNvSpPr txBox="1">
              <a:spLocks noChangeArrowheads="1"/>
            </p:cNvSpPr>
            <p:nvPr/>
          </p:nvSpPr>
          <p:spPr bwMode="auto">
            <a:xfrm>
              <a:off x="1837650" y="6064250"/>
              <a:ext cx="83161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/4/</a:t>
              </a:r>
            </a:p>
          </p:txBody>
        </p:sp>
        <p:sp>
          <p:nvSpPr>
            <p:cNvPr id="58" name="Line 14"/>
            <p:cNvSpPr>
              <a:spLocks noChangeShapeType="1"/>
            </p:cNvSpPr>
            <p:nvPr/>
          </p:nvSpPr>
          <p:spPr bwMode="auto">
            <a:xfrm flipH="1">
              <a:off x="2227263" y="5726113"/>
              <a:ext cx="0" cy="358775"/>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grpSp>
      <p:grpSp>
        <p:nvGrpSpPr>
          <p:cNvPr id="62" name="Group 24"/>
          <p:cNvGrpSpPr>
            <a:grpSpLocks/>
          </p:cNvGrpSpPr>
          <p:nvPr/>
        </p:nvGrpSpPr>
        <p:grpSpPr bwMode="auto">
          <a:xfrm>
            <a:off x="10485621" y="6215063"/>
            <a:ext cx="1184211" cy="274320"/>
            <a:chOff x="1441" y="2400"/>
            <a:chExt cx="913" cy="288"/>
          </a:xfrm>
          <a:noFill/>
        </p:grpSpPr>
        <p:sp>
          <p:nvSpPr>
            <p:cNvPr id="63" name="Line 25"/>
            <p:cNvSpPr>
              <a:spLocks noChangeShapeType="1"/>
            </p:cNvSpPr>
            <p:nvPr/>
          </p:nvSpPr>
          <p:spPr bwMode="auto">
            <a:xfrm flipH="1">
              <a:off x="1441"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sp>
          <p:nvSpPr>
            <p:cNvPr id="64" name="Line 26"/>
            <p:cNvSpPr>
              <a:spLocks noChangeShapeType="1"/>
            </p:cNvSpPr>
            <p:nvPr/>
          </p:nvSpPr>
          <p:spPr bwMode="auto">
            <a:xfrm>
              <a:off x="1893" y="2400"/>
              <a:ext cx="461" cy="288"/>
            </a:xfrm>
            <a:prstGeom prst="line">
              <a:avLst/>
            </a:prstGeom>
            <a:grpFill/>
            <a:ln w="19050">
              <a:solidFill>
                <a:srgbClr val="000090"/>
              </a:solidFill>
              <a:round/>
              <a:headEnd/>
              <a:tailEnd/>
            </a:ln>
          </p:spPr>
          <p:txBody>
            <a:bodyPr wrap="none" anchor="ctr"/>
            <a:lstStyle/>
            <a:p>
              <a:pPr>
                <a:defRPr/>
              </a:pPr>
              <a:endParaRPr lang="en-US" sz="3000" dirty="0">
                <a:latin typeface="Cambria" panose="02040503050406030204" pitchFamily="18" charset="0"/>
                <a:ea typeface="+mn-ea"/>
                <a:cs typeface="+mn-cs"/>
              </a:endParaRPr>
            </a:p>
          </p:txBody>
        </p:sp>
      </p:grpSp>
      <p:sp>
        <p:nvSpPr>
          <p:cNvPr id="66" name="Text Box 34"/>
          <p:cNvSpPr txBox="1">
            <a:spLocks noChangeArrowheads="1"/>
          </p:cNvSpPr>
          <p:nvPr/>
        </p:nvSpPr>
        <p:spPr bwMode="auto">
          <a:xfrm>
            <a:off x="10035503" y="6477002"/>
            <a:ext cx="986167"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[+F3]</a:t>
            </a:r>
          </a:p>
        </p:txBody>
      </p:sp>
      <p:sp>
        <p:nvSpPr>
          <p:cNvPr id="69" name="Text Box 35"/>
          <p:cNvSpPr txBox="1">
            <a:spLocks noChangeArrowheads="1"/>
          </p:cNvSpPr>
          <p:nvPr/>
        </p:nvSpPr>
        <p:spPr bwMode="auto">
          <a:xfrm>
            <a:off x="10189390" y="7238550"/>
            <a:ext cx="67839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/3/</a:t>
            </a:r>
          </a:p>
        </p:txBody>
      </p:sp>
      <p:sp>
        <p:nvSpPr>
          <p:cNvPr id="70" name="Line 14"/>
          <p:cNvSpPr>
            <a:spLocks noChangeShapeType="1"/>
          </p:cNvSpPr>
          <p:nvPr/>
        </p:nvSpPr>
        <p:spPr bwMode="auto">
          <a:xfrm flipH="1">
            <a:off x="10499215" y="6951447"/>
            <a:ext cx="0" cy="274320"/>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sp>
        <p:nvSpPr>
          <p:cNvPr id="65" name="Text Box 34"/>
          <p:cNvSpPr txBox="1">
            <a:spLocks noChangeArrowheads="1"/>
          </p:cNvSpPr>
          <p:nvPr/>
        </p:nvSpPr>
        <p:spPr bwMode="auto">
          <a:xfrm>
            <a:off x="11174921" y="6477002"/>
            <a:ext cx="1066318"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mbria" panose="02040503050406030204" pitchFamily="18" charset="0"/>
              </a:rPr>
              <a:t>[–F3]</a:t>
            </a:r>
          </a:p>
        </p:txBody>
      </p:sp>
      <p:sp>
        <p:nvSpPr>
          <p:cNvPr id="72" name="Text Box 35"/>
          <p:cNvSpPr txBox="1">
            <a:spLocks noChangeArrowheads="1"/>
          </p:cNvSpPr>
          <p:nvPr/>
        </p:nvSpPr>
        <p:spPr bwMode="auto">
          <a:xfrm>
            <a:off x="11368884" y="7238550"/>
            <a:ext cx="678391" cy="553998"/>
          </a:xfrm>
          <a:prstGeom prst="rect">
            <a:avLst/>
          </a:prstGeom>
          <a:noFill/>
          <a:ln w="9525">
            <a:noFill/>
            <a:miter lim="800000"/>
            <a:headEnd/>
            <a:tailEnd/>
          </a:ln>
        </p:spPr>
        <p:txBody>
          <a:bodyPr wrap="none">
            <a:prstTxWarp prst="textNoShape">
              <a:avLst/>
            </a:prstTxWarp>
            <a:spAutoFit/>
          </a:bodyPr>
          <a:lstStyle/>
          <a:p>
            <a:r>
              <a:rPr lang="en-US" sz="3000" dirty="0">
                <a:solidFill>
                  <a:srgbClr val="000090"/>
                </a:solidFill>
                <a:latin typeface="Calibri" panose="020F0502020204030204" pitchFamily="34" charset="0"/>
                <a:ea typeface="Times New Roman" charset="0"/>
                <a:cs typeface="Calibri" panose="020F0502020204030204" pitchFamily="34" charset="0"/>
              </a:rPr>
              <a:t>/4/</a:t>
            </a:r>
          </a:p>
        </p:txBody>
      </p:sp>
      <p:sp>
        <p:nvSpPr>
          <p:cNvPr id="73" name="Line 14"/>
          <p:cNvSpPr>
            <a:spLocks noChangeShapeType="1"/>
          </p:cNvSpPr>
          <p:nvPr/>
        </p:nvSpPr>
        <p:spPr bwMode="auto">
          <a:xfrm flipH="1">
            <a:off x="11678709" y="6951447"/>
            <a:ext cx="0" cy="274320"/>
          </a:xfrm>
          <a:prstGeom prst="line">
            <a:avLst/>
          </a:prstGeom>
          <a:noFill/>
          <a:ln w="19050">
            <a:solidFill>
              <a:srgbClr val="000090"/>
            </a:solidFill>
            <a:round/>
            <a:headEnd/>
            <a:tailEnd/>
          </a:ln>
        </p:spPr>
        <p:txBody>
          <a:bodyPr wrap="none" anchor="ctr">
            <a:prstTxWarp prst="textNoShape">
              <a:avLst/>
            </a:prstTxWarp>
          </a:bodyPr>
          <a:lstStyle/>
          <a:p>
            <a:endParaRPr lang="en-US" sz="3000" dirty="0">
              <a:latin typeface="Cambria" panose="02040503050406030204" pitchFamily="18" charset="0"/>
            </a:endParaRPr>
          </a:p>
        </p:txBody>
      </p:sp>
      <p:sp>
        <p:nvSpPr>
          <p:cNvPr id="61" name="Text Box 5">
            <a:extLst>
              <a:ext uri="{FF2B5EF4-FFF2-40B4-BE49-F238E27FC236}">
                <a16:creationId xmlns:a16="http://schemas.microsoft.com/office/drawing/2014/main" id="{99D330F8-8150-4843-B674-76705F5331D5}"/>
              </a:ext>
            </a:extLst>
          </p:cNvPr>
          <p:cNvSpPr txBox="1">
            <a:spLocks noChangeArrowheads="1"/>
          </p:cNvSpPr>
          <p:nvPr/>
        </p:nvSpPr>
        <p:spPr bwMode="auto">
          <a:xfrm>
            <a:off x="1166400" y="1440000"/>
            <a:ext cx="8135938"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How many features are there?</a:t>
            </a:r>
          </a:p>
        </p:txBody>
      </p:sp>
      <p:sp>
        <p:nvSpPr>
          <p:cNvPr id="67" name="Slide Number Placeholder 8">
            <a:extLst>
              <a:ext uri="{FF2B5EF4-FFF2-40B4-BE49-F238E27FC236}">
                <a16:creationId xmlns:a16="http://schemas.microsoft.com/office/drawing/2014/main" id="{30CCD44F-9CE2-094C-8ECF-36927FB0F335}"/>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82</a:t>
            </a:fld>
            <a:endParaRPr lang="en-US" sz="1600" dirty="0"/>
          </a:p>
        </p:txBody>
      </p:sp>
    </p:spTree>
    <p:custDataLst>
      <p:tags r:id="rId1"/>
    </p:custDataLst>
    <p:extLst>
      <p:ext uri="{BB962C8B-B14F-4D97-AF65-F5344CB8AC3E}">
        <p14:creationId xmlns:p14="http://schemas.microsoft.com/office/powerpoint/2010/main" val="2053825273"/>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229953" y="5226888"/>
            <a:ext cx="8280000" cy="30175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dirty="0">
              <a:latin typeface="Cambria" panose="02040503050406030204" pitchFamily="18" charset="0"/>
            </a:endParaRPr>
          </a:p>
        </p:txBody>
      </p:sp>
      <p:sp>
        <p:nvSpPr>
          <p:cNvPr id="23558" name="Text Box 4"/>
          <p:cNvSpPr txBox="1">
            <a:spLocks noChangeArrowheads="1"/>
          </p:cNvSpPr>
          <p:nvPr/>
        </p:nvSpPr>
        <p:spPr bwMode="auto">
          <a:xfrm>
            <a:off x="1166399" y="2261907"/>
            <a:ext cx="14400000" cy="1077218"/>
          </a:xfrm>
          <a:prstGeom prst="rect">
            <a:avLst/>
          </a:prstGeom>
          <a:noFill/>
          <a:ln w="9525">
            <a:noFill/>
            <a:miter lim="800000"/>
            <a:headEnd/>
            <a:tailEnd/>
          </a:ln>
        </p:spPr>
        <p:txBody>
          <a:bodyPr wrap="square">
            <a:prstTxWarp prst="textNoShape">
              <a:avLst/>
            </a:prstTxWarp>
            <a:spAutoFit/>
          </a:bodyPr>
          <a:lstStyle/>
          <a:p>
            <a:pPr algn="l">
              <a:spcBef>
                <a:spcPts val="840"/>
              </a:spcBef>
            </a:pPr>
            <a:r>
              <a:rPr lang="en-US" sz="3200" dirty="0">
                <a:latin typeface="Cambria"/>
                <a:cs typeface="Cambria"/>
              </a:rPr>
              <a:t>In general, the number of features required by an inventory of </a:t>
            </a:r>
            <a:r>
              <a:rPr lang="en-US" sz="3200" i="1" dirty="0">
                <a:latin typeface="Cambria"/>
                <a:cs typeface="Cambria"/>
              </a:rPr>
              <a:t>n</a:t>
            </a:r>
            <a:r>
              <a:rPr lang="en-US" sz="3200" dirty="0">
                <a:latin typeface="Cambria"/>
                <a:cs typeface="Cambria"/>
              </a:rPr>
              <a:t> elements will fall in the following ranges:</a:t>
            </a:r>
          </a:p>
        </p:txBody>
      </p:sp>
      <p:sp>
        <p:nvSpPr>
          <p:cNvPr id="61" name="Text Box 4"/>
          <p:cNvSpPr txBox="1">
            <a:spLocks noChangeArrowheads="1"/>
          </p:cNvSpPr>
          <p:nvPr/>
        </p:nvSpPr>
        <p:spPr bwMode="auto">
          <a:xfrm>
            <a:off x="2229953" y="5762175"/>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3	  	1.58		   2		   2 </a:t>
            </a:r>
          </a:p>
        </p:txBody>
      </p:sp>
      <p:sp>
        <p:nvSpPr>
          <p:cNvPr id="62" name="Text Box 4"/>
          <p:cNvSpPr txBox="1">
            <a:spLocks noChangeArrowheads="1"/>
          </p:cNvSpPr>
          <p:nvPr/>
        </p:nvSpPr>
        <p:spPr bwMode="auto">
          <a:xfrm>
            <a:off x="2229953" y="6370659"/>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4	  	2		   2	  	   3</a:t>
            </a:r>
          </a:p>
        </p:txBody>
      </p:sp>
      <p:sp>
        <p:nvSpPr>
          <p:cNvPr id="67" name="Text Box 4"/>
          <p:cNvSpPr txBox="1">
            <a:spLocks noChangeArrowheads="1"/>
          </p:cNvSpPr>
          <p:nvPr/>
        </p:nvSpPr>
        <p:spPr bwMode="auto">
          <a:xfrm>
            <a:off x="2229953" y="6979143"/>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5 	  	2.32		   3	  	   4</a:t>
            </a:r>
          </a:p>
        </p:txBody>
      </p:sp>
      <p:sp>
        <p:nvSpPr>
          <p:cNvPr id="9" name="Text Box 4"/>
          <p:cNvSpPr txBox="1">
            <a:spLocks noChangeArrowheads="1"/>
          </p:cNvSpPr>
          <p:nvPr/>
        </p:nvSpPr>
        <p:spPr bwMode="auto">
          <a:xfrm>
            <a:off x="2229952" y="3576257"/>
            <a:ext cx="11155426" cy="584775"/>
          </a:xfrm>
          <a:prstGeom prst="rect">
            <a:avLst/>
          </a:prstGeom>
          <a:noFill/>
          <a:ln w="9525">
            <a:noFill/>
            <a:miter lim="800000"/>
            <a:headEnd/>
            <a:tailEnd/>
          </a:ln>
        </p:spPr>
        <p:txBody>
          <a:bodyPr wrap="none">
            <a:prstTxWarp prst="textNoShape">
              <a:avLst/>
            </a:prstTxWarp>
            <a:spAutoFit/>
          </a:bodyPr>
          <a:lstStyle/>
          <a:p>
            <a:pPr algn="l">
              <a:spcBef>
                <a:spcPts val="840"/>
              </a:spcBef>
            </a:pPr>
            <a:r>
              <a:rPr lang="en-US" sz="3200" dirty="0">
                <a:latin typeface="Cambria"/>
                <a:cs typeface="Cambria"/>
              </a:rPr>
              <a:t>the minimum number of features = the smallest integer ≥ log</a:t>
            </a:r>
            <a:r>
              <a:rPr lang="en-US" sz="3200" baseline="-25000" dirty="0">
                <a:latin typeface="Cambria"/>
                <a:cs typeface="Cambria"/>
              </a:rPr>
              <a:t>2</a:t>
            </a:r>
            <a:r>
              <a:rPr lang="en-US" sz="3200" i="1" dirty="0">
                <a:latin typeface="Cambria"/>
                <a:cs typeface="Cambria"/>
              </a:rPr>
              <a:t>n</a:t>
            </a:r>
          </a:p>
        </p:txBody>
      </p:sp>
      <p:sp>
        <p:nvSpPr>
          <p:cNvPr id="10" name="Text Box 4"/>
          <p:cNvSpPr txBox="1">
            <a:spLocks noChangeArrowheads="1"/>
          </p:cNvSpPr>
          <p:nvPr/>
        </p:nvSpPr>
        <p:spPr bwMode="auto">
          <a:xfrm>
            <a:off x="2229953" y="4398164"/>
            <a:ext cx="7093801" cy="584775"/>
          </a:xfrm>
          <a:prstGeom prst="rect">
            <a:avLst/>
          </a:prstGeom>
          <a:noFill/>
          <a:ln w="9525">
            <a:noFill/>
            <a:miter lim="800000"/>
            <a:headEnd/>
            <a:tailEnd/>
          </a:ln>
        </p:spPr>
        <p:txBody>
          <a:bodyPr wrap="none">
            <a:prstTxWarp prst="textNoShape">
              <a:avLst/>
            </a:prstTxWarp>
            <a:spAutoFit/>
          </a:bodyPr>
          <a:lstStyle/>
          <a:p>
            <a:pPr algn="l">
              <a:spcBef>
                <a:spcPts val="840"/>
              </a:spcBef>
            </a:pPr>
            <a:r>
              <a:rPr lang="en-US" sz="3200" dirty="0">
                <a:latin typeface="Cambria"/>
                <a:cs typeface="Cambria"/>
              </a:rPr>
              <a:t>the maximum number of features = </a:t>
            </a:r>
            <a:r>
              <a:rPr lang="en-US" sz="3200" i="1" dirty="0">
                <a:latin typeface="Cambria"/>
                <a:cs typeface="Cambria"/>
              </a:rPr>
              <a:t>n</a:t>
            </a:r>
            <a:r>
              <a:rPr lang="en-US" sz="3200" dirty="0">
                <a:latin typeface="Cambria"/>
                <a:cs typeface="Cambria"/>
              </a:rPr>
              <a:t>–1</a:t>
            </a:r>
            <a:endParaRPr lang="en-US" sz="3200" noProof="1">
              <a:solidFill>
                <a:srgbClr val="C00000"/>
              </a:solidFill>
              <a:latin typeface="Calibri" panose="020F0502020204030204" pitchFamily="34" charset="0"/>
            </a:endParaRPr>
          </a:p>
        </p:txBody>
      </p:sp>
      <p:sp>
        <p:nvSpPr>
          <p:cNvPr id="11" name="Text Box 4"/>
          <p:cNvSpPr txBox="1">
            <a:spLocks noChangeArrowheads="1"/>
          </p:cNvSpPr>
          <p:nvPr/>
        </p:nvSpPr>
        <p:spPr bwMode="auto">
          <a:xfrm>
            <a:off x="2229953" y="7587625"/>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6 		2.58 		   3		   5</a:t>
            </a:r>
          </a:p>
        </p:txBody>
      </p:sp>
      <p:sp>
        <p:nvSpPr>
          <p:cNvPr id="13" name="Text Box 4"/>
          <p:cNvSpPr txBox="1">
            <a:spLocks noChangeArrowheads="1"/>
          </p:cNvSpPr>
          <p:nvPr/>
        </p:nvSpPr>
        <p:spPr bwMode="auto">
          <a:xfrm>
            <a:off x="2229953" y="5220072"/>
            <a:ext cx="9360000" cy="584775"/>
          </a:xfrm>
          <a:prstGeom prst="rect">
            <a:avLst/>
          </a:prstGeom>
          <a:noFill/>
          <a:ln w="9525">
            <a:noFill/>
            <a:miter lim="800000"/>
            <a:headEnd/>
            <a:tailEnd/>
          </a:ln>
        </p:spPr>
        <p:txBody>
          <a:bodyPr wrap="square">
            <a:prstTxWarp prst="textNoShape">
              <a:avLst/>
            </a:prstTxWarp>
            <a:spAutoFit/>
          </a:bodyPr>
          <a:lstStyle/>
          <a:p>
            <a:pPr algn="l">
              <a:spcBef>
                <a:spcPts val="840"/>
              </a:spcBef>
            </a:pPr>
            <a:r>
              <a:rPr lang="en-US" sz="3200" dirty="0">
                <a:solidFill>
                  <a:srgbClr val="C00000"/>
                </a:solidFill>
                <a:latin typeface="Cambria"/>
                <a:cs typeface="Cambria"/>
              </a:rPr>
              <a:t>    Phonemes 	 log</a:t>
            </a:r>
            <a:r>
              <a:rPr lang="en-US" sz="3200" baseline="-25000" dirty="0">
                <a:solidFill>
                  <a:srgbClr val="C00000"/>
                </a:solidFill>
                <a:latin typeface="Cambria"/>
                <a:cs typeface="Cambria"/>
              </a:rPr>
              <a:t>2</a:t>
            </a:r>
            <a:r>
              <a:rPr lang="en-US" sz="3200" i="1" dirty="0">
                <a:solidFill>
                  <a:srgbClr val="C00000"/>
                </a:solidFill>
                <a:latin typeface="Cambria"/>
                <a:cs typeface="Cambria"/>
              </a:rPr>
              <a:t>n	</a:t>
            </a:r>
            <a:r>
              <a:rPr lang="en-US" sz="3200" dirty="0">
                <a:solidFill>
                  <a:srgbClr val="C00000"/>
                </a:solidFill>
                <a:latin typeface="Cambria"/>
                <a:cs typeface="Cambria"/>
              </a:rPr>
              <a:t>min		max</a:t>
            </a:r>
            <a:endParaRPr lang="en-US" sz="3200" noProof="1">
              <a:solidFill>
                <a:srgbClr val="C00000"/>
              </a:solidFill>
              <a:latin typeface="Calibri" panose="020F0502020204030204" pitchFamily="34" charset="0"/>
            </a:endParaRPr>
          </a:p>
        </p:txBody>
      </p:sp>
      <p:sp>
        <p:nvSpPr>
          <p:cNvPr id="14" name="Text Box 5">
            <a:extLst>
              <a:ext uri="{FF2B5EF4-FFF2-40B4-BE49-F238E27FC236}">
                <a16:creationId xmlns:a16="http://schemas.microsoft.com/office/drawing/2014/main" id="{4F6935C0-5F25-9240-9643-B5DB0EF31C0B}"/>
              </a:ext>
            </a:extLst>
          </p:cNvPr>
          <p:cNvSpPr txBox="1">
            <a:spLocks noChangeArrowheads="1"/>
          </p:cNvSpPr>
          <p:nvPr/>
        </p:nvSpPr>
        <p:spPr bwMode="auto">
          <a:xfrm>
            <a:off x="1166400" y="1440000"/>
            <a:ext cx="8135938"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How many features are there?</a:t>
            </a:r>
          </a:p>
        </p:txBody>
      </p:sp>
      <p:sp>
        <p:nvSpPr>
          <p:cNvPr id="15" name="Slide Number Placeholder 8">
            <a:extLst>
              <a:ext uri="{FF2B5EF4-FFF2-40B4-BE49-F238E27FC236}">
                <a16:creationId xmlns:a16="http://schemas.microsoft.com/office/drawing/2014/main" id="{35F65D2C-F862-034F-9187-DA0E5EBCDA38}"/>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83</a:t>
            </a:fld>
            <a:endParaRPr lang="en-US" sz="16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229953" y="5226888"/>
            <a:ext cx="8280000" cy="30175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dirty="0">
              <a:latin typeface="Cambria" panose="02040503050406030204" pitchFamily="18" charset="0"/>
            </a:endParaRPr>
          </a:p>
        </p:txBody>
      </p:sp>
      <p:sp>
        <p:nvSpPr>
          <p:cNvPr id="23558" name="Text Box 4"/>
          <p:cNvSpPr txBox="1">
            <a:spLocks noChangeArrowheads="1"/>
          </p:cNvSpPr>
          <p:nvPr/>
        </p:nvSpPr>
        <p:spPr bwMode="auto">
          <a:xfrm>
            <a:off x="1166399" y="2782098"/>
            <a:ext cx="14400000" cy="584775"/>
          </a:xfrm>
          <a:prstGeom prst="rect">
            <a:avLst/>
          </a:prstGeom>
          <a:noFill/>
          <a:ln w="9525">
            <a:noFill/>
            <a:miter lim="800000"/>
            <a:headEnd/>
            <a:tailEnd/>
          </a:ln>
        </p:spPr>
        <p:txBody>
          <a:bodyPr wrap="square">
            <a:prstTxWarp prst="textNoShape">
              <a:avLst/>
            </a:prstTxWarp>
            <a:spAutoFit/>
          </a:bodyPr>
          <a:lstStyle/>
          <a:p>
            <a:pPr algn="l">
              <a:spcBef>
                <a:spcPts val="840"/>
              </a:spcBef>
            </a:pPr>
            <a:r>
              <a:rPr lang="en-US" sz="3200" dirty="0">
                <a:latin typeface="Cambria"/>
                <a:cs typeface="Cambria"/>
              </a:rPr>
              <a:t>The minimum number of features goes up very slowly as phonemes are added.</a:t>
            </a:r>
          </a:p>
        </p:txBody>
      </p:sp>
      <p:sp>
        <p:nvSpPr>
          <p:cNvPr id="61" name="Text Box 4"/>
          <p:cNvSpPr txBox="1">
            <a:spLocks noChangeArrowheads="1"/>
          </p:cNvSpPr>
          <p:nvPr/>
        </p:nvSpPr>
        <p:spPr bwMode="auto">
          <a:xfrm>
            <a:off x="2229953" y="5762175"/>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7 	  	2.81 		   3		   6</a:t>
            </a:r>
          </a:p>
        </p:txBody>
      </p:sp>
      <p:sp>
        <p:nvSpPr>
          <p:cNvPr id="62" name="Text Box 4"/>
          <p:cNvSpPr txBox="1">
            <a:spLocks noChangeArrowheads="1"/>
          </p:cNvSpPr>
          <p:nvPr/>
        </p:nvSpPr>
        <p:spPr bwMode="auto">
          <a:xfrm>
            <a:off x="2229953" y="6370659"/>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8	  	3		   3	  	   7</a:t>
            </a:r>
          </a:p>
        </p:txBody>
      </p:sp>
      <p:sp>
        <p:nvSpPr>
          <p:cNvPr id="67" name="Text Box 4"/>
          <p:cNvSpPr txBox="1">
            <a:spLocks noChangeArrowheads="1"/>
          </p:cNvSpPr>
          <p:nvPr/>
        </p:nvSpPr>
        <p:spPr bwMode="auto">
          <a:xfrm>
            <a:off x="2229953" y="6979143"/>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10 		3.32 		   4		    9</a:t>
            </a:r>
          </a:p>
        </p:txBody>
      </p:sp>
      <p:sp>
        <p:nvSpPr>
          <p:cNvPr id="9" name="Text Box 4"/>
          <p:cNvSpPr txBox="1">
            <a:spLocks noChangeArrowheads="1"/>
          </p:cNvSpPr>
          <p:nvPr/>
        </p:nvSpPr>
        <p:spPr bwMode="auto">
          <a:xfrm>
            <a:off x="1166399" y="4001085"/>
            <a:ext cx="5203669" cy="584775"/>
          </a:xfrm>
          <a:prstGeom prst="rect">
            <a:avLst/>
          </a:prstGeom>
          <a:noFill/>
          <a:ln w="9525">
            <a:noFill/>
            <a:miter lim="800000"/>
            <a:headEnd/>
            <a:tailEnd/>
          </a:ln>
        </p:spPr>
        <p:txBody>
          <a:bodyPr wrap="none">
            <a:prstTxWarp prst="textNoShape">
              <a:avLst/>
            </a:prstTxWarp>
            <a:spAutoFit/>
          </a:bodyPr>
          <a:lstStyle/>
          <a:p>
            <a:pPr algn="l">
              <a:spcBef>
                <a:spcPts val="840"/>
              </a:spcBef>
            </a:pPr>
            <a:r>
              <a:rPr lang="en-US" sz="3200" dirty="0">
                <a:latin typeface="Cambria"/>
                <a:cs typeface="Cambria"/>
              </a:rPr>
              <a:t>The upper limit rises with </a:t>
            </a:r>
            <a:r>
              <a:rPr lang="en-US" sz="3200" i="1" dirty="0">
                <a:latin typeface="Cambria"/>
                <a:cs typeface="Cambria"/>
              </a:rPr>
              <a:t>n</a:t>
            </a:r>
            <a:r>
              <a:rPr lang="en-US" sz="3200" dirty="0">
                <a:latin typeface="Cambria"/>
                <a:cs typeface="Cambria"/>
              </a:rPr>
              <a:t>. </a:t>
            </a:r>
            <a:endParaRPr lang="en-US" sz="3200" i="1" dirty="0">
              <a:latin typeface="Cambria"/>
              <a:cs typeface="Cambria"/>
            </a:endParaRPr>
          </a:p>
        </p:txBody>
      </p:sp>
      <p:sp>
        <p:nvSpPr>
          <p:cNvPr id="11" name="Text Box 4"/>
          <p:cNvSpPr txBox="1">
            <a:spLocks noChangeArrowheads="1"/>
          </p:cNvSpPr>
          <p:nvPr/>
        </p:nvSpPr>
        <p:spPr bwMode="auto">
          <a:xfrm>
            <a:off x="2229953" y="7587625"/>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12 		3.58 		   4		  11</a:t>
            </a:r>
          </a:p>
        </p:txBody>
      </p:sp>
      <p:sp>
        <p:nvSpPr>
          <p:cNvPr id="13" name="Text Box 4"/>
          <p:cNvSpPr txBox="1">
            <a:spLocks noChangeArrowheads="1"/>
          </p:cNvSpPr>
          <p:nvPr/>
        </p:nvSpPr>
        <p:spPr bwMode="auto">
          <a:xfrm>
            <a:off x="2229953" y="5220072"/>
            <a:ext cx="9360000" cy="584775"/>
          </a:xfrm>
          <a:prstGeom prst="rect">
            <a:avLst/>
          </a:prstGeom>
          <a:noFill/>
          <a:ln w="9525">
            <a:noFill/>
            <a:miter lim="800000"/>
            <a:headEnd/>
            <a:tailEnd/>
          </a:ln>
        </p:spPr>
        <p:txBody>
          <a:bodyPr wrap="square">
            <a:prstTxWarp prst="textNoShape">
              <a:avLst/>
            </a:prstTxWarp>
            <a:spAutoFit/>
          </a:bodyPr>
          <a:lstStyle/>
          <a:p>
            <a:pPr algn="l">
              <a:spcBef>
                <a:spcPts val="840"/>
              </a:spcBef>
            </a:pPr>
            <a:r>
              <a:rPr lang="en-US" sz="3200" dirty="0">
                <a:solidFill>
                  <a:srgbClr val="C00000"/>
                </a:solidFill>
                <a:latin typeface="Cambria"/>
                <a:cs typeface="Cambria"/>
              </a:rPr>
              <a:t>    Phonemes 	 log</a:t>
            </a:r>
            <a:r>
              <a:rPr lang="en-US" sz="3200" baseline="-25000" dirty="0">
                <a:solidFill>
                  <a:srgbClr val="C00000"/>
                </a:solidFill>
                <a:latin typeface="Cambria"/>
                <a:cs typeface="Cambria"/>
              </a:rPr>
              <a:t>2</a:t>
            </a:r>
            <a:r>
              <a:rPr lang="en-US" sz="3200" i="1" dirty="0">
                <a:solidFill>
                  <a:srgbClr val="C00000"/>
                </a:solidFill>
                <a:latin typeface="Cambria"/>
                <a:cs typeface="Cambria"/>
              </a:rPr>
              <a:t>n	</a:t>
            </a:r>
            <a:r>
              <a:rPr lang="en-US" sz="3200" dirty="0">
                <a:solidFill>
                  <a:srgbClr val="C00000"/>
                </a:solidFill>
                <a:latin typeface="Cambria"/>
                <a:cs typeface="Cambria"/>
              </a:rPr>
              <a:t>min		max</a:t>
            </a:r>
            <a:endParaRPr lang="en-US" sz="3200" noProof="1">
              <a:solidFill>
                <a:srgbClr val="C00000"/>
              </a:solidFill>
              <a:latin typeface="Calibri" panose="020F0502020204030204" pitchFamily="34" charset="0"/>
            </a:endParaRPr>
          </a:p>
        </p:txBody>
      </p:sp>
      <p:sp>
        <p:nvSpPr>
          <p:cNvPr id="14" name="Text Box 5">
            <a:extLst>
              <a:ext uri="{FF2B5EF4-FFF2-40B4-BE49-F238E27FC236}">
                <a16:creationId xmlns:a16="http://schemas.microsoft.com/office/drawing/2014/main" id="{4F6935C0-5F25-9240-9643-B5DB0EF31C0B}"/>
              </a:ext>
            </a:extLst>
          </p:cNvPr>
          <p:cNvSpPr txBox="1">
            <a:spLocks noChangeArrowheads="1"/>
          </p:cNvSpPr>
          <p:nvPr/>
        </p:nvSpPr>
        <p:spPr bwMode="auto">
          <a:xfrm>
            <a:off x="1166400" y="1440000"/>
            <a:ext cx="8135938"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How many features are there?</a:t>
            </a:r>
          </a:p>
        </p:txBody>
      </p:sp>
      <p:sp>
        <p:nvSpPr>
          <p:cNvPr id="15" name="Slide Number Placeholder 8">
            <a:extLst>
              <a:ext uri="{FF2B5EF4-FFF2-40B4-BE49-F238E27FC236}">
                <a16:creationId xmlns:a16="http://schemas.microsoft.com/office/drawing/2014/main" id="{2E4D6F73-260A-DD49-AFEC-DE6B8455EFAA}"/>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84</a:t>
            </a:fld>
            <a:endParaRPr lang="en-US" sz="1600" dirty="0"/>
          </a:p>
        </p:txBody>
      </p:sp>
    </p:spTree>
    <p:custDataLst>
      <p:tags r:id="rId1"/>
    </p:custDataLst>
    <p:extLst>
      <p:ext uri="{BB962C8B-B14F-4D97-AF65-F5344CB8AC3E}">
        <p14:creationId xmlns:p14="http://schemas.microsoft.com/office/powerpoint/2010/main" val="3665642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229953" y="5226888"/>
            <a:ext cx="8280000" cy="30175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sz="3200" dirty="0">
              <a:latin typeface="Cambria" panose="02040503050406030204" pitchFamily="18" charset="0"/>
            </a:endParaRPr>
          </a:p>
        </p:txBody>
      </p:sp>
      <p:sp>
        <p:nvSpPr>
          <p:cNvPr id="23558" name="Text Box 4"/>
          <p:cNvSpPr txBox="1">
            <a:spLocks noChangeArrowheads="1"/>
          </p:cNvSpPr>
          <p:nvPr/>
        </p:nvSpPr>
        <p:spPr bwMode="auto">
          <a:xfrm>
            <a:off x="1166399" y="2617950"/>
            <a:ext cx="14400000" cy="584775"/>
          </a:xfrm>
          <a:prstGeom prst="rect">
            <a:avLst/>
          </a:prstGeom>
          <a:noFill/>
          <a:ln w="9525">
            <a:noFill/>
            <a:miter lim="800000"/>
            <a:headEnd/>
            <a:tailEnd/>
          </a:ln>
        </p:spPr>
        <p:txBody>
          <a:bodyPr wrap="square">
            <a:prstTxWarp prst="textNoShape">
              <a:avLst/>
            </a:prstTxWarp>
            <a:spAutoFit/>
          </a:bodyPr>
          <a:lstStyle/>
          <a:p>
            <a:pPr algn="l">
              <a:spcBef>
                <a:spcPts val="840"/>
              </a:spcBef>
            </a:pPr>
            <a:r>
              <a:rPr lang="en-US" sz="3200" dirty="0">
                <a:latin typeface="Cambria"/>
                <a:cs typeface="Cambria"/>
              </a:rPr>
              <a:t>However, systems that approach the upper limit are extremely uneconomical.</a:t>
            </a:r>
          </a:p>
        </p:txBody>
      </p:sp>
      <p:sp>
        <p:nvSpPr>
          <p:cNvPr id="61" name="Text Box 4"/>
          <p:cNvSpPr txBox="1">
            <a:spLocks noChangeArrowheads="1"/>
          </p:cNvSpPr>
          <p:nvPr/>
        </p:nvSpPr>
        <p:spPr bwMode="auto">
          <a:xfrm>
            <a:off x="2229953" y="5762175"/>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16 		4 		   4		  15</a:t>
            </a:r>
          </a:p>
        </p:txBody>
      </p:sp>
      <p:sp>
        <p:nvSpPr>
          <p:cNvPr id="62" name="Text Box 4"/>
          <p:cNvSpPr txBox="1">
            <a:spLocks noChangeArrowheads="1"/>
          </p:cNvSpPr>
          <p:nvPr/>
        </p:nvSpPr>
        <p:spPr bwMode="auto">
          <a:xfrm>
            <a:off x="2229953" y="6370659"/>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20 		4.32 		   5		  19</a:t>
            </a:r>
          </a:p>
        </p:txBody>
      </p:sp>
      <p:sp>
        <p:nvSpPr>
          <p:cNvPr id="67" name="Text Box 4"/>
          <p:cNvSpPr txBox="1">
            <a:spLocks noChangeArrowheads="1"/>
          </p:cNvSpPr>
          <p:nvPr/>
        </p:nvSpPr>
        <p:spPr bwMode="auto">
          <a:xfrm>
            <a:off x="2229953" y="6979143"/>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25 		4.64 		   5		  24</a:t>
            </a:r>
          </a:p>
        </p:txBody>
      </p:sp>
      <p:sp>
        <p:nvSpPr>
          <p:cNvPr id="9" name="Text Box 4"/>
          <p:cNvSpPr txBox="1">
            <a:spLocks noChangeArrowheads="1"/>
          </p:cNvSpPr>
          <p:nvPr/>
        </p:nvSpPr>
        <p:spPr bwMode="auto">
          <a:xfrm>
            <a:off x="1166399" y="3672789"/>
            <a:ext cx="14400000" cy="1077218"/>
          </a:xfrm>
          <a:prstGeom prst="rect">
            <a:avLst/>
          </a:prstGeom>
          <a:noFill/>
          <a:ln w="9525">
            <a:noFill/>
            <a:miter lim="800000"/>
            <a:headEnd/>
            <a:tailEnd/>
          </a:ln>
        </p:spPr>
        <p:txBody>
          <a:bodyPr wrap="square">
            <a:prstTxWarp prst="textNoShape">
              <a:avLst/>
            </a:prstTxWarp>
            <a:spAutoFit/>
          </a:bodyPr>
          <a:lstStyle/>
          <a:p>
            <a:pPr algn="l">
              <a:spcBef>
                <a:spcPts val="840"/>
              </a:spcBef>
            </a:pPr>
            <a:r>
              <a:rPr lang="en-US" sz="3200" dirty="0">
                <a:latin typeface="Cambria"/>
                <a:cs typeface="Cambria"/>
              </a:rPr>
              <a:t>At the max limit, each new contrast uses a unique feature unshared by any other phonemes. </a:t>
            </a:r>
            <a:endParaRPr lang="en-US" sz="3200" i="1" dirty="0">
              <a:latin typeface="Cambria"/>
              <a:cs typeface="Cambria"/>
            </a:endParaRPr>
          </a:p>
        </p:txBody>
      </p:sp>
      <p:sp>
        <p:nvSpPr>
          <p:cNvPr id="11" name="Text Box 4"/>
          <p:cNvSpPr txBox="1">
            <a:spLocks noChangeArrowheads="1"/>
          </p:cNvSpPr>
          <p:nvPr/>
        </p:nvSpPr>
        <p:spPr bwMode="auto">
          <a:xfrm>
            <a:off x="2229953" y="7587625"/>
            <a:ext cx="9360000" cy="584775"/>
          </a:xfrm>
          <a:prstGeom prst="rect">
            <a:avLst/>
          </a:prstGeom>
          <a:noFill/>
          <a:ln w="9525">
            <a:noFill/>
            <a:miter lim="800000"/>
            <a:headEnd/>
            <a:tailEnd/>
          </a:ln>
        </p:spPr>
        <p:txBody>
          <a:bodyPr>
            <a:prstTxWarp prst="textNoShape">
              <a:avLst/>
            </a:prstTxWarp>
            <a:spAutoFit/>
          </a:bodyPr>
          <a:lstStyle/>
          <a:p>
            <a:pPr algn="l">
              <a:spcBef>
                <a:spcPts val="840"/>
              </a:spcBef>
            </a:pPr>
            <a:r>
              <a:rPr lang="en-US" sz="3200" dirty="0">
                <a:latin typeface="Cambria"/>
                <a:cs typeface="Cambria"/>
              </a:rPr>
              <a:t>        32 		5 		   5		  31</a:t>
            </a:r>
          </a:p>
        </p:txBody>
      </p:sp>
      <p:sp>
        <p:nvSpPr>
          <p:cNvPr id="13" name="Text Box 4"/>
          <p:cNvSpPr txBox="1">
            <a:spLocks noChangeArrowheads="1"/>
          </p:cNvSpPr>
          <p:nvPr/>
        </p:nvSpPr>
        <p:spPr bwMode="auto">
          <a:xfrm>
            <a:off x="2229953" y="5220072"/>
            <a:ext cx="9360000" cy="584775"/>
          </a:xfrm>
          <a:prstGeom prst="rect">
            <a:avLst/>
          </a:prstGeom>
          <a:noFill/>
          <a:ln w="9525">
            <a:noFill/>
            <a:miter lim="800000"/>
            <a:headEnd/>
            <a:tailEnd/>
          </a:ln>
        </p:spPr>
        <p:txBody>
          <a:bodyPr wrap="square">
            <a:prstTxWarp prst="textNoShape">
              <a:avLst/>
            </a:prstTxWarp>
            <a:spAutoFit/>
          </a:bodyPr>
          <a:lstStyle/>
          <a:p>
            <a:pPr algn="l">
              <a:spcBef>
                <a:spcPts val="840"/>
              </a:spcBef>
            </a:pPr>
            <a:r>
              <a:rPr lang="en-US" sz="3200" dirty="0">
                <a:solidFill>
                  <a:srgbClr val="C00000"/>
                </a:solidFill>
                <a:latin typeface="Cambria"/>
                <a:cs typeface="Cambria"/>
              </a:rPr>
              <a:t>    Phonemes 	 log</a:t>
            </a:r>
            <a:r>
              <a:rPr lang="en-US" sz="3200" baseline="-25000" dirty="0">
                <a:solidFill>
                  <a:srgbClr val="C00000"/>
                </a:solidFill>
                <a:latin typeface="Cambria"/>
                <a:cs typeface="Cambria"/>
              </a:rPr>
              <a:t>2</a:t>
            </a:r>
            <a:r>
              <a:rPr lang="en-US" sz="3200" i="1" dirty="0">
                <a:solidFill>
                  <a:srgbClr val="C00000"/>
                </a:solidFill>
                <a:latin typeface="Cambria"/>
                <a:cs typeface="Cambria"/>
              </a:rPr>
              <a:t>n	</a:t>
            </a:r>
            <a:r>
              <a:rPr lang="en-US" sz="3200" dirty="0">
                <a:solidFill>
                  <a:srgbClr val="C00000"/>
                </a:solidFill>
                <a:latin typeface="Cambria"/>
                <a:cs typeface="Cambria"/>
              </a:rPr>
              <a:t>min		max</a:t>
            </a:r>
            <a:endParaRPr lang="en-US" sz="3200" noProof="1">
              <a:solidFill>
                <a:srgbClr val="C00000"/>
              </a:solidFill>
              <a:latin typeface="Calibri" panose="020F0502020204030204" pitchFamily="34" charset="0"/>
            </a:endParaRPr>
          </a:p>
        </p:txBody>
      </p:sp>
      <p:sp>
        <p:nvSpPr>
          <p:cNvPr id="14" name="Text Box 5">
            <a:extLst>
              <a:ext uri="{FF2B5EF4-FFF2-40B4-BE49-F238E27FC236}">
                <a16:creationId xmlns:a16="http://schemas.microsoft.com/office/drawing/2014/main" id="{4F6935C0-5F25-9240-9643-B5DB0EF31C0B}"/>
              </a:ext>
            </a:extLst>
          </p:cNvPr>
          <p:cNvSpPr txBox="1">
            <a:spLocks noChangeArrowheads="1"/>
          </p:cNvSpPr>
          <p:nvPr/>
        </p:nvSpPr>
        <p:spPr bwMode="auto">
          <a:xfrm>
            <a:off x="1166400" y="1440000"/>
            <a:ext cx="8135938"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rPr>
              <a:t>How many features are there?</a:t>
            </a:r>
          </a:p>
        </p:txBody>
      </p:sp>
      <p:sp>
        <p:nvSpPr>
          <p:cNvPr id="15" name="Slide Number Placeholder 8">
            <a:extLst>
              <a:ext uri="{FF2B5EF4-FFF2-40B4-BE49-F238E27FC236}">
                <a16:creationId xmlns:a16="http://schemas.microsoft.com/office/drawing/2014/main" id="{2E4D6F73-260A-DD49-AFEC-DE6B8455EFAA}"/>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85</a:t>
            </a:fld>
            <a:endParaRPr lang="en-US" sz="1600" dirty="0"/>
          </a:p>
        </p:txBody>
      </p:sp>
    </p:spTree>
    <p:custDataLst>
      <p:tags r:id="rId1"/>
    </p:custDataLst>
    <p:extLst>
      <p:ext uri="{BB962C8B-B14F-4D97-AF65-F5344CB8AC3E}">
        <p14:creationId xmlns:p14="http://schemas.microsoft.com/office/powerpoint/2010/main" val="1953935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1166400" y="1440000"/>
            <a:ext cx="7835900" cy="707886"/>
          </a:xfrm>
          <a:prstGeom prst="rect">
            <a:avLst/>
          </a:prstGeom>
          <a:noFill/>
          <a:ln w="9525">
            <a:noFill/>
            <a:miter lim="800000"/>
            <a:headEnd/>
            <a:tailEnd/>
          </a:ln>
        </p:spPr>
        <p:txBody>
          <a:bodyPr>
            <a:prstTxWarp prst="textNoShape">
              <a:avLst/>
            </a:prstTxWarp>
            <a:spAutoFit/>
          </a:bodyPr>
          <a:lstStyle/>
          <a:p>
            <a:pPr algn="l" defTabSz="455602">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Emergent features and UG</a:t>
            </a:r>
          </a:p>
        </p:txBody>
      </p:sp>
      <p:sp>
        <p:nvSpPr>
          <p:cNvPr id="11" name="Text Box 4"/>
          <p:cNvSpPr txBox="1">
            <a:spLocks noChangeArrowheads="1"/>
          </p:cNvSpPr>
          <p:nvPr/>
        </p:nvSpPr>
        <p:spPr bwMode="auto">
          <a:xfrm>
            <a:off x="1166399" y="3266447"/>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Thus, the contrastive hierarchy and Contrastivist Hypothesis account for why phonological systems resemble each other in terms of representations, without requiring individual features to be innate. </a:t>
            </a:r>
            <a:endParaRPr lang="en-US" sz="3200" noProof="1">
              <a:latin typeface="Cambria"/>
              <a:ea typeface="Cambria"/>
              <a:cs typeface="Cambria"/>
            </a:endParaRPr>
          </a:p>
        </p:txBody>
      </p:sp>
      <p:sp>
        <p:nvSpPr>
          <p:cNvPr id="12" name="Text Box 4"/>
          <p:cNvSpPr txBox="1">
            <a:spLocks noChangeArrowheads="1"/>
          </p:cNvSpPr>
          <p:nvPr/>
        </p:nvSpPr>
        <p:spPr bwMode="auto">
          <a:xfrm>
            <a:off x="1166399" y="5954668"/>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a:ea typeface="Cambria"/>
                <a:cs typeface="Cambria"/>
              </a:rPr>
              <a:t>On this view, the concept of a contrastive hierarchy is an innate part of Universal Grammar (UG), and is the glue that binds phonological representations and makes them appear similar from language to language.</a:t>
            </a:r>
            <a:endParaRPr lang="en-US" sz="3200" noProof="1">
              <a:latin typeface="Cambria"/>
              <a:ea typeface="Cambria"/>
              <a:cs typeface="Cambria"/>
            </a:endParaRPr>
          </a:p>
        </p:txBody>
      </p:sp>
      <p:sp>
        <p:nvSpPr>
          <p:cNvPr id="6" name="Slide Number Placeholder 8">
            <a:extLst>
              <a:ext uri="{FF2B5EF4-FFF2-40B4-BE49-F238E27FC236}">
                <a16:creationId xmlns:a16="http://schemas.microsoft.com/office/drawing/2014/main" id="{F6272FB6-ACE1-5E40-A58A-7BF6243AD8E8}"/>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86</a:t>
            </a:fld>
            <a:endParaRPr lang="en-US" sz="16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0" name="Text Box 5"/>
          <p:cNvSpPr txBox="1">
            <a:spLocks noChangeArrowheads="1"/>
          </p:cNvSpPr>
          <p:nvPr/>
        </p:nvSpPr>
        <p:spPr bwMode="auto">
          <a:xfrm>
            <a:off x="4753487" y="4248588"/>
            <a:ext cx="5081840" cy="2446824"/>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latin typeface="Optima"/>
                <a:cs typeface="Optima"/>
              </a:rPr>
              <a:t>Part II: A Theory of Contrast</a:t>
            </a:r>
          </a:p>
          <a:p>
            <a:pPr>
              <a:spcBef>
                <a:spcPts val="960"/>
              </a:spcBef>
            </a:pPr>
            <a:r>
              <a:rPr lang="en-US" sz="3200" dirty="0">
                <a:solidFill>
                  <a:srgbClr val="C00000"/>
                </a:solidFill>
                <a:latin typeface="Optima"/>
                <a:cs typeface="Optima"/>
              </a:rPr>
              <a:t>3. Acquisition:</a:t>
            </a:r>
          </a:p>
          <a:p>
            <a:pPr>
              <a:spcBef>
                <a:spcPts val="960"/>
              </a:spcBef>
            </a:pPr>
            <a:r>
              <a:rPr lang="en-US" sz="3200" dirty="0">
                <a:solidFill>
                  <a:srgbClr val="C00000"/>
                </a:solidFill>
                <a:latin typeface="Optima"/>
                <a:cs typeface="Optima"/>
              </a:rPr>
              <a:t>The Brazilian Portuguese</a:t>
            </a:r>
          </a:p>
          <a:p>
            <a:pPr>
              <a:spcBef>
                <a:spcPts val="960"/>
              </a:spcBef>
            </a:pPr>
            <a:r>
              <a:rPr lang="en-US" sz="3200" dirty="0">
                <a:solidFill>
                  <a:srgbClr val="C00000"/>
                </a:solidFill>
                <a:latin typeface="Optima"/>
                <a:cs typeface="Optima"/>
              </a:rPr>
              <a:t>Vowel System</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78659E4B-9D4A-AF49-98B5-9D05EC5B44B9}"/>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cxnSp>
        <p:nvCxnSpPr>
          <p:cNvPr id="21" name="Straight Connector 20">
            <a:extLst>
              <a:ext uri="{FF2B5EF4-FFF2-40B4-BE49-F238E27FC236}">
                <a16:creationId xmlns:a16="http://schemas.microsoft.com/office/drawing/2014/main" id="{A1193C36-13A5-F945-B7DA-CDF2CEBADA88}"/>
              </a:ext>
            </a:extLst>
          </p:cNvPr>
          <p:cNvCxnSpPr>
            <a:cxnSpLocks/>
          </p:cNvCxnSpPr>
          <p:nvPr/>
        </p:nvCxnSpPr>
        <p:spPr bwMode="auto">
          <a:xfrm>
            <a:off x="9928994" y="5580112"/>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2" name="Rounded Rectangle 21">
            <a:extLst>
              <a:ext uri="{FF2B5EF4-FFF2-40B4-BE49-F238E27FC236}">
                <a16:creationId xmlns:a16="http://schemas.microsoft.com/office/drawing/2014/main" id="{9226299D-7748-B84C-8531-97B050B20DE0}"/>
              </a:ext>
            </a:extLst>
          </p:cNvPr>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0"/>
              </a:spcAft>
            </a:pPr>
            <a:r>
              <a:rPr lang="en-US" sz="1400" dirty="0">
                <a:solidFill>
                  <a:srgbClr val="000000"/>
                </a:solidFill>
                <a:latin typeface="Calibri" panose="020F0502020204030204" pitchFamily="34" charset="0"/>
                <a:cs typeface="Calibri" panose="020F0502020204030204" pitchFamily="34" charset="0"/>
              </a:rPr>
              <a:t>Introduction</a:t>
            </a:r>
          </a:p>
          <a:p>
            <a:pPr algn="l">
              <a:spcBef>
                <a:spcPts val="1200"/>
              </a:spcBef>
              <a:spcAft>
                <a:spcPts val="0"/>
              </a:spcAft>
            </a:pPr>
            <a:r>
              <a:rPr lang="en-US" sz="1400" dirty="0">
                <a:solidFill>
                  <a:srgbClr val="000000"/>
                </a:solidFill>
                <a:latin typeface="Calibri" panose="020F0502020204030204" pitchFamily="34" charset="0"/>
                <a:cs typeface="Calibri" panose="020F0502020204030204" pitchFamily="34" charset="0"/>
              </a:rPr>
              <a:t>Part I</a:t>
            </a:r>
          </a:p>
          <a:p>
            <a:pPr algn="l">
              <a:spcBef>
                <a:spcPts val="1200"/>
              </a:spcBef>
              <a:spcAft>
                <a:spcPts val="600"/>
              </a:spcAft>
            </a:pPr>
            <a:r>
              <a:rPr lang="en-US" sz="1400" dirty="0">
                <a:latin typeface="Calibri" panose="020F0502020204030204" pitchFamily="34" charset="0"/>
                <a:cs typeface="Calibri" panose="020F0502020204030204" pitchFamily="34" charset="0"/>
              </a:rPr>
              <a:t>Part II</a:t>
            </a:r>
          </a:p>
          <a:p>
            <a:pPr algn="l">
              <a:spcBef>
                <a:spcPts val="0"/>
              </a:spcBef>
              <a:spcAft>
                <a:spcPts val="600"/>
              </a:spcAft>
            </a:pPr>
            <a:r>
              <a:rPr lang="en-US" sz="1400" dirty="0">
                <a:latin typeface="Calibri" panose="020F0502020204030204" pitchFamily="34" charset="0"/>
                <a:cs typeface="Calibri" panose="020F0502020204030204" pitchFamily="34" charset="0"/>
              </a:rPr>
              <a:t>1. CHT Main Tenets</a:t>
            </a:r>
          </a:p>
          <a:p>
            <a:pPr algn="l">
              <a:spcBef>
                <a:spcPts val="0"/>
              </a:spcBef>
              <a:spcAft>
                <a:spcPts val="600"/>
              </a:spcAft>
            </a:pPr>
            <a:r>
              <a:rPr lang="en-US" sz="1400" dirty="0">
                <a:latin typeface="Calibri" panose="020F0502020204030204" pitchFamily="34" charset="0"/>
                <a:cs typeface="Calibri" panose="020F0502020204030204" pitchFamily="34" charset="0"/>
              </a:rPr>
              <a:t>2. Features in CHT</a:t>
            </a:r>
          </a:p>
          <a:p>
            <a:pPr algn="l">
              <a:spcBef>
                <a:spcPts val="0"/>
              </a:spcBef>
              <a:spcAft>
                <a:spcPts val="0"/>
              </a:spcAft>
            </a:pPr>
            <a:r>
              <a:rPr lang="en-US" sz="1400" b="1" u="sng" dirty="0">
                <a:solidFill>
                  <a:srgbClr val="C00000"/>
                </a:solidFill>
                <a:latin typeface="Calibri" panose="020F0502020204030204" pitchFamily="34" charset="0"/>
                <a:cs typeface="Calibri" panose="020F0502020204030204" pitchFamily="34" charset="0"/>
              </a:rPr>
              <a:t>3. Acquisition: BP</a:t>
            </a:r>
          </a:p>
          <a:p>
            <a:pPr algn="l">
              <a:spcBef>
                <a:spcPts val="0"/>
              </a:spcBef>
              <a:spcAft>
                <a:spcPts val="600"/>
              </a:spcAft>
            </a:pPr>
            <a:r>
              <a:rPr lang="en-US" sz="1400" b="1" dirty="0">
                <a:solidFill>
                  <a:srgbClr val="C00000"/>
                </a:solidFill>
                <a:latin typeface="Calibri" panose="020F0502020204030204" pitchFamily="34" charset="0"/>
                <a:cs typeface="Calibri" panose="020F0502020204030204" pitchFamily="34" charset="0"/>
              </a:rPr>
              <a:t>     </a:t>
            </a:r>
            <a:r>
              <a:rPr lang="en-US" sz="1400" b="1" u="sng" dirty="0">
                <a:solidFill>
                  <a:srgbClr val="C00000"/>
                </a:solidFill>
                <a:latin typeface="Calibri" panose="020F0502020204030204" pitchFamily="34" charset="0"/>
                <a:cs typeface="Calibri" panose="020F0502020204030204" pitchFamily="34" charset="0"/>
              </a:rPr>
              <a:t> vowel system</a:t>
            </a:r>
            <a:r>
              <a:rPr lang="en-US" sz="1400" dirty="0">
                <a:latin typeface="Calibri" panose="020F0502020204030204" pitchFamily="34" charset="0"/>
                <a:cs typeface="Calibri" panose="020F0502020204030204" pitchFamily="34" charset="0"/>
              </a:rPr>
              <a:t> </a:t>
            </a:r>
          </a:p>
          <a:p>
            <a:pPr algn="l">
              <a:spcBef>
                <a:spcPts val="0"/>
              </a:spcBef>
              <a:spcAft>
                <a:spcPts val="0"/>
              </a:spcAft>
            </a:pPr>
            <a:r>
              <a:rPr lang="en-US" sz="1400" dirty="0">
                <a:latin typeface="Calibri" panose="020F0502020204030204" pitchFamily="34" charset="0"/>
                <a:cs typeface="Calibri" panose="020F0502020204030204" pitchFamily="34" charset="0"/>
              </a:rPr>
              <a:t>4. Synchrony:</a:t>
            </a:r>
          </a:p>
          <a:p>
            <a:pPr algn="l">
              <a:spcBef>
                <a:spcPts val="0"/>
              </a:spcBef>
              <a:spcAft>
                <a:spcPts val="600"/>
              </a:spcAft>
            </a:pP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PGmc</a:t>
            </a:r>
            <a:r>
              <a:rPr lang="en-US" sz="1400" dirty="0">
                <a:latin typeface="Calibri" panose="020F0502020204030204" pitchFamily="34" charset="0"/>
                <a:cs typeface="Calibri" panose="020F0502020204030204" pitchFamily="34" charset="0"/>
              </a:rPr>
              <a:t>. Vowels</a:t>
            </a:r>
          </a:p>
          <a:p>
            <a:pPr algn="l">
              <a:spcBef>
                <a:spcPts val="0"/>
              </a:spcBef>
              <a:spcAft>
                <a:spcPts val="0"/>
              </a:spcAft>
            </a:pPr>
            <a:r>
              <a:rPr lang="en-US" sz="1400" dirty="0">
                <a:latin typeface="Calibri" panose="020F0502020204030204" pitchFamily="34" charset="0"/>
                <a:cs typeface="Calibri" panose="020F0502020204030204" pitchFamily="34" charset="0"/>
              </a:rPr>
              <a:t>5. Diachrony: West</a:t>
            </a:r>
          </a:p>
          <a:p>
            <a:pPr algn="l">
              <a:spcBef>
                <a:spcPts val="0"/>
              </a:spcBef>
              <a:spcAft>
                <a:spcPts val="0"/>
              </a:spcAft>
            </a:pP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Gmc</a:t>
            </a:r>
            <a:r>
              <a:rPr lang="en-US" sz="1400" dirty="0">
                <a:latin typeface="Calibri" panose="020F0502020204030204" pitchFamily="34" charset="0"/>
                <a:cs typeface="Calibri" panose="020F0502020204030204" pitchFamily="34" charset="0"/>
              </a:rPr>
              <a:t>. </a:t>
            </a:r>
            <a:r>
              <a:rPr lang="en-US" sz="1400" i="1" dirty="0" err="1">
                <a:latin typeface="Calibri" panose="020F0502020204030204" pitchFamily="34" charset="0"/>
                <a:cs typeface="Calibri" panose="020F0502020204030204" pitchFamily="34" charset="0"/>
              </a:rPr>
              <a:t>i</a:t>
            </a:r>
            <a:r>
              <a:rPr lang="en-US" sz="1400" dirty="0">
                <a:latin typeface="Calibri" panose="020F0502020204030204" pitchFamily="34" charset="0"/>
                <a:cs typeface="Calibri" panose="020F0502020204030204" pitchFamily="34" charset="0"/>
              </a:rPr>
              <a:t>-Umlaut</a:t>
            </a:r>
          </a:p>
          <a:p>
            <a:pPr algn="l">
              <a:spcBef>
                <a:spcPts val="1200"/>
              </a:spcBef>
              <a:spcAft>
                <a:spcPts val="0"/>
              </a:spcAft>
            </a:pPr>
            <a:r>
              <a:rPr lang="en-US" sz="1400" dirty="0">
                <a:latin typeface="Calibri" panose="020F0502020204030204" pitchFamily="34" charset="0"/>
                <a:cs typeface="Calibri" panose="020F0502020204030204" pitchFamily="34" charset="0"/>
              </a:rPr>
              <a:t>Conclusions</a:t>
            </a:r>
          </a:p>
        </p:txBody>
      </p:sp>
      <p:sp>
        <p:nvSpPr>
          <p:cNvPr id="23" name="Slide Number Placeholder 8">
            <a:extLst>
              <a:ext uri="{FF2B5EF4-FFF2-40B4-BE49-F238E27FC236}">
                <a16:creationId xmlns:a16="http://schemas.microsoft.com/office/drawing/2014/main" id="{1FF7A299-CBE8-D44C-A57F-EB7E74E176E7}"/>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87</a:t>
            </a:fld>
            <a:endParaRPr lang="en-US" sz="1600" dirty="0"/>
          </a:p>
        </p:txBody>
      </p:sp>
      <p:sp>
        <p:nvSpPr>
          <p:cNvPr id="24" name="Text Box 5">
            <a:extLst>
              <a:ext uri="{FF2B5EF4-FFF2-40B4-BE49-F238E27FC236}">
                <a16:creationId xmlns:a16="http://schemas.microsoft.com/office/drawing/2014/main" id="{3A6E5C23-50C6-AB42-B977-3E285C90CA31}"/>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5" name="Picture 24">
            <a:extLst>
              <a:ext uri="{FF2B5EF4-FFF2-40B4-BE49-F238E27FC236}">
                <a16:creationId xmlns:a16="http://schemas.microsoft.com/office/drawing/2014/main" id="{53DB738D-B1DC-B74E-B17F-EFBE0895557B}"/>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1291929560"/>
      </p:ext>
    </p:extLst>
  </p:cSld>
  <p:clrMapOvr>
    <a:masterClrMapping/>
  </p:clrMapOvr>
  <p:transition>
    <p:diamond/>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1166400" y="1440000"/>
            <a:ext cx="7020000" cy="707886"/>
          </a:xfrm>
          <a:prstGeom prst="rect">
            <a:avLst/>
          </a:prstGeom>
          <a:noFill/>
          <a:ln w="9525">
            <a:noFill/>
            <a:miter lim="800000"/>
            <a:headEnd/>
            <a:tailEnd/>
          </a:ln>
        </p:spPr>
        <p:txBody>
          <a:bodyPr>
            <a:prstTxWarp prst="textNoShape">
              <a:avLst/>
            </a:prstTxWarp>
            <a:spAutoFit/>
          </a:bodyPr>
          <a:lstStyle/>
          <a:p>
            <a:pPr marL="432186" indent="-432186" algn="l" defTabSz="341702">
              <a:spcBef>
                <a:spcPct val="50000"/>
              </a:spcBef>
              <a:tabLst>
                <a:tab pos="254788" algn="l"/>
              </a:tabLst>
            </a:pPr>
            <a:r>
              <a:rPr lang="en-US" sz="4000" dirty="0">
                <a:solidFill>
                  <a:srgbClr val="C00000"/>
                </a:solidFill>
                <a:latin typeface="Calibri" panose="020F0502020204030204" pitchFamily="34" charset="0"/>
              </a:rPr>
              <a:t>Branching trees in child language</a:t>
            </a:r>
          </a:p>
        </p:txBody>
      </p:sp>
      <p:sp>
        <p:nvSpPr>
          <p:cNvPr id="687108" name="Text Box 4"/>
          <p:cNvSpPr txBox="1">
            <a:spLocks noChangeArrowheads="1"/>
          </p:cNvSpPr>
          <p:nvPr/>
        </p:nvSpPr>
        <p:spPr bwMode="auto">
          <a:xfrm>
            <a:off x="1166400" y="6735142"/>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ea typeface="Times" pitchFamily="-107" charset="0"/>
                <a:cs typeface="Cambria"/>
              </a:rPr>
              <a:t>More recently, Bohn (2015, 2017) presents a CHT analysis of the acquisition of the Brazilian Portuguese (BP) vowel system by three children.</a:t>
            </a:r>
          </a:p>
        </p:txBody>
      </p:sp>
      <p:sp>
        <p:nvSpPr>
          <p:cNvPr id="252933" name="Text Box 5"/>
          <p:cNvSpPr txBox="1">
            <a:spLocks noChangeArrowheads="1"/>
          </p:cNvSpPr>
          <p:nvPr/>
        </p:nvSpPr>
        <p:spPr bwMode="auto">
          <a:xfrm>
            <a:off x="1166400" y="2630531"/>
            <a:ext cx="13968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ea typeface="Times" pitchFamily="-107" charset="0"/>
                <a:cs typeface="Cambria"/>
              </a:rPr>
              <a:t>Branching trees did not disappear completely from phonology: they continued to be used in child language studies, for they are a natural way to describe developing phonological inventories.</a:t>
            </a:r>
          </a:p>
        </p:txBody>
      </p:sp>
      <p:sp>
        <p:nvSpPr>
          <p:cNvPr id="9" name="Text Box 5">
            <a:extLst>
              <a:ext uri="{FF2B5EF4-FFF2-40B4-BE49-F238E27FC236}">
                <a16:creationId xmlns:a16="http://schemas.microsoft.com/office/drawing/2014/main" id="{C9D9C94A-0EAF-B14A-97CC-C4E049662946}"/>
              </a:ext>
            </a:extLst>
          </p:cNvPr>
          <p:cNvSpPr txBox="1">
            <a:spLocks noChangeArrowheads="1"/>
          </p:cNvSpPr>
          <p:nvPr/>
        </p:nvSpPr>
        <p:spPr bwMode="auto">
          <a:xfrm>
            <a:off x="1166400" y="4682836"/>
            <a:ext cx="14400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a:ea typeface="Times" pitchFamily="-107" charset="0"/>
                <a:cs typeface="Cambria"/>
              </a:rPr>
              <a:t>(Some examples are: Pye, Ingram, &amp; List 1987; Ingram 1988, 1989; </a:t>
            </a:r>
            <a:r>
              <a:rPr lang="en-US" sz="3200" dirty="0" err="1">
                <a:latin typeface="Cambria"/>
                <a:ea typeface="Times" pitchFamily="-107" charset="0"/>
                <a:cs typeface="Cambria"/>
              </a:rPr>
              <a:t>Levelt</a:t>
            </a:r>
            <a:r>
              <a:rPr lang="en-US" sz="3200" dirty="0">
                <a:latin typeface="Cambria"/>
                <a:ea typeface="Times" pitchFamily="-107" charset="0"/>
                <a:cs typeface="Cambria"/>
              </a:rPr>
              <a:t> 1989; </a:t>
            </a:r>
            <a:r>
              <a:rPr lang="en-US" sz="3200" dirty="0" err="1">
                <a:latin typeface="Cambria"/>
                <a:ea typeface="Times" pitchFamily="-107" charset="0"/>
                <a:cs typeface="Cambria"/>
              </a:rPr>
              <a:t>Dinnsen</a:t>
            </a:r>
            <a:r>
              <a:rPr lang="en-US" sz="3200" dirty="0">
                <a:latin typeface="Cambria"/>
                <a:ea typeface="Times" pitchFamily="-107" charset="0"/>
                <a:cs typeface="Cambria"/>
              </a:rPr>
              <a:t> et al. 1990; </a:t>
            </a:r>
            <a:r>
              <a:rPr lang="en-US" sz="3200" dirty="0" err="1">
                <a:latin typeface="Cambria"/>
                <a:ea typeface="Times" pitchFamily="-107" charset="0"/>
                <a:cs typeface="Cambria"/>
              </a:rPr>
              <a:t>Dinnsen</a:t>
            </a:r>
            <a:r>
              <a:rPr lang="en-US" sz="3200" dirty="0">
                <a:latin typeface="Cambria"/>
                <a:ea typeface="Times" pitchFamily="-107" charset="0"/>
                <a:cs typeface="Cambria"/>
              </a:rPr>
              <a:t> 1992, 1996; </a:t>
            </a:r>
            <a:r>
              <a:rPr lang="en-US" sz="3200" dirty="0" err="1">
                <a:latin typeface="Cambria"/>
                <a:ea typeface="Times" pitchFamily="-107" charset="0"/>
                <a:cs typeface="Cambria"/>
              </a:rPr>
              <a:t>Fikkert</a:t>
            </a:r>
            <a:r>
              <a:rPr lang="en-US" sz="3200" dirty="0">
                <a:latin typeface="Cambria"/>
                <a:ea typeface="Times" pitchFamily="-107" charset="0"/>
                <a:cs typeface="Cambria"/>
              </a:rPr>
              <a:t> 1994; see Dresher 1998a for a review).</a:t>
            </a:r>
          </a:p>
        </p:txBody>
      </p:sp>
    </p:spTree>
    <p:extLst>
      <p:ext uri="{BB962C8B-B14F-4D97-AF65-F5344CB8AC3E}">
        <p14:creationId xmlns:p14="http://schemas.microsoft.com/office/powerpoint/2010/main" val="3581321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87108"/>
                                        </p:tgtEl>
                                        <p:attrNameLst>
                                          <p:attrName>style.visibility</p:attrName>
                                        </p:attrNameLst>
                                      </p:cBhvr>
                                      <p:to>
                                        <p:strVal val="visible"/>
                                      </p:to>
                                    </p:set>
                                    <p:animEffect transition="in" filter="wipe(up)">
                                      <p:cBhvr>
                                        <p:cTn id="7" dur="500"/>
                                        <p:tgtEl>
                                          <p:spTgt spid="68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8"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1" name="Text Box 5"/>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Brazilian Portuguese stressed vowels</a:t>
            </a:r>
          </a:p>
        </p:txBody>
      </p:sp>
      <p:sp>
        <p:nvSpPr>
          <p:cNvPr id="43" name="Text Box 4"/>
          <p:cNvSpPr txBox="1">
            <a:spLocks noChangeArrowheads="1"/>
          </p:cNvSpPr>
          <p:nvPr/>
        </p:nvSpPr>
        <p:spPr bwMode="auto">
          <a:xfrm>
            <a:off x="1166399" y="2236892"/>
            <a:ext cx="1368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The tree below again shows the BP vowels (Paulista dialect) in stressed position. The hierarchy is [back] &gt; [low] &gt; [high] &gt; [ATR]. </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963265" y="5157708"/>
            <a:ext cx="136127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endParaRPr lang="en-US" sz="3000" i="1" dirty="0">
              <a:latin typeface="Times New Roman"/>
              <a:cs typeface="Times New Roman"/>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91" name="Straight Connector 90"/>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95" name="Text Box 36"/>
          <p:cNvSpPr txBox="1">
            <a:spLocks noChangeArrowheads="1"/>
          </p:cNvSpPr>
          <p:nvPr/>
        </p:nvSpPr>
        <p:spPr bwMode="auto">
          <a:xfrm>
            <a:off x="4361985" y="6567408"/>
            <a:ext cx="1317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endParaRPr lang="en-US" sz="3000" i="1" dirty="0">
              <a:latin typeface="Times New Roman"/>
              <a:cs typeface="Times New Roman"/>
            </a:endParaRPr>
          </a:p>
        </p:txBody>
      </p:sp>
      <p:sp>
        <p:nvSpPr>
          <p:cNvPr id="109" name="Text Box 12"/>
          <p:cNvSpPr txBox="1">
            <a:spLocks noChangeArrowheads="1"/>
          </p:cNvSpPr>
          <p:nvPr/>
        </p:nvSpPr>
        <p:spPr bwMode="auto">
          <a:xfrm>
            <a:off x="2206974"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318617" y="5881608"/>
            <a:ext cx="123463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74561" y="5881608"/>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endParaRPr lang="en-US" sz="3000" i="1" dirty="0">
              <a:latin typeface="Times New Roman"/>
              <a:cs typeface="Times New Roman"/>
            </a:endParaRPr>
          </a:p>
        </p:txBody>
      </p:sp>
      <p:sp>
        <p:nvSpPr>
          <p:cNvPr id="75" name="Text Box 36"/>
          <p:cNvSpPr txBox="1">
            <a:spLocks noChangeArrowheads="1"/>
          </p:cNvSpPr>
          <p:nvPr/>
        </p:nvSpPr>
        <p:spPr bwMode="auto">
          <a:xfrm>
            <a:off x="7974345" y="5881608"/>
            <a:ext cx="1317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endParaRPr lang="en-US" sz="3000" i="1" dirty="0">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cxnSp>
        <p:nvCxnSpPr>
          <p:cNvPr id="107" name="Straight Connector 106"/>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2" name="Group 51"/>
          <p:cNvGrpSpPr/>
          <p:nvPr/>
        </p:nvGrpSpPr>
        <p:grpSpPr>
          <a:xfrm>
            <a:off x="8062699" y="6349367"/>
            <a:ext cx="1188715" cy="268224"/>
            <a:chOff x="6446981" y="4267200"/>
            <a:chExt cx="1005837" cy="268224"/>
          </a:xfrm>
        </p:grpSpPr>
        <p:sp>
          <p:nvSpPr>
            <p:cNvPr id="116" name="Line 14"/>
            <p:cNvSpPr>
              <a:spLocks noChangeShapeType="1"/>
            </p:cNvSpPr>
            <p:nvPr/>
          </p:nvSpPr>
          <p:spPr bwMode="auto">
            <a:xfrm flipH="1">
              <a:off x="6446981" y="4267200"/>
              <a:ext cx="502172" cy="268224"/>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117" name="Line 15"/>
            <p:cNvSpPr>
              <a:spLocks noChangeShapeType="1"/>
            </p:cNvSpPr>
            <p:nvPr/>
          </p:nvSpPr>
          <p:spPr bwMode="auto">
            <a:xfrm>
              <a:off x="6949153" y="4267200"/>
              <a:ext cx="503665" cy="266628"/>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118" name="Text Box 27"/>
          <p:cNvSpPr txBox="1">
            <a:spLocks noChangeArrowheads="1"/>
          </p:cNvSpPr>
          <p:nvPr/>
        </p:nvSpPr>
        <p:spPr bwMode="auto">
          <a:xfrm>
            <a:off x="7719555" y="7329408"/>
            <a:ext cx="570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e</a:t>
            </a:r>
            <a:r>
              <a:rPr lang="en-US" sz="3000" dirty="0">
                <a:latin typeface="Times New Roman"/>
                <a:cs typeface="Times New Roman"/>
              </a:rPr>
              <a:t>/</a:t>
            </a:r>
          </a:p>
        </p:txBody>
      </p:sp>
      <p:cxnSp>
        <p:nvCxnSpPr>
          <p:cNvPr id="119" name="Straight Connector 118"/>
          <p:cNvCxnSpPr/>
          <p:nvPr/>
        </p:nvCxnSpPr>
        <p:spPr bwMode="auto">
          <a:xfrm rot="5400000">
            <a:off x="7867889"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0" name="Text Box 36"/>
          <p:cNvSpPr txBox="1">
            <a:spLocks noChangeArrowheads="1"/>
          </p:cNvSpPr>
          <p:nvPr/>
        </p:nvSpPr>
        <p:spPr bwMode="auto">
          <a:xfrm>
            <a:off x="7312873" y="6567408"/>
            <a:ext cx="138435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sp>
        <p:nvSpPr>
          <p:cNvPr id="121" name="Text Box 27"/>
          <p:cNvSpPr txBox="1">
            <a:spLocks noChangeArrowheads="1"/>
          </p:cNvSpPr>
          <p:nvPr/>
        </p:nvSpPr>
        <p:spPr bwMode="auto">
          <a:xfrm>
            <a:off x="9034668" y="7329408"/>
            <a:ext cx="561371"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ɛ</a:t>
            </a:r>
            <a:r>
              <a:rPr lang="en-US" sz="3000" dirty="0">
                <a:latin typeface="Times New Roman"/>
                <a:cs typeface="Times New Roman"/>
              </a:rPr>
              <a:t>/</a:t>
            </a:r>
          </a:p>
        </p:txBody>
      </p:sp>
      <p:cxnSp>
        <p:nvCxnSpPr>
          <p:cNvPr id="122" name="Straight Connector 121"/>
          <p:cNvCxnSpPr/>
          <p:nvPr/>
        </p:nvCxnSpPr>
        <p:spPr bwMode="auto">
          <a:xfrm rot="5400000">
            <a:off x="9178191"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3" name="Text Box 36"/>
          <p:cNvSpPr txBox="1">
            <a:spLocks noChangeArrowheads="1"/>
          </p:cNvSpPr>
          <p:nvPr/>
        </p:nvSpPr>
        <p:spPr bwMode="auto">
          <a:xfrm>
            <a:off x="8635197" y="6567408"/>
            <a:ext cx="136030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grpSp>
        <p:nvGrpSpPr>
          <p:cNvPr id="55" name="Group 51"/>
          <p:cNvGrpSpPr/>
          <p:nvPr/>
        </p:nvGrpSpPr>
        <p:grpSpPr>
          <a:xfrm>
            <a:off x="4402880" y="7065647"/>
            <a:ext cx="1188715" cy="268224"/>
            <a:chOff x="6446981" y="4267200"/>
            <a:chExt cx="1005837" cy="268224"/>
          </a:xfrm>
        </p:grpSpPr>
        <p:sp>
          <p:nvSpPr>
            <p:cNvPr id="63" name="Line 14"/>
            <p:cNvSpPr>
              <a:spLocks noChangeShapeType="1"/>
            </p:cNvSpPr>
            <p:nvPr/>
          </p:nvSpPr>
          <p:spPr bwMode="auto">
            <a:xfrm flipH="1">
              <a:off x="6446981" y="4267200"/>
              <a:ext cx="502172" cy="268224"/>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4" name="Line 15"/>
            <p:cNvSpPr>
              <a:spLocks noChangeShapeType="1"/>
            </p:cNvSpPr>
            <p:nvPr/>
          </p:nvSpPr>
          <p:spPr bwMode="auto">
            <a:xfrm>
              <a:off x="6949153" y="4267200"/>
              <a:ext cx="503665" cy="266628"/>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56" name="Text Box 27"/>
          <p:cNvSpPr txBox="1">
            <a:spLocks noChangeArrowheads="1"/>
          </p:cNvSpPr>
          <p:nvPr/>
        </p:nvSpPr>
        <p:spPr bwMode="auto">
          <a:xfrm>
            <a:off x="4028623" y="8019673"/>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o</a:t>
            </a:r>
            <a:r>
              <a:rPr lang="en-US" sz="3000" dirty="0">
                <a:latin typeface="Times New Roman"/>
                <a:cs typeface="Times New Roman"/>
              </a:rPr>
              <a:t>/</a:t>
            </a:r>
          </a:p>
        </p:txBody>
      </p:sp>
      <p:cxnSp>
        <p:nvCxnSpPr>
          <p:cNvPr id="57" name="Straight Connector 56"/>
          <p:cNvCxnSpPr/>
          <p:nvPr/>
        </p:nvCxnSpPr>
        <p:spPr bwMode="auto">
          <a:xfrm rot="5400000">
            <a:off x="4187377" y="7932696"/>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Text Box 36"/>
          <p:cNvSpPr txBox="1">
            <a:spLocks noChangeArrowheads="1"/>
          </p:cNvSpPr>
          <p:nvPr/>
        </p:nvSpPr>
        <p:spPr bwMode="auto">
          <a:xfrm>
            <a:off x="3632361" y="7329408"/>
            <a:ext cx="138435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sp>
        <p:nvSpPr>
          <p:cNvPr id="59" name="Text Box 27"/>
          <p:cNvSpPr txBox="1">
            <a:spLocks noChangeArrowheads="1"/>
          </p:cNvSpPr>
          <p:nvPr/>
        </p:nvSpPr>
        <p:spPr bwMode="auto">
          <a:xfrm>
            <a:off x="5349345" y="8019673"/>
            <a:ext cx="570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ɔ</a:t>
            </a:r>
            <a:r>
              <a:rPr lang="en-US" sz="3000" dirty="0">
                <a:latin typeface="Times New Roman"/>
                <a:cs typeface="Times New Roman"/>
              </a:rPr>
              <a:t>/</a:t>
            </a:r>
          </a:p>
        </p:txBody>
      </p:sp>
      <p:cxnSp>
        <p:nvCxnSpPr>
          <p:cNvPr id="61" name="Straight Connector 60"/>
          <p:cNvCxnSpPr/>
          <p:nvPr/>
        </p:nvCxnSpPr>
        <p:spPr bwMode="auto">
          <a:xfrm rot="5400000">
            <a:off x="5497679" y="7932696"/>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Text Box 36"/>
          <p:cNvSpPr txBox="1">
            <a:spLocks noChangeArrowheads="1"/>
          </p:cNvSpPr>
          <p:nvPr/>
        </p:nvSpPr>
        <p:spPr bwMode="auto">
          <a:xfrm>
            <a:off x="4954685" y="7329408"/>
            <a:ext cx="136030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endParaRPr lang="en-US" sz="3000" i="1" dirty="0">
              <a:latin typeface="Times New Roman"/>
              <a:cs typeface="Times New Roman"/>
            </a:endParaRPr>
          </a:p>
        </p:txBody>
      </p: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89</a:t>
            </a:fld>
            <a:endParaRPr lang="en-US" sz="1600" dirty="0"/>
          </a:p>
        </p:txBody>
      </p:sp>
      <p:sp>
        <p:nvSpPr>
          <p:cNvPr id="51" name="Text Box 7">
            <a:extLst>
              <a:ext uri="{FF2B5EF4-FFF2-40B4-BE49-F238E27FC236}">
                <a16:creationId xmlns:a16="http://schemas.microsoft.com/office/drawing/2014/main" id="{8A387AB2-F953-224C-9A0B-4467D4BF0FB5}"/>
              </a:ext>
            </a:extLst>
          </p:cNvPr>
          <p:cNvSpPr txBox="1">
            <a:spLocks noChangeArrowheads="1"/>
          </p:cNvSpPr>
          <p:nvPr/>
        </p:nvSpPr>
        <p:spPr bwMode="auto">
          <a:xfrm>
            <a:off x="1166400" y="3403116"/>
            <a:ext cx="1368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Bohn (2015, 2017)</a:t>
            </a:r>
            <a:r>
              <a:rPr lang="en-US" sz="3200" dirty="0">
                <a:latin typeface="Cambria"/>
                <a:cs typeface="Cambria"/>
              </a:rPr>
              <a:t> motivates this hierarchy based on the patterns of activity in this dialect (see also Bohn &amp; Santos 2018). </a:t>
            </a:r>
          </a:p>
        </p:txBody>
      </p:sp>
    </p:spTree>
    <p:extLst>
      <p:ext uri="{BB962C8B-B14F-4D97-AF65-F5344CB8AC3E}">
        <p14:creationId xmlns:p14="http://schemas.microsoft.com/office/powerpoint/2010/main" val="4080211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28EED8-6D08-3A48-89BF-3C4B4575734C}"/>
              </a:ext>
            </a:extLst>
          </p:cNvPr>
          <p:cNvSpPr>
            <a:spLocks/>
          </p:cNvSpPr>
          <p:nvPr/>
        </p:nvSpPr>
        <p:spPr bwMode="auto">
          <a:xfrm>
            <a:off x="1166400" y="7159543"/>
            <a:ext cx="12060000" cy="1051555"/>
          </a:xfrm>
          <a:prstGeom prst="rect">
            <a:avLst/>
          </a:prstGeom>
          <a:solidFill>
            <a:srgbClr val="F4F84C">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5604" name="Text Box 4"/>
          <p:cNvSpPr txBox="1">
            <a:spLocks noChangeArrowheads="1"/>
          </p:cNvSpPr>
          <p:nvPr/>
        </p:nvSpPr>
        <p:spPr bwMode="auto">
          <a:xfrm>
            <a:off x="1166400" y="2578655"/>
            <a:ext cx="14400000" cy="1569660"/>
          </a:xfrm>
          <a:prstGeom prst="rect">
            <a:avLst/>
          </a:prstGeom>
          <a:solidFill>
            <a:schemeClr val="bg1"/>
          </a:solid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For example, the vowels in the English words </a:t>
            </a:r>
            <a:r>
              <a:rPr lang="en-US" sz="3200" i="1" dirty="0">
                <a:solidFill>
                  <a:srgbClr val="C00000"/>
                </a:solidFill>
                <a:latin typeface="Cambria" panose="02040503050406030204" pitchFamily="18" charset="0"/>
                <a:ea typeface="Palatino" charset="0"/>
                <a:cs typeface="Palatino" charset="0"/>
              </a:rPr>
              <a:t>bait</a:t>
            </a:r>
            <a:r>
              <a:rPr lang="en-US" sz="3200" dirty="0">
                <a:latin typeface="Cambria" panose="02040503050406030204" pitchFamily="18" charset="0"/>
                <a:ea typeface="Palatino" charset="0"/>
                <a:cs typeface="Palatino" charset="0"/>
              </a:rPr>
              <a:t> and </a:t>
            </a:r>
            <a:r>
              <a:rPr lang="en-US" sz="3200" i="1" dirty="0">
                <a:solidFill>
                  <a:srgbClr val="C00000"/>
                </a:solidFill>
                <a:latin typeface="Cambria" panose="02040503050406030204" pitchFamily="18" charset="0"/>
                <a:ea typeface="Palatino" charset="0"/>
                <a:cs typeface="Palatino" charset="0"/>
              </a:rPr>
              <a:t>bet</a:t>
            </a:r>
            <a:r>
              <a:rPr lang="en-US" sz="3200" dirty="0">
                <a:latin typeface="Cambria" panose="02040503050406030204" pitchFamily="18" charset="0"/>
                <a:ea typeface="Palatino" charset="0"/>
                <a:cs typeface="Palatino" charset="0"/>
              </a:rPr>
              <a:t> differ in three ways: the vowel in </a:t>
            </a:r>
            <a:r>
              <a:rPr lang="en-US" sz="3200" i="1" dirty="0">
                <a:solidFill>
                  <a:srgbClr val="C00000"/>
                </a:solidFill>
                <a:latin typeface="Cambria" panose="02040503050406030204" pitchFamily="18" charset="0"/>
                <a:ea typeface="Palatino" charset="0"/>
                <a:cs typeface="Palatino" charset="0"/>
              </a:rPr>
              <a:t>bait</a:t>
            </a:r>
            <a:r>
              <a:rPr lang="en-US" sz="3200" dirty="0">
                <a:latin typeface="Cambria" panose="02040503050406030204" pitchFamily="18" charset="0"/>
                <a:ea typeface="Palatino" charset="0"/>
                <a:cs typeface="Palatino" charset="0"/>
              </a:rPr>
              <a:t> is longer and tenser than in </a:t>
            </a:r>
            <a:r>
              <a:rPr lang="en-US" sz="3200" i="1" dirty="0">
                <a:solidFill>
                  <a:srgbClr val="C00000"/>
                </a:solidFill>
                <a:latin typeface="Cambria" panose="02040503050406030204" pitchFamily="18" charset="0"/>
                <a:ea typeface="Palatino" charset="0"/>
                <a:cs typeface="Palatino" charset="0"/>
              </a:rPr>
              <a:t>bet</a:t>
            </a:r>
            <a:r>
              <a:rPr lang="en-US" sz="3200" dirty="0">
                <a:latin typeface="Cambria" panose="02040503050406030204" pitchFamily="18" charset="0"/>
                <a:ea typeface="Palatino" charset="0"/>
                <a:cs typeface="Palatino" charset="0"/>
              </a:rPr>
              <a:t>, and is a diphthong, whereas the vowel in </a:t>
            </a:r>
            <a:r>
              <a:rPr lang="en-US" sz="3200" i="1" dirty="0">
                <a:solidFill>
                  <a:srgbClr val="C00000"/>
                </a:solidFill>
                <a:latin typeface="Cambria" panose="02040503050406030204" pitchFamily="18" charset="0"/>
                <a:ea typeface="Palatino" charset="0"/>
                <a:cs typeface="Palatino" charset="0"/>
              </a:rPr>
              <a:t>bet</a:t>
            </a:r>
            <a:r>
              <a:rPr lang="en-US" sz="3200" dirty="0">
                <a:latin typeface="Cambria" panose="02040503050406030204" pitchFamily="18" charset="0"/>
                <a:ea typeface="Palatino" charset="0"/>
                <a:cs typeface="Palatino" charset="0"/>
              </a:rPr>
              <a:t> is a monophthong. </a:t>
            </a:r>
            <a:endParaRPr sz="3200" noProof="1">
              <a:latin typeface="Cambria" panose="02040503050406030204" pitchFamily="18" charset="0"/>
              <a:ea typeface="Palatino" charset="0"/>
              <a:cs typeface="Palatino" charset="0"/>
            </a:endParaRPr>
          </a:p>
        </p:txBody>
      </p:sp>
      <p:grpSp>
        <p:nvGrpSpPr>
          <p:cNvPr id="36" name="Group 35"/>
          <p:cNvGrpSpPr/>
          <p:nvPr/>
        </p:nvGrpSpPr>
        <p:grpSpPr>
          <a:xfrm>
            <a:off x="6109200" y="6580800"/>
            <a:ext cx="867738" cy="1651575"/>
            <a:chOff x="3862370" y="5177135"/>
            <a:chExt cx="867738" cy="1651575"/>
          </a:xfrm>
        </p:grpSpPr>
        <p:sp>
          <p:nvSpPr>
            <p:cNvPr id="19" name="Rectangle 18"/>
            <p:cNvSpPr/>
            <p:nvPr/>
          </p:nvSpPr>
          <p:spPr>
            <a:xfrm>
              <a:off x="3862370" y="5177135"/>
              <a:ext cx="867738"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IPA </a:t>
              </a:r>
            </a:p>
          </p:txBody>
        </p:sp>
        <p:sp>
          <p:nvSpPr>
            <p:cNvPr id="13" name="Text Box 4"/>
            <p:cNvSpPr txBox="1">
              <a:spLocks noChangeArrowheads="1"/>
            </p:cNvSpPr>
            <p:nvPr/>
          </p:nvSpPr>
          <p:spPr bwMode="auto">
            <a:xfrm>
              <a:off x="3862370" y="5710535"/>
              <a:ext cx="86754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eːj</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16" name="Text Box 4"/>
            <p:cNvSpPr txBox="1">
              <a:spLocks noChangeArrowheads="1"/>
            </p:cNvSpPr>
            <p:nvPr/>
          </p:nvSpPr>
          <p:spPr bwMode="auto">
            <a:xfrm>
              <a:off x="3862370" y="6243935"/>
              <a:ext cx="630301"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ɛ</a:t>
              </a:r>
              <a:r>
                <a:rPr lang="en-US" sz="3200" dirty="0">
                  <a:solidFill>
                    <a:srgbClr val="C00000"/>
                  </a:solidFill>
                  <a:latin typeface="Times New Roman" panose="02020603050405020304" pitchFamily="18" charset="0"/>
                  <a:cs typeface="Times New Roman" panose="02020603050405020304" pitchFamily="18" charset="0"/>
                </a:rPr>
                <a:t>]</a:t>
              </a:r>
            </a:p>
          </p:txBody>
        </p:sp>
      </p:grpSp>
      <p:sp>
        <p:nvSpPr>
          <p:cNvPr id="26" name="Text Box 7"/>
          <p:cNvSpPr txBox="1">
            <a:spLocks noChangeArrowheads="1"/>
          </p:cNvSpPr>
          <p:nvPr/>
        </p:nvSpPr>
        <p:spPr bwMode="auto">
          <a:xfrm>
            <a:off x="1166400" y="4579084"/>
            <a:ext cx="14400000" cy="1569660"/>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An accurate phonetic transcription would indicate all these distinctions; in the current notation of the International Phonetic Alphabet (IPA), they are transcribed as shown. </a:t>
            </a:r>
            <a:endParaRPr lang="en-US" sz="3200" noProof="1">
              <a:latin typeface="Cambria" panose="02040503050406030204" pitchFamily="18" charset="0"/>
              <a:ea typeface="Palatino" charset="0"/>
              <a:cs typeface="Palatino" charset="0"/>
            </a:endParaRPr>
          </a:p>
        </p:txBody>
      </p:sp>
      <p:sp>
        <p:nvSpPr>
          <p:cNvPr id="27" name="Text Box 5"/>
          <p:cNvSpPr txBox="1">
            <a:spLocks noChangeArrowheads="1"/>
          </p:cNvSpPr>
          <p:nvPr/>
        </p:nvSpPr>
        <p:spPr bwMode="auto">
          <a:xfrm>
            <a:off x="1166400" y="1440000"/>
            <a:ext cx="7022949" cy="70788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Contrast and Broad Transcription</a:t>
            </a:r>
          </a:p>
        </p:txBody>
      </p:sp>
      <p:sp>
        <p:nvSpPr>
          <p:cNvPr id="21" name="Text Box 4">
            <a:extLst>
              <a:ext uri="{FF2B5EF4-FFF2-40B4-BE49-F238E27FC236}">
                <a16:creationId xmlns:a16="http://schemas.microsoft.com/office/drawing/2014/main" id="{A79F67EF-56E3-4F4C-99DD-4D1BE83707E0}"/>
              </a:ext>
            </a:extLst>
          </p:cNvPr>
          <p:cNvSpPr txBox="1">
            <a:spLocks noChangeArrowheads="1"/>
          </p:cNvSpPr>
          <p:nvPr/>
        </p:nvSpPr>
        <p:spPr bwMode="auto">
          <a:xfrm>
            <a:off x="1504058" y="7126233"/>
            <a:ext cx="800219"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bait</a:t>
            </a:r>
          </a:p>
        </p:txBody>
      </p:sp>
      <p:sp>
        <p:nvSpPr>
          <p:cNvPr id="22" name="Text Box 4">
            <a:extLst>
              <a:ext uri="{FF2B5EF4-FFF2-40B4-BE49-F238E27FC236}">
                <a16:creationId xmlns:a16="http://schemas.microsoft.com/office/drawing/2014/main" id="{F033E2D7-1A03-5449-B04F-739941F22628}"/>
              </a:ext>
            </a:extLst>
          </p:cNvPr>
          <p:cNvSpPr txBox="1">
            <a:spLocks noChangeArrowheads="1"/>
          </p:cNvSpPr>
          <p:nvPr/>
        </p:nvSpPr>
        <p:spPr bwMode="auto">
          <a:xfrm>
            <a:off x="1506638" y="7659633"/>
            <a:ext cx="686405" cy="584775"/>
          </a:xfrm>
          <a:prstGeom prst="rect">
            <a:avLst/>
          </a:prstGeom>
          <a:noFill/>
          <a:ln w="9525">
            <a:noFill/>
            <a:miter lim="800000"/>
            <a:headEnd/>
            <a:tailEnd/>
          </a:ln>
        </p:spPr>
        <p:txBody>
          <a:bodyPr wrap="none">
            <a:prstTxWarp prst="textNoShape">
              <a:avLst/>
            </a:prstTxWarp>
            <a:spAutoFit/>
          </a:bodyPr>
          <a:lstStyle/>
          <a:p>
            <a:pPr>
              <a:spcBef>
                <a:spcPts val="2400"/>
              </a:spcBef>
            </a:pPr>
            <a:r>
              <a:rPr lang="en-US" sz="3200" dirty="0">
                <a:solidFill>
                  <a:srgbClr val="C00000"/>
                </a:solidFill>
                <a:latin typeface="Times New Roman" panose="02020603050405020304" pitchFamily="18" charset="0"/>
                <a:cs typeface="Times New Roman" panose="02020603050405020304" pitchFamily="18" charset="0"/>
              </a:rPr>
              <a:t>bet</a:t>
            </a:r>
          </a:p>
        </p:txBody>
      </p:sp>
      <p:sp>
        <p:nvSpPr>
          <p:cNvPr id="23" name="Text Box 4">
            <a:extLst>
              <a:ext uri="{FF2B5EF4-FFF2-40B4-BE49-F238E27FC236}">
                <a16:creationId xmlns:a16="http://schemas.microsoft.com/office/drawing/2014/main" id="{1C705C4F-AC7D-DA43-AAC6-3F2DB8D22932}"/>
              </a:ext>
            </a:extLst>
          </p:cNvPr>
          <p:cNvSpPr txBox="1">
            <a:spLocks noChangeArrowheads="1"/>
          </p:cNvSpPr>
          <p:nvPr/>
        </p:nvSpPr>
        <p:spPr bwMode="auto">
          <a:xfrm>
            <a:off x="2872210" y="7126233"/>
            <a:ext cx="252203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long, tense, +j</a:t>
            </a:r>
          </a:p>
        </p:txBody>
      </p:sp>
      <p:sp>
        <p:nvSpPr>
          <p:cNvPr id="24" name="Text Box 4">
            <a:extLst>
              <a:ext uri="{FF2B5EF4-FFF2-40B4-BE49-F238E27FC236}">
                <a16:creationId xmlns:a16="http://schemas.microsoft.com/office/drawing/2014/main" id="{85AB2639-89DD-8E4D-BBB0-F9EDD71442DB}"/>
              </a:ext>
            </a:extLst>
          </p:cNvPr>
          <p:cNvSpPr txBox="1">
            <a:spLocks noChangeArrowheads="1"/>
          </p:cNvSpPr>
          <p:nvPr/>
        </p:nvSpPr>
        <p:spPr bwMode="auto">
          <a:xfrm>
            <a:off x="2872210" y="7659633"/>
            <a:ext cx="2393027" cy="584775"/>
          </a:xfrm>
          <a:prstGeom prst="rect">
            <a:avLst/>
          </a:prstGeom>
          <a:noFill/>
          <a:ln w="9525">
            <a:noFill/>
            <a:miter lim="800000"/>
            <a:headEnd/>
            <a:tailEnd/>
          </a:ln>
        </p:spPr>
        <p:txBody>
          <a:bodyPr wrap="none">
            <a:prstTxWarp prst="textNoShape">
              <a:avLst/>
            </a:prstTxWarp>
            <a:spAutoFit/>
          </a:bodyPr>
          <a:lstStyle/>
          <a:p>
            <a:pPr algn="l">
              <a:spcBef>
                <a:spcPts val="2400"/>
              </a:spcBef>
            </a:pPr>
            <a:r>
              <a:rPr lang="en-US" sz="3200" dirty="0">
                <a:solidFill>
                  <a:srgbClr val="000090"/>
                </a:solidFill>
                <a:latin typeface="Calibri" panose="020F0502020204030204" pitchFamily="34" charset="0"/>
                <a:cs typeface="Calibri" panose="020F0502020204030204" pitchFamily="34" charset="0"/>
              </a:rPr>
              <a:t>short, lax, +Ø</a:t>
            </a:r>
          </a:p>
        </p:txBody>
      </p:sp>
      <p:sp>
        <p:nvSpPr>
          <p:cNvPr id="25" name="Rectangle 24">
            <a:extLst>
              <a:ext uri="{FF2B5EF4-FFF2-40B4-BE49-F238E27FC236}">
                <a16:creationId xmlns:a16="http://schemas.microsoft.com/office/drawing/2014/main" id="{1692F558-F7EC-704F-A55B-52F165E1F2AC}"/>
              </a:ext>
            </a:extLst>
          </p:cNvPr>
          <p:cNvSpPr/>
          <p:nvPr/>
        </p:nvSpPr>
        <p:spPr>
          <a:xfrm>
            <a:off x="2872210" y="6579513"/>
            <a:ext cx="2166169" cy="584775"/>
          </a:xfrm>
          <a:prstGeom prst="rect">
            <a:avLst/>
          </a:prstGeom>
        </p:spPr>
        <p:txBody>
          <a:bodyPr wrap="none">
            <a:spAutoFit/>
          </a:bodyPr>
          <a:lstStyle/>
          <a:p>
            <a:r>
              <a:rPr lang="en-US" sz="3200" dirty="0">
                <a:solidFill>
                  <a:srgbClr val="C00000"/>
                </a:solidFill>
                <a:latin typeface="Cambria" panose="02040503050406030204" pitchFamily="18" charset="0"/>
                <a:cs typeface="Palatino"/>
              </a:rPr>
              <a:t>Differences</a:t>
            </a:r>
          </a:p>
        </p:txBody>
      </p:sp>
      <p:sp>
        <p:nvSpPr>
          <p:cNvPr id="28" name="Slide Number Placeholder 8">
            <a:extLst>
              <a:ext uri="{FF2B5EF4-FFF2-40B4-BE49-F238E27FC236}">
                <a16:creationId xmlns:a16="http://schemas.microsoft.com/office/drawing/2014/main" id="{BFD3C212-518F-C241-AD8E-B888888DA458}"/>
              </a:ext>
            </a:extLst>
          </p:cNvPr>
          <p:cNvSpPr>
            <a:spLocks noGrp="1"/>
          </p:cNvSpPr>
          <p:nvPr>
            <p:ph type="sldNum" sz="quarter" idx="12"/>
          </p:nvPr>
        </p:nvSpPr>
        <p:spPr>
          <a:xfrm>
            <a:off x="14249474" y="8507288"/>
            <a:ext cx="1905000" cy="457200"/>
          </a:xfrm>
          <a:noFill/>
        </p:spPr>
        <p:txBody>
          <a:bodyPr/>
          <a:lstStyle/>
          <a:p>
            <a:fld id="{C5AAEB70-4C7A-8842-9CD6-23D6BDE1BEB6}" type="slidenum">
              <a:rPr lang="en-US" sz="1600" smtClean="0"/>
              <a:pPr/>
              <a:t>9</a:t>
            </a:fld>
            <a:endParaRPr lang="en-US" sz="1600" dirty="0"/>
          </a:p>
        </p:txBody>
      </p:sp>
    </p:spTree>
    <p:custDataLst>
      <p:tags r:id="rId1"/>
    </p:custDataLst>
    <p:extLst>
      <p:ext uri="{BB962C8B-B14F-4D97-AF65-F5344CB8AC3E}">
        <p14:creationId xmlns:p14="http://schemas.microsoft.com/office/powerpoint/2010/main" val="24517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828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1" name="Text Box 5"/>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Acquisition of the BP vowel system</a:t>
            </a:r>
          </a:p>
        </p:txBody>
      </p:sp>
      <p:sp>
        <p:nvSpPr>
          <p:cNvPr id="43" name="Text Box 4"/>
          <p:cNvSpPr txBox="1">
            <a:spLocks noChangeArrowheads="1"/>
          </p:cNvSpPr>
          <p:nvPr/>
        </p:nvSpPr>
        <p:spPr bwMode="auto">
          <a:xfrm>
            <a:off x="1166399" y="2236892"/>
            <a:ext cx="1440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Child L. seems to be a perfect Jakobsonian: the first vowel is [a], and the next one is [i]. But contrary to Jakobson, this is not a height contrast. </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grpSp>
        <p:nvGrpSpPr>
          <p:cNvPr id="2" name="Group 1">
            <a:extLst>
              <a:ext uri="{FF2B5EF4-FFF2-40B4-BE49-F238E27FC236}">
                <a16:creationId xmlns:a16="http://schemas.microsoft.com/office/drawing/2014/main" id="{659A29E8-42D7-964F-9828-182DFDC11D01}"/>
              </a:ext>
            </a:extLst>
          </p:cNvPr>
          <p:cNvGrpSpPr/>
          <p:nvPr/>
        </p:nvGrpSpPr>
        <p:grpSpPr>
          <a:xfrm>
            <a:off x="2224138" y="5157708"/>
            <a:ext cx="6100397" cy="553998"/>
            <a:chOff x="2224138" y="5157708"/>
            <a:chExt cx="6100397" cy="553998"/>
          </a:xfrm>
        </p:grpSpPr>
        <p:sp>
          <p:nvSpPr>
            <p:cNvPr id="83" name="Text Box 13"/>
            <p:cNvSpPr txBox="1">
              <a:spLocks noChangeArrowheads="1"/>
            </p:cNvSpPr>
            <p:nvPr/>
          </p:nvSpPr>
          <p:spPr bwMode="auto">
            <a:xfrm>
              <a:off x="6963265" y="5157708"/>
              <a:ext cx="136127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endParaRPr lang="en-US" sz="3000" i="1" dirty="0">
                <a:latin typeface="Times New Roman"/>
                <a:cs typeface="Times New Roman"/>
              </a:endParaRPr>
            </a:p>
          </p:txBody>
        </p:sp>
        <p:sp>
          <p:nvSpPr>
            <p:cNvPr id="109" name="Text Box 12"/>
            <p:cNvSpPr txBox="1">
              <a:spLocks noChangeArrowheads="1"/>
            </p:cNvSpPr>
            <p:nvPr/>
          </p:nvSpPr>
          <p:spPr bwMode="auto">
            <a:xfrm>
              <a:off x="2224138"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grpSp>
      <p:sp>
        <p:nvSpPr>
          <p:cNvPr id="100" name="Text Box 37"/>
          <p:cNvSpPr txBox="1">
            <a:spLocks noChangeArrowheads="1"/>
          </p:cNvSpPr>
          <p:nvPr/>
        </p:nvSpPr>
        <p:spPr bwMode="auto">
          <a:xfrm>
            <a:off x="2640592" y="6012160"/>
            <a:ext cx="612668"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a:cxnSpLocks/>
          </p:cNvCxnSpPr>
          <p:nvPr/>
        </p:nvCxnSpPr>
        <p:spPr bwMode="auto">
          <a:xfrm rot="5400000">
            <a:off x="2809766" y="5861288"/>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Straight Connector 106"/>
          <p:cNvCxnSpPr>
            <a:cxnSpLocks/>
          </p:cNvCxnSpPr>
          <p:nvPr/>
        </p:nvCxnSpPr>
        <p:spPr bwMode="auto">
          <a:xfrm rot="5400000">
            <a:off x="7506740" y="5861288"/>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90</a:t>
            </a:fld>
            <a:endParaRPr lang="en-US" sz="1600" dirty="0"/>
          </a:p>
        </p:txBody>
      </p:sp>
      <p:sp>
        <p:nvSpPr>
          <p:cNvPr id="51" name="Text Box 7">
            <a:extLst>
              <a:ext uri="{FF2B5EF4-FFF2-40B4-BE49-F238E27FC236}">
                <a16:creationId xmlns:a16="http://schemas.microsoft.com/office/drawing/2014/main" id="{8A387AB2-F953-224C-9A0B-4467D4BF0FB5}"/>
              </a:ext>
            </a:extLst>
          </p:cNvPr>
          <p:cNvSpPr txBox="1">
            <a:spLocks noChangeArrowheads="1"/>
          </p:cNvSpPr>
          <p:nvPr/>
        </p:nvSpPr>
        <p:spPr bwMode="auto">
          <a:xfrm>
            <a:off x="1166400" y="3403116"/>
            <a:ext cx="14544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It looks like one, but Bohn observes that substitution patterns suggest rather that is a [back] contrast, which is the top BP feature (also contrary to Jakobson).</a:t>
            </a:r>
            <a:endParaRPr lang="en-US" sz="3200" dirty="0">
              <a:latin typeface="Cambria"/>
              <a:cs typeface="Cambria"/>
            </a:endParaRPr>
          </a:p>
        </p:txBody>
      </p:sp>
      <p:sp>
        <p:nvSpPr>
          <p:cNvPr id="53" name="Text Box 37">
            <a:extLst>
              <a:ext uri="{FF2B5EF4-FFF2-40B4-BE49-F238E27FC236}">
                <a16:creationId xmlns:a16="http://schemas.microsoft.com/office/drawing/2014/main" id="{E26F056C-48AB-EC47-A91C-B02EAF605AE5}"/>
              </a:ext>
            </a:extLst>
          </p:cNvPr>
          <p:cNvSpPr txBox="1">
            <a:spLocks noChangeArrowheads="1"/>
          </p:cNvSpPr>
          <p:nvPr/>
        </p:nvSpPr>
        <p:spPr bwMode="auto">
          <a:xfrm>
            <a:off x="7369626" y="6012160"/>
            <a:ext cx="548548"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spTree>
    <p:extLst>
      <p:ext uri="{BB962C8B-B14F-4D97-AF65-F5344CB8AC3E}">
        <p14:creationId xmlns:p14="http://schemas.microsoft.com/office/powerpoint/2010/main" val="4151358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828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1" name="Text Box 5"/>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Acquisition of the BP vowel system</a:t>
            </a:r>
          </a:p>
        </p:txBody>
      </p:sp>
      <p:sp>
        <p:nvSpPr>
          <p:cNvPr id="43" name="Text Box 4"/>
          <p:cNvSpPr txBox="1">
            <a:spLocks noChangeArrowheads="1"/>
          </p:cNvSpPr>
          <p:nvPr/>
        </p:nvSpPr>
        <p:spPr bwMode="auto">
          <a:xfrm>
            <a:off x="1166399" y="2236892"/>
            <a:ext cx="13680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Am.’s first contrast is between [a] and [e], not [i]; Bohn proposes that, as with L., this represents a backness contrast.</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963265" y="5157708"/>
            <a:ext cx="136127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endParaRPr lang="en-US" sz="3000" i="1" dirty="0">
              <a:latin typeface="Times New Roman"/>
              <a:cs typeface="Times New Roman"/>
            </a:endParaRPr>
          </a:p>
        </p:txBody>
      </p:sp>
      <p:cxnSp>
        <p:nvCxnSpPr>
          <p:cNvPr id="107" name="Straight Connector 106"/>
          <p:cNvCxnSpPr>
            <a:cxnSpLocks/>
          </p:cNvCxnSpPr>
          <p:nvPr/>
        </p:nvCxnSpPr>
        <p:spPr bwMode="auto">
          <a:xfrm rot="5400000">
            <a:off x="7506740" y="5861288"/>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91</a:t>
            </a:fld>
            <a:endParaRPr lang="en-US" sz="1600" dirty="0"/>
          </a:p>
        </p:txBody>
      </p:sp>
      <p:sp>
        <p:nvSpPr>
          <p:cNvPr id="51" name="Text Box 7">
            <a:extLst>
              <a:ext uri="{FF2B5EF4-FFF2-40B4-BE49-F238E27FC236}">
                <a16:creationId xmlns:a16="http://schemas.microsoft.com/office/drawing/2014/main" id="{8A387AB2-F953-224C-9A0B-4467D4BF0FB5}"/>
              </a:ext>
            </a:extLst>
          </p:cNvPr>
          <p:cNvSpPr txBox="1">
            <a:spLocks noChangeArrowheads="1"/>
          </p:cNvSpPr>
          <p:nvPr/>
        </p:nvSpPr>
        <p:spPr bwMode="auto">
          <a:xfrm>
            <a:off x="1166400" y="3403116"/>
            <a:ext cx="13968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Both L. and Am. make a first contrast that reflects the highest BP feature, which is [back]. Are all Brazilian children this far-sighted?</a:t>
            </a:r>
            <a:endParaRPr lang="en-US" sz="3200" dirty="0">
              <a:latin typeface="Cambria"/>
              <a:cs typeface="Cambria"/>
            </a:endParaRPr>
          </a:p>
        </p:txBody>
      </p:sp>
      <p:sp>
        <p:nvSpPr>
          <p:cNvPr id="53" name="Text Box 37">
            <a:extLst>
              <a:ext uri="{FF2B5EF4-FFF2-40B4-BE49-F238E27FC236}">
                <a16:creationId xmlns:a16="http://schemas.microsoft.com/office/drawing/2014/main" id="{E26F056C-48AB-EC47-A91C-B02EAF605AE5}"/>
              </a:ext>
            </a:extLst>
          </p:cNvPr>
          <p:cNvSpPr txBox="1">
            <a:spLocks noChangeArrowheads="1"/>
          </p:cNvSpPr>
          <p:nvPr/>
        </p:nvSpPr>
        <p:spPr bwMode="auto">
          <a:xfrm>
            <a:off x="7337566" y="6012160"/>
            <a:ext cx="612668"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[e]</a:t>
            </a:r>
          </a:p>
        </p:txBody>
      </p:sp>
      <p:sp>
        <p:nvSpPr>
          <p:cNvPr id="16" name="Text Box 12">
            <a:extLst>
              <a:ext uri="{FF2B5EF4-FFF2-40B4-BE49-F238E27FC236}">
                <a16:creationId xmlns:a16="http://schemas.microsoft.com/office/drawing/2014/main" id="{A2464740-9618-494A-AA0C-355BB34E448C}"/>
              </a:ext>
            </a:extLst>
          </p:cNvPr>
          <p:cNvSpPr txBox="1">
            <a:spLocks noChangeArrowheads="1"/>
          </p:cNvSpPr>
          <p:nvPr/>
        </p:nvSpPr>
        <p:spPr bwMode="auto">
          <a:xfrm>
            <a:off x="2224138"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sp>
        <p:nvSpPr>
          <p:cNvPr id="17" name="Text Box 37">
            <a:extLst>
              <a:ext uri="{FF2B5EF4-FFF2-40B4-BE49-F238E27FC236}">
                <a16:creationId xmlns:a16="http://schemas.microsoft.com/office/drawing/2014/main" id="{78AADED8-82F2-BF40-A306-F4D85C5EC6D0}"/>
              </a:ext>
            </a:extLst>
          </p:cNvPr>
          <p:cNvSpPr txBox="1">
            <a:spLocks noChangeArrowheads="1"/>
          </p:cNvSpPr>
          <p:nvPr/>
        </p:nvSpPr>
        <p:spPr bwMode="auto">
          <a:xfrm>
            <a:off x="2640592" y="6012160"/>
            <a:ext cx="612668"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8" name="Straight Connector 17">
            <a:extLst>
              <a:ext uri="{FF2B5EF4-FFF2-40B4-BE49-F238E27FC236}">
                <a16:creationId xmlns:a16="http://schemas.microsoft.com/office/drawing/2014/main" id="{779B866F-B87C-0041-8A84-5C99A3CB0551}"/>
              </a:ext>
            </a:extLst>
          </p:cNvPr>
          <p:cNvCxnSpPr>
            <a:cxnSpLocks/>
          </p:cNvCxnSpPr>
          <p:nvPr/>
        </p:nvCxnSpPr>
        <p:spPr bwMode="auto">
          <a:xfrm rot="5400000">
            <a:off x="2809766" y="5861288"/>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Text Box 4">
            <a:extLst>
              <a:ext uri="{FF2B5EF4-FFF2-40B4-BE49-F238E27FC236}">
                <a16:creationId xmlns:a16="http://schemas.microsoft.com/office/drawing/2014/main" id="{8CB80B1A-ACE9-0C49-A0EB-E328820FB5C2}"/>
              </a:ext>
            </a:extLst>
          </p:cNvPr>
          <p:cNvSpPr txBox="1">
            <a:spLocks noChangeArrowheads="1"/>
          </p:cNvSpPr>
          <p:nvPr/>
        </p:nvSpPr>
        <p:spPr bwMode="auto">
          <a:xfrm>
            <a:off x="9784978" y="5148064"/>
            <a:ext cx="576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noProof="1">
                <a:latin typeface="Cambria"/>
                <a:ea typeface="Cambria"/>
                <a:cs typeface="Cambria"/>
              </a:rPr>
              <a:t>Apparently not! The third child, A., begins differently.</a:t>
            </a:r>
            <a:endParaRPr lang="en-US" sz="3200" noProof="1">
              <a:latin typeface="Cambria" panose="02040503050406030204" pitchFamily="18" charset="0"/>
              <a:ea typeface="Palatino" charset="0"/>
              <a:cs typeface="Palatino" charset="0"/>
            </a:endParaRPr>
          </a:p>
        </p:txBody>
      </p:sp>
    </p:spTree>
    <p:extLst>
      <p:ext uri="{BB962C8B-B14F-4D97-AF65-F5344CB8AC3E}">
        <p14:creationId xmlns:p14="http://schemas.microsoft.com/office/powerpoint/2010/main" val="3304204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401039"/>
            <a:ext cx="14400000" cy="584775"/>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A.’s first contrast is between [a] and [o].</a:t>
            </a:r>
            <a:endParaRPr lang="en-US" sz="3200" dirty="0">
              <a:latin typeface="Cambria"/>
              <a:cs typeface="Cambria"/>
            </a:endParaRP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318617" y="5881608"/>
            <a:ext cx="123463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sp>
        <p:nvSpPr>
          <p:cNvPr id="100" name="Text Box 37"/>
          <p:cNvSpPr txBox="1">
            <a:spLocks noChangeArrowheads="1"/>
          </p:cNvSpPr>
          <p:nvPr/>
        </p:nvSpPr>
        <p:spPr bwMode="auto">
          <a:xfrm>
            <a:off x="1629600" y="6567408"/>
            <a:ext cx="612668"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a:cxnSpLocks/>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74561" y="5881608"/>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endParaRPr lang="en-US" sz="3000" i="1" dirty="0">
              <a:latin typeface="Times New Roman"/>
              <a:cs typeface="Times New Roman"/>
            </a:endParaRPr>
          </a:p>
        </p:txBody>
      </p:sp>
      <p:sp>
        <p:nvSpPr>
          <p:cNvPr id="56" name="Text Box 27"/>
          <p:cNvSpPr txBox="1">
            <a:spLocks noChangeArrowheads="1"/>
          </p:cNvSpPr>
          <p:nvPr/>
        </p:nvSpPr>
        <p:spPr bwMode="auto">
          <a:xfrm>
            <a:off x="3763102" y="6567408"/>
            <a:ext cx="633507"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[o]</a:t>
            </a:r>
            <a:endParaRPr lang="en-US" sz="3000" dirty="0">
              <a:latin typeface="Times New Roman"/>
              <a:cs typeface="Times New Roman"/>
            </a:endParaRPr>
          </a:p>
        </p:txBody>
      </p:sp>
      <p:cxnSp>
        <p:nvCxnSpPr>
          <p:cNvPr id="57" name="Straight Connector 56"/>
          <p:cNvCxnSpPr>
            <a:cxnSpLocks/>
          </p:cNvCxnSpPr>
          <p:nvPr/>
        </p:nvCxnSpPr>
        <p:spPr bwMode="auto">
          <a:xfrm rot="5400000">
            <a:off x="3942695"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92</a:t>
            </a:fld>
            <a:endParaRPr lang="en-US" sz="1600" dirty="0"/>
          </a:p>
        </p:txBody>
      </p:sp>
      <p:sp>
        <p:nvSpPr>
          <p:cNvPr id="51" name="Text Box 7">
            <a:extLst>
              <a:ext uri="{FF2B5EF4-FFF2-40B4-BE49-F238E27FC236}">
                <a16:creationId xmlns:a16="http://schemas.microsoft.com/office/drawing/2014/main" id="{8A387AB2-F953-224C-9A0B-4467D4BF0FB5}"/>
              </a:ext>
            </a:extLst>
          </p:cNvPr>
          <p:cNvSpPr txBox="1">
            <a:spLocks noChangeArrowheads="1"/>
          </p:cNvSpPr>
          <p:nvPr/>
        </p:nvSpPr>
        <p:spPr bwMode="auto">
          <a:xfrm>
            <a:off x="1166400" y="3238967"/>
            <a:ext cx="14544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Substitution patterns suggest that this is not a backness or roundness contrast but a height contrast, based on [low].</a:t>
            </a:r>
            <a:endParaRPr lang="en-US" sz="3200" dirty="0">
              <a:latin typeface="Cambria"/>
              <a:cs typeface="Cambria"/>
            </a:endParaRPr>
          </a:p>
        </p:txBody>
      </p:sp>
      <p:sp>
        <p:nvSpPr>
          <p:cNvPr id="53" name="Text Box 5">
            <a:extLst>
              <a:ext uri="{FF2B5EF4-FFF2-40B4-BE49-F238E27FC236}">
                <a16:creationId xmlns:a16="http://schemas.microsoft.com/office/drawing/2014/main" id="{ED266ED2-D2FA-6F4E-B08B-14E2B8AB307C}"/>
              </a:ext>
            </a:extLst>
          </p:cNvPr>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Acquisition of the BP vowel system</a:t>
            </a:r>
          </a:p>
        </p:txBody>
      </p:sp>
    </p:spTree>
    <p:extLst>
      <p:ext uri="{BB962C8B-B14F-4D97-AF65-F5344CB8AC3E}">
        <p14:creationId xmlns:p14="http://schemas.microsoft.com/office/powerpoint/2010/main" val="1058285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401039"/>
            <a:ext cx="14400000" cy="584775"/>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In the next stage, A. acquires contrastive /i, e, u/. </a:t>
            </a:r>
            <a:endParaRPr lang="en-US" sz="3200" dirty="0">
              <a:latin typeface="Cambria"/>
              <a:cs typeface="Cambria"/>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91" name="Straight Connector 90"/>
          <p:cNvCxnSpPr>
            <a:cxnSpLocks/>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95" name="Text Box 36"/>
          <p:cNvSpPr txBox="1">
            <a:spLocks noChangeArrowheads="1"/>
          </p:cNvSpPr>
          <p:nvPr/>
        </p:nvSpPr>
        <p:spPr bwMode="auto">
          <a:xfrm>
            <a:off x="4361985" y="6567408"/>
            <a:ext cx="1317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endParaRPr lang="en-US" sz="3000" i="1" dirty="0">
              <a:latin typeface="Times New Roman"/>
              <a:cs typeface="Times New Roman"/>
            </a:endParaRP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318617" y="5881608"/>
            <a:ext cx="123463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74561" y="5881608"/>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endParaRPr lang="en-US" sz="3000" i="1" dirty="0">
              <a:latin typeface="Times New Roman"/>
              <a:cs typeface="Times New Roman"/>
            </a:endParaRPr>
          </a:p>
        </p:txBody>
      </p:sp>
      <p:sp>
        <p:nvSpPr>
          <p:cNvPr id="75" name="Text Box 36"/>
          <p:cNvSpPr txBox="1">
            <a:spLocks noChangeArrowheads="1"/>
          </p:cNvSpPr>
          <p:nvPr/>
        </p:nvSpPr>
        <p:spPr bwMode="auto">
          <a:xfrm>
            <a:off x="7974345" y="5881608"/>
            <a:ext cx="1317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endParaRPr lang="en-US" sz="3000" i="1" dirty="0">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cxnSp>
        <p:nvCxnSpPr>
          <p:cNvPr id="107" name="Straight Connector 106"/>
          <p:cNvCxnSpPr>
            <a:cxnSpLocks/>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8" name="Text Box 27"/>
          <p:cNvSpPr txBox="1">
            <a:spLocks noChangeArrowheads="1"/>
          </p:cNvSpPr>
          <p:nvPr/>
        </p:nvSpPr>
        <p:spPr bwMode="auto">
          <a:xfrm>
            <a:off x="8347846" y="6567408"/>
            <a:ext cx="570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e</a:t>
            </a:r>
            <a:r>
              <a:rPr lang="en-US" sz="3000" dirty="0">
                <a:latin typeface="Times New Roman"/>
                <a:cs typeface="Times New Roman"/>
              </a:rPr>
              <a:t>/</a:t>
            </a:r>
          </a:p>
        </p:txBody>
      </p:sp>
      <p:cxnSp>
        <p:nvCxnSpPr>
          <p:cNvPr id="119" name="Straight Connector 118"/>
          <p:cNvCxnSpPr>
            <a:cxnSpLocks/>
          </p:cNvCxnSpPr>
          <p:nvPr/>
        </p:nvCxnSpPr>
        <p:spPr bwMode="auto">
          <a:xfrm rot="5400000">
            <a:off x="8496180"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 Box 27"/>
          <p:cNvSpPr txBox="1">
            <a:spLocks noChangeArrowheads="1"/>
          </p:cNvSpPr>
          <p:nvPr/>
        </p:nvSpPr>
        <p:spPr bwMode="auto">
          <a:xfrm>
            <a:off x="4725066"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o</a:t>
            </a:r>
            <a:r>
              <a:rPr lang="en-US" sz="3000" dirty="0">
                <a:latin typeface="Times New Roman"/>
                <a:cs typeface="Times New Roman"/>
              </a:rPr>
              <a:t>/</a:t>
            </a:r>
          </a:p>
        </p:txBody>
      </p:sp>
      <p:cxnSp>
        <p:nvCxnSpPr>
          <p:cNvPr id="57" name="Straight Connector 56"/>
          <p:cNvCxnSpPr>
            <a:cxnSpLocks/>
          </p:cNvCxnSpPr>
          <p:nvPr/>
        </p:nvCxnSpPr>
        <p:spPr bwMode="auto">
          <a:xfrm rot="5400000">
            <a:off x="4883820"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93</a:t>
            </a:fld>
            <a:endParaRPr lang="en-US" sz="1600" dirty="0"/>
          </a:p>
        </p:txBody>
      </p:sp>
      <p:sp>
        <p:nvSpPr>
          <p:cNvPr id="53" name="Text Box 5">
            <a:extLst>
              <a:ext uri="{FF2B5EF4-FFF2-40B4-BE49-F238E27FC236}">
                <a16:creationId xmlns:a16="http://schemas.microsoft.com/office/drawing/2014/main" id="{40016721-C68F-E04F-9AF7-F9D006038665}"/>
              </a:ext>
            </a:extLst>
          </p:cNvPr>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Acquisition of the BP vowel system</a:t>
            </a:r>
          </a:p>
        </p:txBody>
      </p:sp>
    </p:spTree>
    <p:extLst>
      <p:ext uri="{BB962C8B-B14F-4D97-AF65-F5344CB8AC3E}">
        <p14:creationId xmlns:p14="http://schemas.microsoft.com/office/powerpoint/2010/main" val="2937738656"/>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401039"/>
            <a:ext cx="14400000" cy="584775"/>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In the next stage, A. acquires contrastive /i, e, u/. </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963265" y="5157708"/>
            <a:ext cx="136127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endParaRPr lang="en-US" sz="3000" i="1" dirty="0">
              <a:latin typeface="Times New Roman"/>
              <a:cs typeface="Times New Roman"/>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91" name="Straight Connector 90"/>
          <p:cNvCxnSpPr>
            <a:cxnSpLocks/>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95" name="Text Box 36"/>
          <p:cNvSpPr txBox="1">
            <a:spLocks noChangeArrowheads="1"/>
          </p:cNvSpPr>
          <p:nvPr/>
        </p:nvSpPr>
        <p:spPr bwMode="auto">
          <a:xfrm>
            <a:off x="4361985" y="6567408"/>
            <a:ext cx="1317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endParaRPr lang="en-US" sz="3000" i="1" dirty="0">
              <a:latin typeface="Times New Roman"/>
              <a:cs typeface="Times New Roman"/>
            </a:endParaRPr>
          </a:p>
        </p:txBody>
      </p:sp>
      <p:sp>
        <p:nvSpPr>
          <p:cNvPr id="109" name="Text Box 12"/>
          <p:cNvSpPr txBox="1">
            <a:spLocks noChangeArrowheads="1"/>
          </p:cNvSpPr>
          <p:nvPr/>
        </p:nvSpPr>
        <p:spPr bwMode="auto">
          <a:xfrm>
            <a:off x="2224138"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318617" y="5881608"/>
            <a:ext cx="123463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74561" y="5881608"/>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endParaRPr lang="en-US" sz="3000" i="1" dirty="0">
              <a:latin typeface="Times New Roman"/>
              <a:cs typeface="Times New Roman"/>
            </a:endParaRPr>
          </a:p>
        </p:txBody>
      </p:sp>
      <p:sp>
        <p:nvSpPr>
          <p:cNvPr id="75" name="Text Box 36"/>
          <p:cNvSpPr txBox="1">
            <a:spLocks noChangeArrowheads="1"/>
          </p:cNvSpPr>
          <p:nvPr/>
        </p:nvSpPr>
        <p:spPr bwMode="auto">
          <a:xfrm>
            <a:off x="7974345" y="5881608"/>
            <a:ext cx="1317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endParaRPr lang="en-US" sz="3000" i="1" dirty="0">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cxnSp>
        <p:nvCxnSpPr>
          <p:cNvPr id="107" name="Straight Connector 106"/>
          <p:cNvCxnSpPr>
            <a:cxnSpLocks/>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8" name="Text Box 27"/>
          <p:cNvSpPr txBox="1">
            <a:spLocks noChangeArrowheads="1"/>
          </p:cNvSpPr>
          <p:nvPr/>
        </p:nvSpPr>
        <p:spPr bwMode="auto">
          <a:xfrm>
            <a:off x="8347846" y="6567408"/>
            <a:ext cx="570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e</a:t>
            </a:r>
            <a:r>
              <a:rPr lang="en-US" sz="3000" dirty="0">
                <a:latin typeface="Times New Roman"/>
                <a:cs typeface="Times New Roman"/>
              </a:rPr>
              <a:t>/</a:t>
            </a:r>
          </a:p>
        </p:txBody>
      </p:sp>
      <p:cxnSp>
        <p:nvCxnSpPr>
          <p:cNvPr id="119" name="Straight Connector 118"/>
          <p:cNvCxnSpPr>
            <a:cxnSpLocks/>
          </p:cNvCxnSpPr>
          <p:nvPr/>
        </p:nvCxnSpPr>
        <p:spPr bwMode="auto">
          <a:xfrm rot="5400000">
            <a:off x="8496180"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 Box 27"/>
          <p:cNvSpPr txBox="1">
            <a:spLocks noChangeArrowheads="1"/>
          </p:cNvSpPr>
          <p:nvPr/>
        </p:nvSpPr>
        <p:spPr bwMode="auto">
          <a:xfrm>
            <a:off x="4725066"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o</a:t>
            </a:r>
            <a:r>
              <a:rPr lang="en-US" sz="3000" dirty="0">
                <a:latin typeface="Times New Roman"/>
                <a:cs typeface="Times New Roman"/>
              </a:rPr>
              <a:t>/</a:t>
            </a:r>
          </a:p>
        </p:txBody>
      </p:sp>
      <p:cxnSp>
        <p:nvCxnSpPr>
          <p:cNvPr id="57" name="Straight Connector 56"/>
          <p:cNvCxnSpPr>
            <a:cxnSpLocks/>
          </p:cNvCxnSpPr>
          <p:nvPr/>
        </p:nvCxnSpPr>
        <p:spPr bwMode="auto">
          <a:xfrm rot="5400000">
            <a:off x="4883820"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94</a:t>
            </a:fld>
            <a:endParaRPr lang="en-US" sz="1600" dirty="0"/>
          </a:p>
        </p:txBody>
      </p:sp>
      <p:sp>
        <p:nvSpPr>
          <p:cNvPr id="51" name="Text Box 7">
            <a:extLst>
              <a:ext uri="{FF2B5EF4-FFF2-40B4-BE49-F238E27FC236}">
                <a16:creationId xmlns:a16="http://schemas.microsoft.com/office/drawing/2014/main" id="{8A387AB2-F953-224C-9A0B-4467D4BF0FB5}"/>
              </a:ext>
            </a:extLst>
          </p:cNvPr>
          <p:cNvSpPr txBox="1">
            <a:spLocks noChangeArrowheads="1"/>
          </p:cNvSpPr>
          <p:nvPr/>
        </p:nvSpPr>
        <p:spPr bwMode="auto">
          <a:xfrm>
            <a:off x="1166400" y="3238967"/>
            <a:ext cx="14544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At some point A. has to reorganize the feature hierarchy in order to arrive at the adult BP system,which has [back] &gt; [low].</a:t>
            </a:r>
            <a:endParaRPr lang="en-US" sz="3200" dirty="0">
              <a:latin typeface="Cambria"/>
              <a:cs typeface="Cambria"/>
            </a:endParaRPr>
          </a:p>
        </p:txBody>
      </p:sp>
      <p:sp>
        <p:nvSpPr>
          <p:cNvPr id="53" name="Text Box 5">
            <a:extLst>
              <a:ext uri="{FF2B5EF4-FFF2-40B4-BE49-F238E27FC236}">
                <a16:creationId xmlns:a16="http://schemas.microsoft.com/office/drawing/2014/main" id="{40016721-C68F-E04F-9AF7-F9D006038665}"/>
              </a:ext>
            </a:extLst>
          </p:cNvPr>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Acquisition of the BP vowel system</a:t>
            </a:r>
          </a:p>
        </p:txBody>
      </p:sp>
      <p:sp>
        <p:nvSpPr>
          <p:cNvPr id="65" name="Oval 64">
            <a:extLst>
              <a:ext uri="{FF2B5EF4-FFF2-40B4-BE49-F238E27FC236}">
                <a16:creationId xmlns:a16="http://schemas.microsoft.com/office/drawing/2014/main" id="{8B3F69A4-5FED-FE49-A1CA-EBD469FAE1F7}"/>
              </a:ext>
            </a:extLst>
          </p:cNvPr>
          <p:cNvSpPr/>
          <p:nvPr/>
        </p:nvSpPr>
        <p:spPr bwMode="auto">
          <a:xfrm>
            <a:off x="1000002" y="5148064"/>
            <a:ext cx="3996000" cy="1692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Tree>
    <p:extLst>
      <p:ext uri="{BB962C8B-B14F-4D97-AF65-F5344CB8AC3E}">
        <p14:creationId xmlns:p14="http://schemas.microsoft.com/office/powerpoint/2010/main" val="221893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565187"/>
            <a:ext cx="14400000" cy="584775"/>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The [ATR] contrast between /e~ɛ/ and /o~ɔ/ is the last to be acquired.</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963265" y="5157708"/>
            <a:ext cx="136127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endParaRPr lang="en-US" sz="3000" i="1" dirty="0">
              <a:latin typeface="Times New Roman"/>
              <a:cs typeface="Times New Roman"/>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91" name="Straight Connector 90"/>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95" name="Text Box 36"/>
          <p:cNvSpPr txBox="1">
            <a:spLocks noChangeArrowheads="1"/>
          </p:cNvSpPr>
          <p:nvPr/>
        </p:nvSpPr>
        <p:spPr bwMode="auto">
          <a:xfrm>
            <a:off x="4361985" y="6567408"/>
            <a:ext cx="1317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endParaRPr lang="en-US" sz="3000" i="1" dirty="0">
              <a:latin typeface="Times New Roman"/>
              <a:cs typeface="Times New Roman"/>
            </a:endParaRP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318617" y="5881608"/>
            <a:ext cx="123463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74561" y="5881608"/>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endParaRPr lang="en-US" sz="3000" i="1" dirty="0">
              <a:latin typeface="Times New Roman"/>
              <a:cs typeface="Times New Roman"/>
            </a:endParaRPr>
          </a:p>
        </p:txBody>
      </p:sp>
      <p:sp>
        <p:nvSpPr>
          <p:cNvPr id="75" name="Text Box 36"/>
          <p:cNvSpPr txBox="1">
            <a:spLocks noChangeArrowheads="1"/>
          </p:cNvSpPr>
          <p:nvPr/>
        </p:nvSpPr>
        <p:spPr bwMode="auto">
          <a:xfrm>
            <a:off x="7974345" y="5881608"/>
            <a:ext cx="1317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endParaRPr lang="en-US" sz="3000" i="1" dirty="0">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cxnSp>
        <p:nvCxnSpPr>
          <p:cNvPr id="107" name="Straight Connector 106"/>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2" name="Group 51"/>
          <p:cNvGrpSpPr/>
          <p:nvPr/>
        </p:nvGrpSpPr>
        <p:grpSpPr>
          <a:xfrm>
            <a:off x="8062699" y="6349367"/>
            <a:ext cx="1188715" cy="268224"/>
            <a:chOff x="6446981" y="4267200"/>
            <a:chExt cx="1005837" cy="268224"/>
          </a:xfrm>
        </p:grpSpPr>
        <p:sp>
          <p:nvSpPr>
            <p:cNvPr id="116" name="Line 14"/>
            <p:cNvSpPr>
              <a:spLocks noChangeShapeType="1"/>
            </p:cNvSpPr>
            <p:nvPr/>
          </p:nvSpPr>
          <p:spPr bwMode="auto">
            <a:xfrm flipH="1">
              <a:off x="6446981" y="4267200"/>
              <a:ext cx="502172" cy="268224"/>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117" name="Line 15"/>
            <p:cNvSpPr>
              <a:spLocks noChangeShapeType="1"/>
            </p:cNvSpPr>
            <p:nvPr/>
          </p:nvSpPr>
          <p:spPr bwMode="auto">
            <a:xfrm>
              <a:off x="6949153" y="4267200"/>
              <a:ext cx="503665" cy="266628"/>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118" name="Text Box 27"/>
          <p:cNvSpPr txBox="1">
            <a:spLocks noChangeArrowheads="1"/>
          </p:cNvSpPr>
          <p:nvPr/>
        </p:nvSpPr>
        <p:spPr bwMode="auto">
          <a:xfrm>
            <a:off x="7719555" y="7329408"/>
            <a:ext cx="570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e</a:t>
            </a:r>
            <a:r>
              <a:rPr lang="en-US" sz="3000" dirty="0">
                <a:latin typeface="Times New Roman"/>
                <a:cs typeface="Times New Roman"/>
              </a:rPr>
              <a:t>/</a:t>
            </a:r>
          </a:p>
        </p:txBody>
      </p:sp>
      <p:cxnSp>
        <p:nvCxnSpPr>
          <p:cNvPr id="119" name="Straight Connector 118"/>
          <p:cNvCxnSpPr/>
          <p:nvPr/>
        </p:nvCxnSpPr>
        <p:spPr bwMode="auto">
          <a:xfrm rot="5400000">
            <a:off x="7867889"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0" name="Text Box 36"/>
          <p:cNvSpPr txBox="1">
            <a:spLocks noChangeArrowheads="1"/>
          </p:cNvSpPr>
          <p:nvPr/>
        </p:nvSpPr>
        <p:spPr bwMode="auto">
          <a:xfrm>
            <a:off x="7312873" y="6567408"/>
            <a:ext cx="138435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sp>
        <p:nvSpPr>
          <p:cNvPr id="121" name="Text Box 27"/>
          <p:cNvSpPr txBox="1">
            <a:spLocks noChangeArrowheads="1"/>
          </p:cNvSpPr>
          <p:nvPr/>
        </p:nvSpPr>
        <p:spPr bwMode="auto">
          <a:xfrm>
            <a:off x="9034668" y="7329408"/>
            <a:ext cx="561371"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ɛ</a:t>
            </a:r>
            <a:r>
              <a:rPr lang="en-US" sz="3000" dirty="0">
                <a:latin typeface="Times New Roman"/>
                <a:cs typeface="Times New Roman"/>
              </a:rPr>
              <a:t>/</a:t>
            </a:r>
          </a:p>
        </p:txBody>
      </p:sp>
      <p:cxnSp>
        <p:nvCxnSpPr>
          <p:cNvPr id="122" name="Straight Connector 121"/>
          <p:cNvCxnSpPr/>
          <p:nvPr/>
        </p:nvCxnSpPr>
        <p:spPr bwMode="auto">
          <a:xfrm rot="5400000">
            <a:off x="9178191"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3" name="Text Box 36"/>
          <p:cNvSpPr txBox="1">
            <a:spLocks noChangeArrowheads="1"/>
          </p:cNvSpPr>
          <p:nvPr/>
        </p:nvSpPr>
        <p:spPr bwMode="auto">
          <a:xfrm>
            <a:off x="8635197" y="6567408"/>
            <a:ext cx="136030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grpSp>
        <p:nvGrpSpPr>
          <p:cNvPr id="55" name="Group 51"/>
          <p:cNvGrpSpPr/>
          <p:nvPr/>
        </p:nvGrpSpPr>
        <p:grpSpPr>
          <a:xfrm>
            <a:off x="4402880" y="7065647"/>
            <a:ext cx="1188715" cy="268224"/>
            <a:chOff x="6446981" y="4267200"/>
            <a:chExt cx="1005837" cy="268224"/>
          </a:xfrm>
        </p:grpSpPr>
        <p:sp>
          <p:nvSpPr>
            <p:cNvPr id="63" name="Line 14"/>
            <p:cNvSpPr>
              <a:spLocks noChangeShapeType="1"/>
            </p:cNvSpPr>
            <p:nvPr/>
          </p:nvSpPr>
          <p:spPr bwMode="auto">
            <a:xfrm flipH="1">
              <a:off x="6446981" y="4267200"/>
              <a:ext cx="502172" cy="268224"/>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4" name="Line 15"/>
            <p:cNvSpPr>
              <a:spLocks noChangeShapeType="1"/>
            </p:cNvSpPr>
            <p:nvPr/>
          </p:nvSpPr>
          <p:spPr bwMode="auto">
            <a:xfrm>
              <a:off x="6949153" y="4267200"/>
              <a:ext cx="503665" cy="266628"/>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56" name="Text Box 27"/>
          <p:cNvSpPr txBox="1">
            <a:spLocks noChangeArrowheads="1"/>
          </p:cNvSpPr>
          <p:nvPr/>
        </p:nvSpPr>
        <p:spPr bwMode="auto">
          <a:xfrm>
            <a:off x="4028623" y="8019673"/>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o</a:t>
            </a:r>
            <a:r>
              <a:rPr lang="en-US" sz="3000" dirty="0">
                <a:latin typeface="Times New Roman"/>
                <a:cs typeface="Times New Roman"/>
              </a:rPr>
              <a:t>/</a:t>
            </a:r>
          </a:p>
        </p:txBody>
      </p:sp>
      <p:cxnSp>
        <p:nvCxnSpPr>
          <p:cNvPr id="57" name="Straight Connector 56"/>
          <p:cNvCxnSpPr/>
          <p:nvPr/>
        </p:nvCxnSpPr>
        <p:spPr bwMode="auto">
          <a:xfrm rot="5400000">
            <a:off x="4187377" y="7932696"/>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Text Box 36"/>
          <p:cNvSpPr txBox="1">
            <a:spLocks noChangeArrowheads="1"/>
          </p:cNvSpPr>
          <p:nvPr/>
        </p:nvSpPr>
        <p:spPr bwMode="auto">
          <a:xfrm>
            <a:off x="3632361" y="7329408"/>
            <a:ext cx="138435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sp>
        <p:nvSpPr>
          <p:cNvPr id="59" name="Text Box 27"/>
          <p:cNvSpPr txBox="1">
            <a:spLocks noChangeArrowheads="1"/>
          </p:cNvSpPr>
          <p:nvPr/>
        </p:nvSpPr>
        <p:spPr bwMode="auto">
          <a:xfrm>
            <a:off x="5349345" y="8019673"/>
            <a:ext cx="570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ɔ</a:t>
            </a:r>
            <a:r>
              <a:rPr lang="en-US" sz="3000" dirty="0">
                <a:latin typeface="Times New Roman"/>
                <a:cs typeface="Times New Roman"/>
              </a:rPr>
              <a:t>/</a:t>
            </a:r>
          </a:p>
        </p:txBody>
      </p:sp>
      <p:cxnSp>
        <p:nvCxnSpPr>
          <p:cNvPr id="61" name="Straight Connector 60"/>
          <p:cNvCxnSpPr/>
          <p:nvPr/>
        </p:nvCxnSpPr>
        <p:spPr bwMode="auto">
          <a:xfrm rot="5400000">
            <a:off x="5497679" y="7932696"/>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Text Box 36"/>
          <p:cNvSpPr txBox="1">
            <a:spLocks noChangeArrowheads="1"/>
          </p:cNvSpPr>
          <p:nvPr/>
        </p:nvSpPr>
        <p:spPr bwMode="auto">
          <a:xfrm>
            <a:off x="4954685" y="7329408"/>
            <a:ext cx="136030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endParaRPr lang="en-US" sz="3000" i="1" dirty="0">
              <a:latin typeface="Times New Roman"/>
              <a:cs typeface="Times New Roman"/>
            </a:endParaRPr>
          </a:p>
        </p:txBody>
      </p: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95</a:t>
            </a:fld>
            <a:endParaRPr lang="en-US" sz="1600" dirty="0"/>
          </a:p>
        </p:txBody>
      </p:sp>
      <p:sp>
        <p:nvSpPr>
          <p:cNvPr id="51" name="Text Box 7">
            <a:extLst>
              <a:ext uri="{FF2B5EF4-FFF2-40B4-BE49-F238E27FC236}">
                <a16:creationId xmlns:a16="http://schemas.microsoft.com/office/drawing/2014/main" id="{8A387AB2-F953-224C-9A0B-4467D4BF0FB5}"/>
              </a:ext>
            </a:extLst>
          </p:cNvPr>
          <p:cNvSpPr txBox="1">
            <a:spLocks noChangeArrowheads="1"/>
          </p:cNvSpPr>
          <p:nvPr/>
        </p:nvSpPr>
        <p:spPr bwMode="auto">
          <a:xfrm>
            <a:off x="1166400" y="3567263"/>
            <a:ext cx="14544000" cy="584775"/>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Thus, the three children take different routes in acquiring the BP vowel system. </a:t>
            </a:r>
            <a:endParaRPr lang="en-US" sz="3200" dirty="0">
              <a:latin typeface="Cambria"/>
              <a:cs typeface="Cambria"/>
            </a:endParaRPr>
          </a:p>
        </p:txBody>
      </p:sp>
      <p:sp>
        <p:nvSpPr>
          <p:cNvPr id="53" name="Text Box 5">
            <a:extLst>
              <a:ext uri="{FF2B5EF4-FFF2-40B4-BE49-F238E27FC236}">
                <a16:creationId xmlns:a16="http://schemas.microsoft.com/office/drawing/2014/main" id="{40016721-C68F-E04F-9AF7-F9D006038665}"/>
              </a:ext>
            </a:extLst>
          </p:cNvPr>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Acquisition of the BP vowel system</a:t>
            </a:r>
          </a:p>
        </p:txBody>
      </p:sp>
      <p:sp>
        <p:nvSpPr>
          <p:cNvPr id="54" name="Text Box 12">
            <a:extLst>
              <a:ext uri="{FF2B5EF4-FFF2-40B4-BE49-F238E27FC236}">
                <a16:creationId xmlns:a16="http://schemas.microsoft.com/office/drawing/2014/main" id="{95A33CEC-523D-7747-8014-02B957216E28}"/>
              </a:ext>
            </a:extLst>
          </p:cNvPr>
          <p:cNvSpPr txBox="1">
            <a:spLocks noChangeArrowheads="1"/>
          </p:cNvSpPr>
          <p:nvPr/>
        </p:nvSpPr>
        <p:spPr bwMode="auto">
          <a:xfrm>
            <a:off x="2224138"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spTree>
    <p:extLst>
      <p:ext uri="{BB962C8B-B14F-4D97-AF65-F5344CB8AC3E}">
        <p14:creationId xmlns:p14="http://schemas.microsoft.com/office/powerpoint/2010/main" val="1946424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37"/>
          <p:cNvSpPr>
            <a:spLocks noChangeArrowheads="1"/>
          </p:cNvSpPr>
          <p:nvPr/>
        </p:nvSpPr>
        <p:spPr bwMode="auto">
          <a:xfrm>
            <a:off x="1166399" y="4569339"/>
            <a:ext cx="9000000" cy="4021038"/>
          </a:xfrm>
          <a:prstGeom prst="rect">
            <a:avLst/>
          </a:prstGeom>
          <a:solidFill>
            <a:schemeClr val="bg1"/>
          </a:solidFill>
          <a:ln w="9525">
            <a:solidFill>
              <a:schemeClr val="tx1"/>
            </a:solidFill>
            <a:round/>
            <a:headEnd/>
            <a:tailEnd/>
          </a:ln>
        </p:spPr>
        <p:txBody>
          <a:bodyPr>
            <a:prstTxWarp prst="textNoShape">
              <a:avLst/>
            </a:prstTxWarp>
          </a:bodyPr>
          <a:lstStyle/>
          <a:p>
            <a:endParaRPr lang="en-US" sz="3000" noProof="1"/>
          </a:p>
        </p:txBody>
      </p:sp>
      <p:sp>
        <p:nvSpPr>
          <p:cNvPr id="43" name="Text Box 4"/>
          <p:cNvSpPr txBox="1">
            <a:spLocks noChangeArrowheads="1"/>
          </p:cNvSpPr>
          <p:nvPr/>
        </p:nvSpPr>
        <p:spPr bwMode="auto">
          <a:xfrm>
            <a:off x="1166399" y="2401039"/>
            <a:ext cx="14400000" cy="584775"/>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The order of acquisition of contrasts is more variable than Jakobson allowed. </a:t>
            </a:r>
            <a:endParaRPr lang="en-US" sz="3200" dirty="0">
              <a:latin typeface="Cambria"/>
              <a:cs typeface="Cambria"/>
            </a:endParaRPr>
          </a:p>
        </p:txBody>
      </p:sp>
      <p:grpSp>
        <p:nvGrpSpPr>
          <p:cNvPr id="67" name="Group 66"/>
          <p:cNvGrpSpPr/>
          <p:nvPr/>
        </p:nvGrpSpPr>
        <p:grpSpPr>
          <a:xfrm>
            <a:off x="2970313" y="4743071"/>
            <a:ext cx="4663440" cy="457200"/>
            <a:chOff x="1871078" y="2667000"/>
            <a:chExt cx="3657600" cy="457200"/>
          </a:xfrm>
        </p:grpSpPr>
        <p:sp>
          <p:nvSpPr>
            <p:cNvPr id="66" name="Line 10"/>
            <p:cNvSpPr>
              <a:spLocks noChangeShapeType="1"/>
            </p:cNvSpPr>
            <p:nvPr/>
          </p:nvSpPr>
          <p:spPr bwMode="auto">
            <a:xfrm flipH="1">
              <a:off x="18710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9" name="Line 11"/>
            <p:cNvSpPr>
              <a:spLocks noChangeShapeType="1"/>
            </p:cNvSpPr>
            <p:nvPr/>
          </p:nvSpPr>
          <p:spPr bwMode="auto">
            <a:xfrm>
              <a:off x="3699878" y="2667000"/>
              <a:ext cx="1828800" cy="457200"/>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83" name="Text Box 13"/>
          <p:cNvSpPr txBox="1">
            <a:spLocks noChangeArrowheads="1"/>
          </p:cNvSpPr>
          <p:nvPr/>
        </p:nvSpPr>
        <p:spPr bwMode="auto">
          <a:xfrm>
            <a:off x="6963265" y="5157708"/>
            <a:ext cx="136127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endParaRPr lang="en-US" sz="3000" i="1" dirty="0">
              <a:latin typeface="Times New Roman"/>
              <a:cs typeface="Times New Roman"/>
            </a:endParaRPr>
          </a:p>
        </p:txBody>
      </p:sp>
      <p:grpSp>
        <p:nvGrpSpPr>
          <p:cNvPr id="2" name="Group 75"/>
          <p:cNvGrpSpPr/>
          <p:nvPr/>
        </p:nvGrpSpPr>
        <p:grpSpPr>
          <a:xfrm>
            <a:off x="3312780" y="6349367"/>
            <a:ext cx="1554480" cy="268224"/>
            <a:chOff x="3993344" y="5181600"/>
            <a:chExt cx="1005837" cy="268224"/>
          </a:xfrm>
        </p:grpSpPr>
        <p:sp>
          <p:nvSpPr>
            <p:cNvPr id="77" name="Line 14"/>
            <p:cNvSpPr>
              <a:spLocks noChangeShapeType="1"/>
            </p:cNvSpPr>
            <p:nvPr/>
          </p:nvSpPr>
          <p:spPr bwMode="auto">
            <a:xfrm flipH="1">
              <a:off x="3993344" y="5181600"/>
              <a:ext cx="502172" cy="26822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82" name="Line 15"/>
            <p:cNvSpPr>
              <a:spLocks noChangeShapeType="1"/>
            </p:cNvSpPr>
            <p:nvPr/>
          </p:nvSpPr>
          <p:spPr bwMode="auto">
            <a:xfrm>
              <a:off x="4495516" y="5181600"/>
              <a:ext cx="503665" cy="266628"/>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89" name="Text Box 35"/>
          <p:cNvSpPr txBox="1">
            <a:spLocks noChangeArrowheads="1"/>
          </p:cNvSpPr>
          <p:nvPr/>
        </p:nvSpPr>
        <p:spPr bwMode="auto">
          <a:xfrm>
            <a:off x="2944692" y="7329408"/>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
            </a:r>
            <a:r>
              <a:rPr lang="en-US" sz="3000" dirty="0" err="1">
                <a:latin typeface="Times New Roman"/>
                <a:cs typeface="Times New Roman"/>
              </a:rPr>
              <a:t>u</a:t>
            </a:r>
            <a:r>
              <a:rPr lang="en-US" sz="3000" dirty="0">
                <a:latin typeface="Times New Roman"/>
                <a:cs typeface="Times New Roman"/>
              </a:rPr>
              <a:t>/</a:t>
            </a:r>
          </a:p>
        </p:txBody>
      </p:sp>
      <p:cxnSp>
        <p:nvCxnSpPr>
          <p:cNvPr id="91" name="Straight Connector 90"/>
          <p:cNvCxnSpPr/>
          <p:nvPr/>
        </p:nvCxnSpPr>
        <p:spPr bwMode="auto">
          <a:xfrm rot="5400000">
            <a:off x="3103445"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 Box 36"/>
          <p:cNvSpPr txBox="1">
            <a:spLocks noChangeArrowheads="1"/>
          </p:cNvSpPr>
          <p:nvPr/>
        </p:nvSpPr>
        <p:spPr bwMode="auto">
          <a:xfrm>
            <a:off x="2569588" y="65674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95" name="Text Box 36"/>
          <p:cNvSpPr txBox="1">
            <a:spLocks noChangeArrowheads="1"/>
          </p:cNvSpPr>
          <p:nvPr/>
        </p:nvSpPr>
        <p:spPr bwMode="auto">
          <a:xfrm>
            <a:off x="4361985" y="6567408"/>
            <a:ext cx="1317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endParaRPr lang="en-US" sz="3000" i="1" dirty="0">
              <a:latin typeface="Times New Roman"/>
              <a:cs typeface="Times New Roman"/>
            </a:endParaRPr>
          </a:p>
        </p:txBody>
      </p:sp>
      <p:grpSp>
        <p:nvGrpSpPr>
          <p:cNvPr id="6" name="Group 83"/>
          <p:cNvGrpSpPr/>
          <p:nvPr/>
        </p:nvGrpSpPr>
        <p:grpSpPr>
          <a:xfrm>
            <a:off x="1933993" y="5617847"/>
            <a:ext cx="2103120" cy="268224"/>
            <a:chOff x="1094381" y="3810000"/>
            <a:chExt cx="914400" cy="451104"/>
          </a:xfrm>
        </p:grpSpPr>
        <p:sp>
          <p:nvSpPr>
            <p:cNvPr id="111" name="Line 14"/>
            <p:cNvSpPr>
              <a:spLocks noChangeShapeType="1"/>
            </p:cNvSpPr>
            <p:nvPr/>
          </p:nvSpPr>
          <p:spPr bwMode="auto">
            <a:xfrm flipH="1">
              <a:off x="1094381" y="3810000"/>
              <a:ext cx="456521" cy="451104"/>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sp>
          <p:nvSpPr>
            <p:cNvPr id="112" name="Line 15"/>
            <p:cNvSpPr>
              <a:spLocks noChangeShapeType="1"/>
            </p:cNvSpPr>
            <p:nvPr/>
          </p:nvSpPr>
          <p:spPr bwMode="auto">
            <a:xfrm>
              <a:off x="1550902" y="3810000"/>
              <a:ext cx="457879" cy="448419"/>
            </a:xfrm>
            <a:prstGeom prst="line">
              <a:avLst/>
            </a:prstGeom>
            <a:noFill/>
            <a:ln w="19050">
              <a:solidFill>
                <a:srgbClr val="000000"/>
              </a:solidFill>
              <a:round/>
              <a:headEnd/>
              <a:tailEnd/>
            </a:ln>
          </p:spPr>
          <p:txBody>
            <a:bodyPr wrap="none" anchor="ctr">
              <a:prstTxWarp prst="textNoShape">
                <a:avLst/>
              </a:prstTxWarp>
            </a:bodyPr>
            <a:lstStyle/>
            <a:p>
              <a:endParaRPr lang="en-US" sz="3000"/>
            </a:p>
          </p:txBody>
        </p:sp>
      </p:grpSp>
      <p:sp>
        <p:nvSpPr>
          <p:cNvPr id="108" name="Text Box 36"/>
          <p:cNvSpPr txBox="1">
            <a:spLocks noChangeArrowheads="1"/>
          </p:cNvSpPr>
          <p:nvPr/>
        </p:nvSpPr>
        <p:spPr bwMode="auto">
          <a:xfrm>
            <a:off x="1318617" y="5881608"/>
            <a:ext cx="123463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p>
        </p:txBody>
      </p:sp>
      <p:sp>
        <p:nvSpPr>
          <p:cNvPr id="100" name="Text Box 37"/>
          <p:cNvSpPr txBox="1">
            <a:spLocks noChangeArrowheads="1"/>
          </p:cNvSpPr>
          <p:nvPr/>
        </p:nvSpPr>
        <p:spPr bwMode="auto">
          <a:xfrm>
            <a:off x="1650440" y="6567408"/>
            <a:ext cx="57098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/a/</a:t>
            </a:r>
          </a:p>
        </p:txBody>
      </p:sp>
      <p:cxnSp>
        <p:nvCxnSpPr>
          <p:cNvPr id="101" name="Straight Connector 100"/>
          <p:cNvCxnSpPr/>
          <p:nvPr/>
        </p:nvCxnSpPr>
        <p:spPr bwMode="auto">
          <a:xfrm rot="5400000">
            <a:off x="1798773"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 Box 36"/>
          <p:cNvSpPr txBox="1">
            <a:spLocks noChangeArrowheads="1"/>
          </p:cNvSpPr>
          <p:nvPr/>
        </p:nvSpPr>
        <p:spPr bwMode="auto">
          <a:xfrm>
            <a:off x="3474561" y="5881608"/>
            <a:ext cx="121058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[–low]</a:t>
            </a:r>
            <a:endParaRPr lang="en-US" sz="3000" i="1" dirty="0">
              <a:latin typeface="Times New Roman"/>
              <a:cs typeface="Times New Roman"/>
            </a:endParaRPr>
          </a:p>
        </p:txBody>
      </p:sp>
      <p:sp>
        <p:nvSpPr>
          <p:cNvPr id="75" name="Text Box 36"/>
          <p:cNvSpPr txBox="1">
            <a:spLocks noChangeArrowheads="1"/>
          </p:cNvSpPr>
          <p:nvPr/>
        </p:nvSpPr>
        <p:spPr bwMode="auto">
          <a:xfrm>
            <a:off x="7974345" y="5881608"/>
            <a:ext cx="1317990"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endParaRPr lang="en-US" sz="3000" i="1" dirty="0">
              <a:latin typeface="Times New Roman"/>
              <a:cs typeface="Times New Roman"/>
            </a:endParaRPr>
          </a:p>
        </p:txBody>
      </p:sp>
      <p:grpSp>
        <p:nvGrpSpPr>
          <p:cNvPr id="49" name="Group 48"/>
          <p:cNvGrpSpPr/>
          <p:nvPr/>
        </p:nvGrpSpPr>
        <p:grpSpPr>
          <a:xfrm>
            <a:off x="6782532" y="5611751"/>
            <a:ext cx="1737360" cy="274320"/>
            <a:chOff x="4473402" y="3535680"/>
            <a:chExt cx="2194558" cy="274320"/>
          </a:xfrm>
        </p:grpSpPr>
        <p:sp>
          <p:nvSpPr>
            <p:cNvPr id="84" name="Line 25"/>
            <p:cNvSpPr>
              <a:spLocks noChangeShapeType="1"/>
            </p:cNvSpPr>
            <p:nvPr/>
          </p:nvSpPr>
          <p:spPr bwMode="auto">
            <a:xfrm flipH="1">
              <a:off x="4473402"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sp>
          <p:nvSpPr>
            <p:cNvPr id="85" name="Line 26"/>
            <p:cNvSpPr>
              <a:spLocks noChangeShapeType="1"/>
            </p:cNvSpPr>
            <p:nvPr/>
          </p:nvSpPr>
          <p:spPr bwMode="auto">
            <a:xfrm>
              <a:off x="5559864" y="3535680"/>
              <a:ext cx="1108096" cy="274320"/>
            </a:xfrm>
            <a:prstGeom prst="line">
              <a:avLst/>
            </a:prstGeom>
            <a:noFill/>
            <a:ln w="19050">
              <a:solidFill>
                <a:srgbClr val="000000"/>
              </a:solidFill>
              <a:round/>
              <a:headEnd/>
              <a:tailEnd/>
            </a:ln>
          </p:spPr>
          <p:txBody>
            <a:bodyPr wrap="none" anchor="ctr">
              <a:prstTxWarp prst="textNoShape">
                <a:avLst/>
              </a:prstTxWarp>
            </a:bodyPr>
            <a:lstStyle/>
            <a:p>
              <a:pPr>
                <a:defRPr/>
              </a:pPr>
              <a:endParaRPr lang="en-US" sz="3000">
                <a:latin typeface="Times" pitchFamily="1" charset="0"/>
              </a:endParaRPr>
            </a:p>
          </p:txBody>
        </p:sp>
      </p:grpSp>
      <p:sp>
        <p:nvSpPr>
          <p:cNvPr id="70" name="Text Box 34"/>
          <p:cNvSpPr txBox="1">
            <a:spLocks noChangeArrowheads="1"/>
          </p:cNvSpPr>
          <p:nvPr/>
        </p:nvSpPr>
        <p:spPr bwMode="auto">
          <a:xfrm>
            <a:off x="6126084" y="5881608"/>
            <a:ext cx="1342034"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[+high]</a:t>
            </a:r>
          </a:p>
        </p:txBody>
      </p:sp>
      <p:sp>
        <p:nvSpPr>
          <p:cNvPr id="106" name="Text Box 37"/>
          <p:cNvSpPr txBox="1">
            <a:spLocks noChangeArrowheads="1"/>
          </p:cNvSpPr>
          <p:nvPr/>
        </p:nvSpPr>
        <p:spPr bwMode="auto">
          <a:xfrm>
            <a:off x="6543667" y="6567408"/>
            <a:ext cx="506869" cy="553998"/>
          </a:xfrm>
          <a:prstGeom prst="rect">
            <a:avLst/>
          </a:prstGeom>
          <a:noFill/>
          <a:ln w="9525">
            <a:noFill/>
            <a:miter lim="800000"/>
            <a:headEnd/>
            <a:tailEnd/>
          </a:ln>
        </p:spPr>
        <p:txBody>
          <a:bodyPr wrap="none">
            <a:prstTxWarp prst="textNoShape">
              <a:avLst/>
            </a:prstTxWarp>
            <a:spAutoFit/>
          </a:bodyPr>
          <a:lstStyle/>
          <a:p>
            <a:r>
              <a:rPr lang="en-US" sz="3000" noProof="1">
                <a:latin typeface="Times New Roman"/>
                <a:cs typeface="Times New Roman"/>
              </a:rPr>
              <a:t>/i/</a:t>
            </a:r>
          </a:p>
        </p:txBody>
      </p:sp>
      <p:cxnSp>
        <p:nvCxnSpPr>
          <p:cNvPr id="107" name="Straight Connector 106"/>
          <p:cNvCxnSpPr/>
          <p:nvPr/>
        </p:nvCxnSpPr>
        <p:spPr bwMode="auto">
          <a:xfrm rot="5400000">
            <a:off x="6659941" y="648043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2" name="Group 51"/>
          <p:cNvGrpSpPr/>
          <p:nvPr/>
        </p:nvGrpSpPr>
        <p:grpSpPr>
          <a:xfrm>
            <a:off x="8062699" y="6349367"/>
            <a:ext cx="1188715" cy="268224"/>
            <a:chOff x="6446981" y="4267200"/>
            <a:chExt cx="1005837" cy="268224"/>
          </a:xfrm>
        </p:grpSpPr>
        <p:sp>
          <p:nvSpPr>
            <p:cNvPr id="116" name="Line 14"/>
            <p:cNvSpPr>
              <a:spLocks noChangeShapeType="1"/>
            </p:cNvSpPr>
            <p:nvPr/>
          </p:nvSpPr>
          <p:spPr bwMode="auto">
            <a:xfrm flipH="1">
              <a:off x="6446981" y="4267200"/>
              <a:ext cx="502172" cy="268224"/>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117" name="Line 15"/>
            <p:cNvSpPr>
              <a:spLocks noChangeShapeType="1"/>
            </p:cNvSpPr>
            <p:nvPr/>
          </p:nvSpPr>
          <p:spPr bwMode="auto">
            <a:xfrm>
              <a:off x="6949153" y="4267200"/>
              <a:ext cx="503665" cy="266628"/>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118" name="Text Box 27"/>
          <p:cNvSpPr txBox="1">
            <a:spLocks noChangeArrowheads="1"/>
          </p:cNvSpPr>
          <p:nvPr/>
        </p:nvSpPr>
        <p:spPr bwMode="auto">
          <a:xfrm>
            <a:off x="7719555" y="7329408"/>
            <a:ext cx="570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e</a:t>
            </a:r>
            <a:r>
              <a:rPr lang="en-US" sz="3000" dirty="0">
                <a:latin typeface="Times New Roman"/>
                <a:cs typeface="Times New Roman"/>
              </a:rPr>
              <a:t>/</a:t>
            </a:r>
          </a:p>
        </p:txBody>
      </p:sp>
      <p:cxnSp>
        <p:nvCxnSpPr>
          <p:cNvPr id="119" name="Straight Connector 118"/>
          <p:cNvCxnSpPr/>
          <p:nvPr/>
        </p:nvCxnSpPr>
        <p:spPr bwMode="auto">
          <a:xfrm rot="5400000">
            <a:off x="7867889"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0" name="Text Box 36"/>
          <p:cNvSpPr txBox="1">
            <a:spLocks noChangeArrowheads="1"/>
          </p:cNvSpPr>
          <p:nvPr/>
        </p:nvSpPr>
        <p:spPr bwMode="auto">
          <a:xfrm>
            <a:off x="7312873" y="6567408"/>
            <a:ext cx="138435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sp>
        <p:nvSpPr>
          <p:cNvPr id="121" name="Text Box 27"/>
          <p:cNvSpPr txBox="1">
            <a:spLocks noChangeArrowheads="1"/>
          </p:cNvSpPr>
          <p:nvPr/>
        </p:nvSpPr>
        <p:spPr bwMode="auto">
          <a:xfrm>
            <a:off x="9034668" y="7329408"/>
            <a:ext cx="561371"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ɛ</a:t>
            </a:r>
            <a:r>
              <a:rPr lang="en-US" sz="3000" dirty="0">
                <a:latin typeface="Times New Roman"/>
                <a:cs typeface="Times New Roman"/>
              </a:rPr>
              <a:t>/</a:t>
            </a:r>
          </a:p>
        </p:txBody>
      </p:sp>
      <p:cxnSp>
        <p:nvCxnSpPr>
          <p:cNvPr id="122" name="Straight Connector 121"/>
          <p:cNvCxnSpPr/>
          <p:nvPr/>
        </p:nvCxnSpPr>
        <p:spPr bwMode="auto">
          <a:xfrm rot="5400000">
            <a:off x="9178191" y="7196711"/>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3" name="Text Box 36"/>
          <p:cNvSpPr txBox="1">
            <a:spLocks noChangeArrowheads="1"/>
          </p:cNvSpPr>
          <p:nvPr/>
        </p:nvSpPr>
        <p:spPr bwMode="auto">
          <a:xfrm>
            <a:off x="8635197" y="6567408"/>
            <a:ext cx="136030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grpSp>
        <p:nvGrpSpPr>
          <p:cNvPr id="55" name="Group 51"/>
          <p:cNvGrpSpPr/>
          <p:nvPr/>
        </p:nvGrpSpPr>
        <p:grpSpPr>
          <a:xfrm>
            <a:off x="4402880" y="7065647"/>
            <a:ext cx="1188715" cy="268224"/>
            <a:chOff x="6446981" y="4267200"/>
            <a:chExt cx="1005837" cy="268224"/>
          </a:xfrm>
        </p:grpSpPr>
        <p:sp>
          <p:nvSpPr>
            <p:cNvPr id="63" name="Line 14"/>
            <p:cNvSpPr>
              <a:spLocks noChangeShapeType="1"/>
            </p:cNvSpPr>
            <p:nvPr/>
          </p:nvSpPr>
          <p:spPr bwMode="auto">
            <a:xfrm flipH="1">
              <a:off x="6446981" y="4267200"/>
              <a:ext cx="502172" cy="268224"/>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sp>
          <p:nvSpPr>
            <p:cNvPr id="64" name="Line 15"/>
            <p:cNvSpPr>
              <a:spLocks noChangeShapeType="1"/>
            </p:cNvSpPr>
            <p:nvPr/>
          </p:nvSpPr>
          <p:spPr bwMode="auto">
            <a:xfrm>
              <a:off x="6949153" y="4267200"/>
              <a:ext cx="503665" cy="266628"/>
            </a:xfrm>
            <a:prstGeom prst="line">
              <a:avLst/>
            </a:prstGeom>
            <a:noFill/>
            <a:ln w="19050">
              <a:solidFill>
                <a:schemeClr val="tx1"/>
              </a:solidFill>
              <a:round/>
              <a:headEnd/>
              <a:tailEnd/>
            </a:ln>
          </p:spPr>
          <p:txBody>
            <a:bodyPr wrap="none" anchor="ctr">
              <a:prstTxWarp prst="textNoShape">
                <a:avLst/>
              </a:prstTxWarp>
            </a:bodyPr>
            <a:lstStyle/>
            <a:p>
              <a:endParaRPr lang="en-US" sz="3000"/>
            </a:p>
          </p:txBody>
        </p:sp>
      </p:grpSp>
      <p:sp>
        <p:nvSpPr>
          <p:cNvPr id="56" name="Text Box 27"/>
          <p:cNvSpPr txBox="1">
            <a:spLocks noChangeArrowheads="1"/>
          </p:cNvSpPr>
          <p:nvPr/>
        </p:nvSpPr>
        <p:spPr bwMode="auto">
          <a:xfrm>
            <a:off x="4028623" y="8019673"/>
            <a:ext cx="59182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o</a:t>
            </a:r>
            <a:r>
              <a:rPr lang="en-US" sz="3000" dirty="0">
                <a:latin typeface="Times New Roman"/>
                <a:cs typeface="Times New Roman"/>
              </a:rPr>
              <a:t>/</a:t>
            </a:r>
          </a:p>
        </p:txBody>
      </p:sp>
      <p:cxnSp>
        <p:nvCxnSpPr>
          <p:cNvPr id="57" name="Straight Connector 56"/>
          <p:cNvCxnSpPr/>
          <p:nvPr/>
        </p:nvCxnSpPr>
        <p:spPr bwMode="auto">
          <a:xfrm rot="5400000">
            <a:off x="4187377" y="7932696"/>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Text Box 36"/>
          <p:cNvSpPr txBox="1">
            <a:spLocks noChangeArrowheads="1"/>
          </p:cNvSpPr>
          <p:nvPr/>
        </p:nvSpPr>
        <p:spPr bwMode="auto">
          <a:xfrm>
            <a:off x="3632361" y="7329408"/>
            <a:ext cx="1384353"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p>
        </p:txBody>
      </p:sp>
      <p:sp>
        <p:nvSpPr>
          <p:cNvPr id="59" name="Text Box 27"/>
          <p:cNvSpPr txBox="1">
            <a:spLocks noChangeArrowheads="1"/>
          </p:cNvSpPr>
          <p:nvPr/>
        </p:nvSpPr>
        <p:spPr bwMode="auto">
          <a:xfrm>
            <a:off x="5349345" y="8019673"/>
            <a:ext cx="570989"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ea typeface="Doulos SIL" charset="-52"/>
                <a:cs typeface="Times New Roman"/>
              </a:rPr>
              <a:t>/</a:t>
            </a:r>
            <a:r>
              <a:rPr lang="en-US" sz="3000" dirty="0" err="1">
                <a:latin typeface="Times New Roman"/>
                <a:ea typeface="Doulos SIL" charset="-52"/>
                <a:cs typeface="Times New Roman"/>
              </a:rPr>
              <a:t>ɔ</a:t>
            </a:r>
            <a:r>
              <a:rPr lang="en-US" sz="3000" dirty="0">
                <a:latin typeface="Times New Roman"/>
                <a:cs typeface="Times New Roman"/>
              </a:rPr>
              <a:t>/</a:t>
            </a:r>
          </a:p>
        </p:txBody>
      </p:sp>
      <p:cxnSp>
        <p:nvCxnSpPr>
          <p:cNvPr id="61" name="Straight Connector 60"/>
          <p:cNvCxnSpPr/>
          <p:nvPr/>
        </p:nvCxnSpPr>
        <p:spPr bwMode="auto">
          <a:xfrm rot="5400000">
            <a:off x="5497679" y="7932696"/>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Text Box 36"/>
          <p:cNvSpPr txBox="1">
            <a:spLocks noChangeArrowheads="1"/>
          </p:cNvSpPr>
          <p:nvPr/>
        </p:nvSpPr>
        <p:spPr bwMode="auto">
          <a:xfrm>
            <a:off x="4954685" y="7329408"/>
            <a:ext cx="1360308"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[–ATR]</a:t>
            </a:r>
            <a:endParaRPr lang="en-US" sz="3000" i="1" dirty="0">
              <a:latin typeface="Times New Roman"/>
              <a:cs typeface="Times New Roman"/>
            </a:endParaRPr>
          </a:p>
        </p:txBody>
      </p:sp>
      <p:sp>
        <p:nvSpPr>
          <p:cNvPr id="50" name="Slide Number Placeholder 8">
            <a:extLst>
              <a:ext uri="{FF2B5EF4-FFF2-40B4-BE49-F238E27FC236}">
                <a16:creationId xmlns:a16="http://schemas.microsoft.com/office/drawing/2014/main" id="{1A450C33-A853-464C-82B2-521922D30900}"/>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96</a:t>
            </a:fld>
            <a:endParaRPr lang="en-US" sz="1600" dirty="0"/>
          </a:p>
        </p:txBody>
      </p:sp>
      <p:sp>
        <p:nvSpPr>
          <p:cNvPr id="51" name="Text Box 7">
            <a:extLst>
              <a:ext uri="{FF2B5EF4-FFF2-40B4-BE49-F238E27FC236}">
                <a16:creationId xmlns:a16="http://schemas.microsoft.com/office/drawing/2014/main" id="{8A387AB2-F953-224C-9A0B-4467D4BF0FB5}"/>
              </a:ext>
            </a:extLst>
          </p:cNvPr>
          <p:cNvSpPr txBox="1">
            <a:spLocks noChangeArrowheads="1"/>
          </p:cNvSpPr>
          <p:nvPr/>
        </p:nvSpPr>
        <p:spPr bwMode="auto">
          <a:xfrm>
            <a:off x="1166400" y="3238967"/>
            <a:ext cx="14544000" cy="1077218"/>
          </a:xfrm>
          <a:prstGeom prst="rect">
            <a:avLst/>
          </a:prstGeom>
          <a:noFill/>
          <a:ln w="9525">
            <a:noFill/>
            <a:miter lim="800000"/>
            <a:headEnd/>
            <a:tailEnd/>
          </a:ln>
        </p:spPr>
        <p:txBody>
          <a:bodyPr>
            <a:prstTxWarp prst="textNoShape">
              <a:avLst/>
            </a:prstTxWarp>
            <a:spAutoFit/>
          </a:bodyPr>
          <a:lstStyle/>
          <a:p>
            <a:pPr algn="l"/>
            <a:r>
              <a:rPr lang="en-US" sz="3200" noProof="1">
                <a:latin typeface="Cambria"/>
                <a:ea typeface="Cambria"/>
                <a:cs typeface="Cambria"/>
              </a:rPr>
              <a:t>Nevertheless, the general idea that learners acquire </a:t>
            </a:r>
            <a:r>
              <a:rPr lang="en-US" sz="3200" noProof="1">
                <a:solidFill>
                  <a:srgbClr val="C00000"/>
                </a:solidFill>
                <a:latin typeface="Cambria"/>
                <a:ea typeface="Cambria"/>
                <a:cs typeface="Cambria"/>
              </a:rPr>
              <a:t>contrasts in a hierarchy</a:t>
            </a:r>
            <a:r>
              <a:rPr lang="en-US" sz="3200" noProof="1">
                <a:latin typeface="Cambria"/>
                <a:ea typeface="Cambria"/>
                <a:cs typeface="Cambria"/>
              </a:rPr>
              <a:t> is a fruitful way to model acquisition. </a:t>
            </a:r>
            <a:endParaRPr lang="en-US" sz="3200" dirty="0">
              <a:latin typeface="Cambria"/>
              <a:cs typeface="Cambria"/>
            </a:endParaRPr>
          </a:p>
        </p:txBody>
      </p:sp>
      <p:sp>
        <p:nvSpPr>
          <p:cNvPr id="53" name="Text Box 5">
            <a:extLst>
              <a:ext uri="{FF2B5EF4-FFF2-40B4-BE49-F238E27FC236}">
                <a16:creationId xmlns:a16="http://schemas.microsoft.com/office/drawing/2014/main" id="{40016721-C68F-E04F-9AF7-F9D006038665}"/>
              </a:ext>
            </a:extLst>
          </p:cNvPr>
          <p:cNvSpPr txBox="1">
            <a:spLocks noChangeArrowheads="1"/>
          </p:cNvSpPr>
          <p:nvPr/>
        </p:nvSpPr>
        <p:spPr bwMode="auto">
          <a:xfrm>
            <a:off x="1166400" y="1440000"/>
            <a:ext cx="8864733" cy="707886"/>
          </a:xfrm>
          <a:prstGeom prst="rect">
            <a:avLst/>
          </a:prstGeom>
          <a:noFill/>
          <a:ln w="9525">
            <a:noFill/>
            <a:miter lim="800000"/>
            <a:headEnd/>
            <a:tailEnd/>
          </a:ln>
        </p:spPr>
        <p:txBody>
          <a:bodyPr>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Times New Roman"/>
                <a:cs typeface="Calibri" panose="020F0502020204030204" pitchFamily="34" charset="0"/>
              </a:rPr>
              <a:t>Acquisition of the BP vowel system</a:t>
            </a:r>
          </a:p>
        </p:txBody>
      </p:sp>
      <p:sp>
        <p:nvSpPr>
          <p:cNvPr id="54" name="Text Box 12">
            <a:extLst>
              <a:ext uri="{FF2B5EF4-FFF2-40B4-BE49-F238E27FC236}">
                <a16:creationId xmlns:a16="http://schemas.microsoft.com/office/drawing/2014/main" id="{E58FC321-68F6-6A4A-B195-C0425A57B1B0}"/>
              </a:ext>
            </a:extLst>
          </p:cNvPr>
          <p:cNvSpPr txBox="1">
            <a:spLocks noChangeArrowheads="1"/>
          </p:cNvSpPr>
          <p:nvPr/>
        </p:nvSpPr>
        <p:spPr bwMode="auto">
          <a:xfrm>
            <a:off x="2224138" y="5157708"/>
            <a:ext cx="1385316" cy="553998"/>
          </a:xfrm>
          <a:prstGeom prst="rect">
            <a:avLst/>
          </a:prstGeom>
          <a:noFill/>
          <a:ln w="9525">
            <a:noFill/>
            <a:miter lim="800000"/>
            <a:headEnd/>
            <a:tailEnd/>
          </a:ln>
        </p:spPr>
        <p:txBody>
          <a:bodyPr wrap="none">
            <a:prstTxWarp prst="textNoShape">
              <a:avLst/>
            </a:prstTxWarp>
            <a:spAutoFit/>
          </a:bodyPr>
          <a:lstStyle/>
          <a:p>
            <a:r>
              <a:rPr lang="en-US" sz="3000" dirty="0">
                <a:latin typeface="Times New Roman"/>
                <a:cs typeface="Times New Roman"/>
              </a:rPr>
              <a:t>[+back]</a:t>
            </a:r>
          </a:p>
        </p:txBody>
      </p:sp>
    </p:spTree>
    <p:extLst>
      <p:ext uri="{BB962C8B-B14F-4D97-AF65-F5344CB8AC3E}">
        <p14:creationId xmlns:p14="http://schemas.microsoft.com/office/powerpoint/2010/main" val="3801348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4082580" y="1600200"/>
            <a:ext cx="8092431" cy="5943600"/>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6" name="Rectangle 25"/>
          <p:cNvSpPr/>
          <p:nvPr/>
        </p:nvSpPr>
        <p:spPr bwMode="auto">
          <a:xfrm>
            <a:off x="4242594" y="1828815"/>
            <a:ext cx="7772400" cy="5577815"/>
          </a:xfrm>
          <a:prstGeom prst="rect">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8" name="Rectangle 17"/>
          <p:cNvSpPr/>
          <p:nvPr/>
        </p:nvSpPr>
        <p:spPr bwMode="auto">
          <a:xfrm>
            <a:off x="3671094" y="1255714"/>
            <a:ext cx="8915400" cy="251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10" name="Text Box 5"/>
          <p:cNvSpPr txBox="1">
            <a:spLocks noChangeArrowheads="1"/>
          </p:cNvSpPr>
          <p:nvPr/>
        </p:nvSpPr>
        <p:spPr bwMode="auto">
          <a:xfrm>
            <a:off x="4753486" y="4248588"/>
            <a:ext cx="5081840" cy="2446824"/>
          </a:xfrm>
          <a:prstGeom prst="rect">
            <a:avLst/>
          </a:prstGeom>
          <a:noFill/>
          <a:ln w="9525">
            <a:noFill/>
            <a:miter lim="800000"/>
            <a:headEnd/>
            <a:tailEnd/>
          </a:ln>
        </p:spPr>
        <p:txBody>
          <a:bodyPr wrap="none">
            <a:prstTxWarp prst="textNoShape">
              <a:avLst/>
            </a:prstTxWarp>
            <a:spAutoFit/>
          </a:bodyPr>
          <a:lstStyle/>
          <a:p>
            <a:pPr>
              <a:spcBef>
                <a:spcPts val="960"/>
              </a:spcBef>
            </a:pPr>
            <a:r>
              <a:rPr lang="en-US" sz="3200" dirty="0">
                <a:latin typeface="Optima"/>
                <a:cs typeface="Optima"/>
              </a:rPr>
              <a:t>Part II: A Theory of Contrast</a:t>
            </a:r>
          </a:p>
          <a:p>
            <a:pPr>
              <a:spcBef>
                <a:spcPts val="960"/>
              </a:spcBef>
            </a:pPr>
            <a:r>
              <a:rPr lang="en-US" sz="3200" dirty="0">
                <a:solidFill>
                  <a:srgbClr val="C00000"/>
                </a:solidFill>
                <a:latin typeface="Optima"/>
                <a:cs typeface="Optima"/>
              </a:rPr>
              <a:t>4. Synchronic Phonology:</a:t>
            </a:r>
          </a:p>
          <a:p>
            <a:pPr>
              <a:spcBef>
                <a:spcPts val="960"/>
              </a:spcBef>
            </a:pPr>
            <a:r>
              <a:rPr lang="en-US" sz="3200" dirty="0">
                <a:solidFill>
                  <a:srgbClr val="C00000"/>
                </a:solidFill>
                <a:latin typeface="Optima"/>
                <a:cs typeface="Optima"/>
              </a:rPr>
              <a:t>The Proto-Germanic</a:t>
            </a:r>
          </a:p>
          <a:p>
            <a:pPr>
              <a:spcBef>
                <a:spcPts val="960"/>
              </a:spcBef>
            </a:pPr>
            <a:r>
              <a:rPr lang="en-US" sz="3200" dirty="0">
                <a:solidFill>
                  <a:srgbClr val="C00000"/>
                </a:solidFill>
                <a:latin typeface="Optima"/>
                <a:cs typeface="Optima"/>
              </a:rPr>
              <a:t>Short Vowel System</a:t>
            </a:r>
          </a:p>
        </p:txBody>
      </p:sp>
      <p:sp>
        <p:nvSpPr>
          <p:cNvPr id="27" name="Rectangle 26"/>
          <p:cNvSpPr/>
          <p:nvPr/>
        </p:nvSpPr>
        <p:spPr bwMode="auto">
          <a:xfrm>
            <a:off x="4244118" y="3352803"/>
            <a:ext cx="7769352" cy="182876"/>
          </a:xfrm>
          <a:prstGeom prst="rect">
            <a:avLst/>
          </a:prstGeom>
          <a:solidFill>
            <a:srgbClr val="60606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sp>
        <p:nvSpPr>
          <p:cNvPr id="28" name="Rectangle 27"/>
          <p:cNvSpPr/>
          <p:nvPr/>
        </p:nvSpPr>
        <p:spPr bwMode="auto">
          <a:xfrm>
            <a:off x="10346210" y="3543309"/>
            <a:ext cx="1828800" cy="3985252"/>
          </a:xfrm>
          <a:prstGeom prst="rect">
            <a:avLst/>
          </a:prstGeom>
          <a:solidFill>
            <a:srgbClr val="60606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a:latin typeface="Times" pitchFamily="71" charset="0"/>
            </a:endParaRPr>
          </a:p>
        </p:txBody>
      </p:sp>
      <p:grpSp>
        <p:nvGrpSpPr>
          <p:cNvPr id="14" name="Group 13">
            <a:extLst>
              <a:ext uri="{FF2B5EF4-FFF2-40B4-BE49-F238E27FC236}">
                <a16:creationId xmlns:a16="http://schemas.microsoft.com/office/drawing/2014/main" id="{99E7037D-7FBE-5E48-ACD6-E7E9BB3BFAB2}"/>
              </a:ext>
            </a:extLst>
          </p:cNvPr>
          <p:cNvGrpSpPr/>
          <p:nvPr/>
        </p:nvGrpSpPr>
        <p:grpSpPr>
          <a:xfrm>
            <a:off x="4204867" y="1763808"/>
            <a:ext cx="3995936" cy="1080000"/>
            <a:chOff x="0" y="332656"/>
            <a:chExt cx="3995936" cy="1080000"/>
          </a:xfrm>
        </p:grpSpPr>
        <p:pic>
          <p:nvPicPr>
            <p:cNvPr id="16" name="Graphic 15">
              <a:extLst>
                <a:ext uri="{FF2B5EF4-FFF2-40B4-BE49-F238E27FC236}">
                  <a16:creationId xmlns:a16="http://schemas.microsoft.com/office/drawing/2014/main" id="{17D7DF4D-598B-5244-B6D9-CC13518A4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32656"/>
              <a:ext cx="1080000" cy="1080000"/>
            </a:xfrm>
            <a:prstGeom prst="rect">
              <a:avLst/>
            </a:prstGeom>
          </p:spPr>
        </p:pic>
        <p:pic>
          <p:nvPicPr>
            <p:cNvPr id="17" name="Graphic 16">
              <a:extLst>
                <a:ext uri="{FF2B5EF4-FFF2-40B4-BE49-F238E27FC236}">
                  <a16:creationId xmlns:a16="http://schemas.microsoft.com/office/drawing/2014/main" id="{0CDEF6A1-1343-7842-909A-B8DD4E6F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610" y="512656"/>
              <a:ext cx="2810326" cy="720000"/>
            </a:xfrm>
            <a:prstGeom prst="rect">
              <a:avLst/>
            </a:prstGeom>
          </p:spPr>
        </p:pic>
      </p:grpSp>
      <p:sp>
        <p:nvSpPr>
          <p:cNvPr id="20" name="Rectangle 19">
            <a:extLst>
              <a:ext uri="{FF2B5EF4-FFF2-40B4-BE49-F238E27FC236}">
                <a16:creationId xmlns:a16="http://schemas.microsoft.com/office/drawing/2014/main" id="{78659E4B-9D4A-AF49-98B5-9D05EC5B44B9}"/>
              </a:ext>
            </a:extLst>
          </p:cNvPr>
          <p:cNvSpPr/>
          <p:nvPr/>
        </p:nvSpPr>
        <p:spPr bwMode="auto">
          <a:xfrm>
            <a:off x="4242595" y="3537000"/>
            <a:ext cx="6103616" cy="3870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a:endParaRPr lang="en-US" dirty="0">
              <a:latin typeface="Times" pitchFamily="71" charset="0"/>
            </a:endParaRPr>
          </a:p>
        </p:txBody>
      </p:sp>
      <p:cxnSp>
        <p:nvCxnSpPr>
          <p:cNvPr id="21" name="Straight Connector 20">
            <a:extLst>
              <a:ext uri="{FF2B5EF4-FFF2-40B4-BE49-F238E27FC236}">
                <a16:creationId xmlns:a16="http://schemas.microsoft.com/office/drawing/2014/main" id="{A1193C36-13A5-F945-B7DA-CDF2CEBADA88}"/>
              </a:ext>
            </a:extLst>
          </p:cNvPr>
          <p:cNvCxnSpPr>
            <a:cxnSpLocks/>
          </p:cNvCxnSpPr>
          <p:nvPr/>
        </p:nvCxnSpPr>
        <p:spPr bwMode="auto">
          <a:xfrm>
            <a:off x="9928994" y="6084168"/>
            <a:ext cx="360000" cy="0"/>
          </a:xfrm>
          <a:prstGeom prst="line">
            <a:avLst/>
          </a:prstGeom>
          <a:solidFill>
            <a:schemeClr val="accent1"/>
          </a:solidFill>
          <a:ln w="25400" cap="flat" cmpd="sng" algn="ctr">
            <a:solidFill>
              <a:srgbClr val="002060"/>
            </a:solidFill>
            <a:prstDash val="solid"/>
            <a:round/>
            <a:headEnd type="none" w="med" len="med"/>
            <a:tailEnd type="arrow" w="med" len="med"/>
          </a:ln>
          <a:effectLst/>
        </p:spPr>
      </p:cxnSp>
      <p:sp>
        <p:nvSpPr>
          <p:cNvPr id="22" name="Rounded Rectangle 21">
            <a:extLst>
              <a:ext uri="{FF2B5EF4-FFF2-40B4-BE49-F238E27FC236}">
                <a16:creationId xmlns:a16="http://schemas.microsoft.com/office/drawing/2014/main" id="{9226299D-7748-B84C-8531-97B050B20DE0}"/>
              </a:ext>
            </a:extLst>
          </p:cNvPr>
          <p:cNvSpPr/>
          <p:nvPr/>
        </p:nvSpPr>
        <p:spPr bwMode="auto">
          <a:xfrm>
            <a:off x="10360610" y="3642352"/>
            <a:ext cx="1800000" cy="3657600"/>
          </a:xfrm>
          <a:prstGeom prst="roundRect">
            <a:avLst/>
          </a:prstGeom>
          <a:solidFill>
            <a:srgbClr val="FFF4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spcAft>
                <a:spcPts val="0"/>
              </a:spcAft>
            </a:pPr>
            <a:r>
              <a:rPr lang="en-US" sz="1400" dirty="0">
                <a:solidFill>
                  <a:srgbClr val="000000"/>
                </a:solidFill>
                <a:latin typeface="Calibri" panose="020F0502020204030204" pitchFamily="34" charset="0"/>
                <a:cs typeface="Calibri" panose="020F0502020204030204" pitchFamily="34" charset="0"/>
              </a:rPr>
              <a:t>Introduction</a:t>
            </a:r>
          </a:p>
          <a:p>
            <a:pPr algn="l">
              <a:spcBef>
                <a:spcPts val="1200"/>
              </a:spcBef>
              <a:spcAft>
                <a:spcPts val="0"/>
              </a:spcAft>
            </a:pPr>
            <a:r>
              <a:rPr lang="en-US" sz="1400" dirty="0">
                <a:solidFill>
                  <a:srgbClr val="000000"/>
                </a:solidFill>
                <a:latin typeface="Calibri" panose="020F0502020204030204" pitchFamily="34" charset="0"/>
                <a:cs typeface="Calibri" panose="020F0502020204030204" pitchFamily="34" charset="0"/>
              </a:rPr>
              <a:t>Part I</a:t>
            </a:r>
          </a:p>
          <a:p>
            <a:pPr algn="l">
              <a:spcBef>
                <a:spcPts val="1200"/>
              </a:spcBef>
              <a:spcAft>
                <a:spcPts val="600"/>
              </a:spcAft>
            </a:pPr>
            <a:r>
              <a:rPr lang="en-US" sz="1400" dirty="0">
                <a:latin typeface="Calibri" panose="020F0502020204030204" pitchFamily="34" charset="0"/>
                <a:cs typeface="Calibri" panose="020F0502020204030204" pitchFamily="34" charset="0"/>
              </a:rPr>
              <a:t>Part II</a:t>
            </a:r>
          </a:p>
          <a:p>
            <a:pPr algn="l">
              <a:spcBef>
                <a:spcPts val="0"/>
              </a:spcBef>
              <a:spcAft>
                <a:spcPts val="600"/>
              </a:spcAft>
            </a:pPr>
            <a:r>
              <a:rPr lang="en-US" sz="1400" dirty="0">
                <a:latin typeface="Calibri" panose="020F0502020204030204" pitchFamily="34" charset="0"/>
                <a:cs typeface="Calibri" panose="020F0502020204030204" pitchFamily="34" charset="0"/>
              </a:rPr>
              <a:t>1. CHT Main Tenets</a:t>
            </a:r>
          </a:p>
          <a:p>
            <a:pPr algn="l">
              <a:spcBef>
                <a:spcPts val="0"/>
              </a:spcBef>
              <a:spcAft>
                <a:spcPts val="600"/>
              </a:spcAft>
            </a:pPr>
            <a:r>
              <a:rPr lang="en-US" sz="1400" dirty="0">
                <a:latin typeface="Calibri" panose="020F0502020204030204" pitchFamily="34" charset="0"/>
                <a:cs typeface="Calibri" panose="020F0502020204030204" pitchFamily="34" charset="0"/>
              </a:rPr>
              <a:t>2. Features in CHT</a:t>
            </a:r>
          </a:p>
          <a:p>
            <a:pPr algn="l">
              <a:spcBef>
                <a:spcPts val="0"/>
              </a:spcBef>
              <a:spcAft>
                <a:spcPts val="0"/>
              </a:spcAft>
            </a:pPr>
            <a:r>
              <a:rPr lang="en-US" sz="1400" dirty="0">
                <a:latin typeface="Calibri" panose="020F0502020204030204" pitchFamily="34" charset="0"/>
                <a:cs typeface="Calibri" panose="020F0502020204030204" pitchFamily="34" charset="0"/>
              </a:rPr>
              <a:t>3. Acquisition: BP</a:t>
            </a:r>
          </a:p>
          <a:p>
            <a:pPr algn="l">
              <a:spcBef>
                <a:spcPts val="0"/>
              </a:spcBef>
              <a:spcAft>
                <a:spcPts val="600"/>
              </a:spcAft>
            </a:pPr>
            <a:r>
              <a:rPr lang="en-US" sz="1400" dirty="0">
                <a:latin typeface="Calibri" panose="020F0502020204030204" pitchFamily="34" charset="0"/>
                <a:cs typeface="Calibri" panose="020F0502020204030204" pitchFamily="34" charset="0"/>
              </a:rPr>
              <a:t>      vowel system </a:t>
            </a:r>
          </a:p>
          <a:p>
            <a:pPr algn="l">
              <a:spcBef>
                <a:spcPts val="0"/>
              </a:spcBef>
              <a:spcAft>
                <a:spcPts val="0"/>
              </a:spcAft>
            </a:pPr>
            <a:r>
              <a:rPr lang="en-US" sz="1400" b="1" u="sng" dirty="0">
                <a:solidFill>
                  <a:srgbClr val="C00000"/>
                </a:solidFill>
                <a:latin typeface="Calibri" panose="020F0502020204030204" pitchFamily="34" charset="0"/>
                <a:cs typeface="Calibri" panose="020F0502020204030204" pitchFamily="34" charset="0"/>
              </a:rPr>
              <a:t>4. Synchrony:</a:t>
            </a:r>
          </a:p>
          <a:p>
            <a:pPr algn="l">
              <a:spcBef>
                <a:spcPts val="0"/>
              </a:spcBef>
              <a:spcAft>
                <a:spcPts val="600"/>
              </a:spcAft>
            </a:pPr>
            <a:r>
              <a:rPr lang="en-US" sz="1400" b="1" dirty="0">
                <a:solidFill>
                  <a:srgbClr val="C00000"/>
                </a:solidFill>
                <a:latin typeface="Calibri" panose="020F0502020204030204" pitchFamily="34" charset="0"/>
                <a:cs typeface="Calibri" panose="020F0502020204030204" pitchFamily="34" charset="0"/>
              </a:rPr>
              <a:t>     </a:t>
            </a:r>
            <a:r>
              <a:rPr lang="en-US" sz="1400" b="1" u="sng" dirty="0" err="1">
                <a:solidFill>
                  <a:srgbClr val="C00000"/>
                </a:solidFill>
                <a:latin typeface="Calibri" panose="020F0502020204030204" pitchFamily="34" charset="0"/>
                <a:cs typeface="Calibri" panose="020F0502020204030204" pitchFamily="34" charset="0"/>
              </a:rPr>
              <a:t>PGmc</a:t>
            </a:r>
            <a:r>
              <a:rPr lang="en-US" sz="1400" b="1" u="sng" dirty="0">
                <a:solidFill>
                  <a:srgbClr val="C00000"/>
                </a:solidFill>
                <a:latin typeface="Calibri" panose="020F0502020204030204" pitchFamily="34" charset="0"/>
                <a:cs typeface="Calibri" panose="020F0502020204030204" pitchFamily="34" charset="0"/>
              </a:rPr>
              <a:t>. Vowels</a:t>
            </a:r>
          </a:p>
          <a:p>
            <a:pPr algn="l">
              <a:spcBef>
                <a:spcPts val="0"/>
              </a:spcBef>
              <a:spcAft>
                <a:spcPts val="0"/>
              </a:spcAft>
            </a:pPr>
            <a:r>
              <a:rPr lang="en-US" sz="1400" dirty="0">
                <a:latin typeface="Calibri" panose="020F0502020204030204" pitchFamily="34" charset="0"/>
                <a:cs typeface="Calibri" panose="020F0502020204030204" pitchFamily="34" charset="0"/>
              </a:rPr>
              <a:t>5. Diachrony: West</a:t>
            </a:r>
          </a:p>
          <a:p>
            <a:pPr algn="l">
              <a:spcBef>
                <a:spcPts val="0"/>
              </a:spcBef>
              <a:spcAft>
                <a:spcPts val="0"/>
              </a:spcAft>
            </a:pP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Gmc</a:t>
            </a:r>
            <a:r>
              <a:rPr lang="en-US" sz="1400" dirty="0">
                <a:latin typeface="Calibri" panose="020F0502020204030204" pitchFamily="34" charset="0"/>
                <a:cs typeface="Calibri" panose="020F0502020204030204" pitchFamily="34" charset="0"/>
              </a:rPr>
              <a:t>. </a:t>
            </a:r>
            <a:r>
              <a:rPr lang="en-US" sz="1400" i="1" dirty="0" err="1">
                <a:latin typeface="Calibri" panose="020F0502020204030204" pitchFamily="34" charset="0"/>
                <a:cs typeface="Calibri" panose="020F0502020204030204" pitchFamily="34" charset="0"/>
              </a:rPr>
              <a:t>i</a:t>
            </a:r>
            <a:r>
              <a:rPr lang="en-US" sz="1400" dirty="0">
                <a:latin typeface="Calibri" panose="020F0502020204030204" pitchFamily="34" charset="0"/>
                <a:cs typeface="Calibri" panose="020F0502020204030204" pitchFamily="34" charset="0"/>
              </a:rPr>
              <a:t>-Umlaut</a:t>
            </a:r>
          </a:p>
          <a:p>
            <a:pPr algn="l">
              <a:spcBef>
                <a:spcPts val="1200"/>
              </a:spcBef>
              <a:spcAft>
                <a:spcPts val="0"/>
              </a:spcAft>
            </a:pPr>
            <a:r>
              <a:rPr lang="en-US" sz="1400" dirty="0">
                <a:latin typeface="Calibri" panose="020F0502020204030204" pitchFamily="34" charset="0"/>
                <a:cs typeface="Calibri" panose="020F0502020204030204" pitchFamily="34" charset="0"/>
              </a:rPr>
              <a:t>Conclusions</a:t>
            </a:r>
          </a:p>
        </p:txBody>
      </p:sp>
      <p:sp>
        <p:nvSpPr>
          <p:cNvPr id="23" name="Slide Number Placeholder 8">
            <a:extLst>
              <a:ext uri="{FF2B5EF4-FFF2-40B4-BE49-F238E27FC236}">
                <a16:creationId xmlns:a16="http://schemas.microsoft.com/office/drawing/2014/main" id="{FD206071-07A3-E041-91DD-0352AE9421BE}"/>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97</a:t>
            </a:fld>
            <a:endParaRPr lang="en-US" sz="1600" dirty="0"/>
          </a:p>
        </p:txBody>
      </p:sp>
      <p:sp>
        <p:nvSpPr>
          <p:cNvPr id="24" name="Text Box 5">
            <a:extLst>
              <a:ext uri="{FF2B5EF4-FFF2-40B4-BE49-F238E27FC236}">
                <a16:creationId xmlns:a16="http://schemas.microsoft.com/office/drawing/2014/main" id="{F9482FCA-409A-104A-8057-762EB3912F05}"/>
              </a:ext>
            </a:extLst>
          </p:cNvPr>
          <p:cNvSpPr txBox="1">
            <a:spLocks noChangeArrowheads="1"/>
          </p:cNvSpPr>
          <p:nvPr/>
        </p:nvSpPr>
        <p:spPr bwMode="auto">
          <a:xfrm>
            <a:off x="4242594" y="2886199"/>
            <a:ext cx="3372333" cy="461665"/>
          </a:xfrm>
          <a:prstGeom prst="rect">
            <a:avLst/>
          </a:prstGeom>
          <a:noFill/>
          <a:ln w="9525">
            <a:noFill/>
            <a:miter lim="800000"/>
            <a:headEnd/>
            <a:tailEnd/>
          </a:ln>
        </p:spPr>
        <p:txBody>
          <a:bodyPr wrap="none">
            <a:prstTxWarp prst="textNoShape">
              <a:avLst/>
            </a:prstTxWarp>
            <a:spAutoFit/>
          </a:bodyPr>
          <a:lstStyle/>
          <a:p>
            <a:pPr algn="l">
              <a:spcAft>
                <a:spcPts val="600"/>
              </a:spcAft>
            </a:pPr>
            <a:r>
              <a:rPr lang="en-US" sz="2400" dirty="0">
                <a:latin typeface="Calibri" panose="020F0502020204030204" pitchFamily="34" charset="0"/>
                <a:cs typeface="Calibri" panose="020F0502020204030204" pitchFamily="34" charset="0"/>
              </a:rPr>
              <a:t>Monday 26 October 2020</a:t>
            </a:r>
          </a:p>
        </p:txBody>
      </p:sp>
      <p:pic>
        <p:nvPicPr>
          <p:cNvPr id="25" name="Picture 24">
            <a:extLst>
              <a:ext uri="{FF2B5EF4-FFF2-40B4-BE49-F238E27FC236}">
                <a16:creationId xmlns:a16="http://schemas.microsoft.com/office/drawing/2014/main" id="{B147CAEC-C2DC-8F40-A14D-8E4CFE31305D}"/>
              </a:ext>
            </a:extLst>
          </p:cNvPr>
          <p:cNvPicPr>
            <a:picLocks noChangeAspect="1"/>
          </p:cNvPicPr>
          <p:nvPr/>
        </p:nvPicPr>
        <p:blipFill>
          <a:blip r:embed="rId7"/>
          <a:stretch>
            <a:fillRect/>
          </a:stretch>
        </p:blipFill>
        <p:spPr>
          <a:xfrm>
            <a:off x="9912595" y="1828815"/>
            <a:ext cx="2102399" cy="1512000"/>
          </a:xfrm>
          <a:prstGeom prst="rect">
            <a:avLst/>
          </a:prstGeom>
        </p:spPr>
      </p:pic>
    </p:spTree>
    <p:extLst>
      <p:ext uri="{BB962C8B-B14F-4D97-AF65-F5344CB8AC3E}">
        <p14:creationId xmlns:p14="http://schemas.microsoft.com/office/powerpoint/2010/main" val="954549394"/>
      </p:ext>
    </p:extLst>
  </p:cSld>
  <p:clrMapOvr>
    <a:masterClrMapping/>
  </p:clrMapOvr>
  <p:transition>
    <p:diamond/>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99CCFF">
            <a:alpha val="25000"/>
          </a:srgb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B1B563-90AE-FB47-8E86-C0F6F48BF181}"/>
              </a:ext>
            </a:extLst>
          </p:cNvPr>
          <p:cNvSpPr/>
          <p:nvPr/>
        </p:nvSpPr>
        <p:spPr bwMode="auto">
          <a:xfrm>
            <a:off x="2944706" y="5826125"/>
            <a:ext cx="4392000" cy="2057400"/>
          </a:xfrm>
          <a:prstGeom prst="rect">
            <a:avLst/>
          </a:prstGeom>
          <a:solidFill>
            <a:schemeClr val="bg1"/>
          </a:solidFill>
          <a:ln w="9525" cap="flat" cmpd="sng" algn="ctr">
            <a:solidFill>
              <a:schemeClr val="tx1"/>
            </a:solidFill>
            <a:prstDash val="solid"/>
            <a:round/>
            <a:headEnd type="none" w="med" len="med"/>
            <a:tailEnd type="none" w="med" len="med"/>
          </a:ln>
          <a:effectLst/>
        </p:spPr>
      </p:sp>
      <p:sp>
        <p:nvSpPr>
          <p:cNvPr id="162821" name="Text Box 5"/>
          <p:cNvSpPr txBox="1">
            <a:spLocks noChangeArrowheads="1"/>
          </p:cNvSpPr>
          <p:nvPr/>
        </p:nvSpPr>
        <p:spPr bwMode="auto">
          <a:xfrm>
            <a:off x="1166400" y="1440000"/>
            <a:ext cx="6256393"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short vowels</a:t>
            </a:r>
          </a:p>
        </p:txBody>
      </p:sp>
      <p:sp>
        <p:nvSpPr>
          <p:cNvPr id="9" name="Text Box 4"/>
          <p:cNvSpPr txBox="1">
            <a:spLocks noChangeArrowheads="1"/>
          </p:cNvSpPr>
          <p:nvPr/>
        </p:nvSpPr>
        <p:spPr bwMode="auto">
          <a:xfrm>
            <a:off x="1166400" y="2136501"/>
            <a:ext cx="13788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I would like to look now at Proto-Germanic, which is commonly assumed to have had the four short vowels */</a:t>
            </a:r>
            <a:r>
              <a:rPr lang="en-US" sz="3200" dirty="0" err="1">
                <a:latin typeface="Cambria" panose="02040503050406030204" pitchFamily="18" charset="0"/>
                <a:ea typeface="Palatino" charset="0"/>
                <a:cs typeface="Palatino" charset="0"/>
              </a:rPr>
              <a:t>i</a:t>
            </a:r>
            <a:r>
              <a:rPr lang="en-US" sz="3200" dirty="0">
                <a:latin typeface="Cambria" panose="02040503050406030204" pitchFamily="18" charset="0"/>
                <a:ea typeface="Palatino" charset="0"/>
                <a:cs typeface="Palatino" charset="0"/>
              </a:rPr>
              <a:t>/, */e/, */a/, */u/ (</a:t>
            </a:r>
            <a:r>
              <a:rPr lang="en-US" sz="3200" dirty="0" err="1">
                <a:latin typeface="Cambria" panose="02040503050406030204" pitchFamily="18" charset="0"/>
                <a:ea typeface="Palatino" charset="0"/>
                <a:cs typeface="Palatino" charset="0"/>
              </a:rPr>
              <a:t>Ringe</a:t>
            </a:r>
            <a:r>
              <a:rPr lang="en-US" sz="3200" dirty="0">
                <a:latin typeface="Cambria" panose="02040503050406030204" pitchFamily="18" charset="0"/>
                <a:ea typeface="Palatino" charset="0"/>
                <a:cs typeface="Palatino" charset="0"/>
              </a:rPr>
              <a:t> 2006).</a:t>
            </a:r>
            <a:endParaRPr lang="en-US" sz="3200" noProof="1">
              <a:latin typeface="Cambria" panose="02040503050406030204" pitchFamily="18" charset="0"/>
              <a:ea typeface="Palatino" charset="0"/>
              <a:cs typeface="Palatino" charset="0"/>
            </a:endParaRPr>
          </a:p>
        </p:txBody>
      </p:sp>
      <p:sp>
        <p:nvSpPr>
          <p:cNvPr id="8" name="Rectangle 7">
            <a:extLst>
              <a:ext uri="{FF2B5EF4-FFF2-40B4-BE49-F238E27FC236}">
                <a16:creationId xmlns:a16="http://schemas.microsoft.com/office/drawing/2014/main" id="{3B2D9B00-D534-A74D-9C5F-FBB8ADBD9BCC}"/>
              </a:ext>
            </a:extLst>
          </p:cNvPr>
          <p:cNvSpPr/>
          <p:nvPr/>
        </p:nvSpPr>
        <p:spPr>
          <a:xfrm>
            <a:off x="3917038" y="5334002"/>
            <a:ext cx="2447337" cy="584775"/>
          </a:xfrm>
          <a:prstGeom prst="rect">
            <a:avLst/>
          </a:prstGeom>
        </p:spPr>
        <p:txBody>
          <a:bodyPr wrap="none">
            <a:spAutoFit/>
          </a:bodyPr>
          <a:lstStyle/>
          <a:p>
            <a:pPr algn="l"/>
            <a:r>
              <a:rPr lang="en-US" sz="3200" dirty="0">
                <a:solidFill>
                  <a:srgbClr val="C00000"/>
                </a:solidFill>
                <a:latin typeface="Cambria" panose="02040503050406030204" pitchFamily="18" charset="0"/>
                <a:cs typeface="Palatino"/>
              </a:rPr>
              <a:t>Short vowels</a:t>
            </a:r>
          </a:p>
        </p:txBody>
      </p:sp>
      <p:sp>
        <p:nvSpPr>
          <p:cNvPr id="14" name="Text Box 4">
            <a:extLst>
              <a:ext uri="{FF2B5EF4-FFF2-40B4-BE49-F238E27FC236}">
                <a16:creationId xmlns:a16="http://schemas.microsoft.com/office/drawing/2014/main" id="{3E18F58D-8950-8446-8015-1B36A541BA76}"/>
              </a:ext>
            </a:extLst>
          </p:cNvPr>
          <p:cNvSpPr txBox="1">
            <a:spLocks noChangeArrowheads="1"/>
          </p:cNvSpPr>
          <p:nvPr/>
        </p:nvSpPr>
        <p:spPr bwMode="auto">
          <a:xfrm>
            <a:off x="1166400" y="3202334"/>
            <a:ext cx="13788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It also had long vowels, but these will not be relevant here (see Dresher 2018 for discussion of the long vowels).</a:t>
            </a:r>
            <a:endParaRPr lang="en-US" sz="3200" noProof="1">
              <a:latin typeface="Cambria" panose="02040503050406030204" pitchFamily="18" charset="0"/>
              <a:ea typeface="Palatino" charset="0"/>
              <a:cs typeface="Palatino" charset="0"/>
            </a:endParaRPr>
          </a:p>
        </p:txBody>
      </p:sp>
      <p:sp>
        <p:nvSpPr>
          <p:cNvPr id="15" name="Text Box 4">
            <a:extLst>
              <a:ext uri="{FF2B5EF4-FFF2-40B4-BE49-F238E27FC236}">
                <a16:creationId xmlns:a16="http://schemas.microsoft.com/office/drawing/2014/main" id="{83C27490-745F-CB45-AC8C-63AC793F91AB}"/>
              </a:ext>
            </a:extLst>
          </p:cNvPr>
          <p:cNvSpPr txBox="1">
            <a:spLocks noChangeArrowheads="1"/>
          </p:cNvSpPr>
          <p:nvPr/>
        </p:nvSpPr>
        <p:spPr bwMode="auto">
          <a:xfrm>
            <a:off x="1166400" y="4268167"/>
            <a:ext cx="14400000" cy="1077218"/>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Why Proto-Germanic? I pick the Proto-Germanic short vowel system to illustrate a CHT synchronic analysis for two reasons:  </a:t>
            </a:r>
            <a:endParaRPr lang="en-US" sz="3200" noProof="1">
              <a:latin typeface="Cambria" panose="02040503050406030204" pitchFamily="18" charset="0"/>
              <a:ea typeface="Palatino" charset="0"/>
              <a:cs typeface="Palatino" charset="0"/>
            </a:endParaRPr>
          </a:p>
        </p:txBody>
      </p:sp>
      <p:sp>
        <p:nvSpPr>
          <p:cNvPr id="16" name="Text Box 4">
            <a:extLst>
              <a:ext uri="{FF2B5EF4-FFF2-40B4-BE49-F238E27FC236}">
                <a16:creationId xmlns:a16="http://schemas.microsoft.com/office/drawing/2014/main" id="{A89F5EC9-735F-164D-814F-897243403018}"/>
              </a:ext>
            </a:extLst>
          </p:cNvPr>
          <p:cNvSpPr txBox="1">
            <a:spLocks noChangeArrowheads="1"/>
          </p:cNvSpPr>
          <p:nvPr/>
        </p:nvSpPr>
        <p:spPr bwMode="auto">
          <a:xfrm>
            <a:off x="7797872" y="5821422"/>
            <a:ext cx="7531722" cy="2062103"/>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First, because its later evolution into West Germanic and Old English raises some interesting diachronic issues that we will look soon.</a:t>
            </a:r>
            <a:endParaRPr lang="en-US" sz="3200" noProof="1">
              <a:latin typeface="Cambria" panose="02040503050406030204" pitchFamily="18" charset="0"/>
              <a:ea typeface="Palatino" charset="0"/>
              <a:cs typeface="Palatino" charset="0"/>
            </a:endParaRPr>
          </a:p>
        </p:txBody>
      </p:sp>
      <p:sp>
        <p:nvSpPr>
          <p:cNvPr id="17" name="Slide Number Placeholder 8">
            <a:extLst>
              <a:ext uri="{FF2B5EF4-FFF2-40B4-BE49-F238E27FC236}">
                <a16:creationId xmlns:a16="http://schemas.microsoft.com/office/drawing/2014/main" id="{EB16342C-E4D6-B341-A6D3-138D6A1198F4}"/>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98</a:t>
            </a:fld>
            <a:endParaRPr lang="en-US" sz="1600" dirty="0"/>
          </a:p>
        </p:txBody>
      </p:sp>
      <p:sp>
        <p:nvSpPr>
          <p:cNvPr id="19" name="Text Box 11">
            <a:extLst>
              <a:ext uri="{FF2B5EF4-FFF2-40B4-BE49-F238E27FC236}">
                <a16:creationId xmlns:a16="http://schemas.microsoft.com/office/drawing/2014/main" id="{4BF587FD-AED0-C946-B783-DCDD73C63631}"/>
              </a:ext>
            </a:extLst>
          </p:cNvPr>
          <p:cNvSpPr txBox="1">
            <a:spLocks noChangeArrowheads="1"/>
          </p:cNvSpPr>
          <p:nvPr/>
        </p:nvSpPr>
        <p:spPr bwMode="auto">
          <a:xfrm>
            <a:off x="3448274" y="5938196"/>
            <a:ext cx="298480"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i</a:t>
            </a:r>
          </a:p>
        </p:txBody>
      </p:sp>
      <p:sp>
        <p:nvSpPr>
          <p:cNvPr id="20" name="Text Box 12">
            <a:extLst>
              <a:ext uri="{FF2B5EF4-FFF2-40B4-BE49-F238E27FC236}">
                <a16:creationId xmlns:a16="http://schemas.microsoft.com/office/drawing/2014/main" id="{A37ABF22-CE0A-3241-9ED8-922EBC0D8EDE}"/>
              </a:ext>
            </a:extLst>
          </p:cNvPr>
          <p:cNvSpPr txBox="1">
            <a:spLocks noChangeArrowheads="1"/>
          </p:cNvSpPr>
          <p:nvPr/>
        </p:nvSpPr>
        <p:spPr bwMode="auto">
          <a:xfrm>
            <a:off x="6316792" y="5938196"/>
            <a:ext cx="410690"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u</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21" name="Text Box 22">
            <a:extLst>
              <a:ext uri="{FF2B5EF4-FFF2-40B4-BE49-F238E27FC236}">
                <a16:creationId xmlns:a16="http://schemas.microsoft.com/office/drawing/2014/main" id="{26DFC0F5-B8BD-3742-9686-C25315C8CA6C}"/>
              </a:ext>
            </a:extLst>
          </p:cNvPr>
          <p:cNvSpPr txBox="1">
            <a:spLocks noChangeArrowheads="1"/>
          </p:cNvSpPr>
          <p:nvPr/>
        </p:nvSpPr>
        <p:spPr bwMode="auto">
          <a:xfrm>
            <a:off x="3855320" y="66239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err="1">
                <a:solidFill>
                  <a:srgbClr val="C00000"/>
                </a:solidFill>
                <a:latin typeface="Cambria" panose="02040503050406030204" pitchFamily="18" charset="0"/>
                <a:ea typeface="Doulos SIL" charset="-52"/>
                <a:cs typeface="Times New Roman" panose="02020603050405020304" pitchFamily="18" charset="0"/>
              </a:rPr>
              <a:t>e</a:t>
            </a:r>
            <a:endParaRPr lang="en-US" sz="3200" dirty="0">
              <a:solidFill>
                <a:srgbClr val="C00000"/>
              </a:solidFill>
              <a:latin typeface="Cambria" panose="02040503050406030204" pitchFamily="18" charset="0"/>
              <a:ea typeface="Doulos SIL" charset="-52"/>
              <a:cs typeface="Times New Roman" panose="02020603050405020304" pitchFamily="18" charset="0"/>
            </a:endParaRPr>
          </a:p>
        </p:txBody>
      </p:sp>
      <p:sp>
        <p:nvSpPr>
          <p:cNvPr id="22" name="Text Box 13">
            <a:extLst>
              <a:ext uri="{FF2B5EF4-FFF2-40B4-BE49-F238E27FC236}">
                <a16:creationId xmlns:a16="http://schemas.microsoft.com/office/drawing/2014/main" id="{14921A49-67E1-9449-8465-D5A9FF02EA81}"/>
              </a:ext>
            </a:extLst>
          </p:cNvPr>
          <p:cNvSpPr txBox="1">
            <a:spLocks noChangeArrowheads="1"/>
          </p:cNvSpPr>
          <p:nvPr/>
        </p:nvSpPr>
        <p:spPr bwMode="auto">
          <a:xfrm>
            <a:off x="4744418" y="7309796"/>
            <a:ext cx="385042" cy="584775"/>
          </a:xfrm>
          <a:prstGeom prst="rect">
            <a:avLst/>
          </a:prstGeom>
          <a:noFill/>
          <a:ln w="9525">
            <a:noFill/>
            <a:miter lim="800000"/>
            <a:headEnd/>
            <a:tailEnd/>
          </a:ln>
        </p:spPr>
        <p:txBody>
          <a:bodyPr wrap="none">
            <a:prstTxWarp prst="textNoShape">
              <a:avLst/>
            </a:prstTxWarp>
            <a:spAutoFit/>
          </a:bodyPr>
          <a:lstStyle/>
          <a:p>
            <a:pPr algn="l"/>
            <a:r>
              <a:rPr lang="en-US" sz="3200" dirty="0">
                <a:solidFill>
                  <a:srgbClr val="C00000"/>
                </a:solidFill>
                <a:latin typeface="Cambria" panose="02040503050406030204" pitchFamily="18" charset="0"/>
                <a:ea typeface="Doulos SIL" charset="-52"/>
                <a:cs typeface="Times New Roman" panose="02020603050405020304" pitchFamily="18" charset="0"/>
              </a:rPr>
              <a:t>a</a:t>
            </a:r>
          </a:p>
        </p:txBody>
      </p:sp>
    </p:spTree>
    <p:extLst>
      <p:ext uri="{BB962C8B-B14F-4D97-AF65-F5344CB8AC3E}">
        <p14:creationId xmlns:p14="http://schemas.microsoft.com/office/powerpoint/2010/main" val="44482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21" name="Text Box 5"/>
          <p:cNvSpPr txBox="1">
            <a:spLocks noChangeArrowheads="1"/>
          </p:cNvSpPr>
          <p:nvPr/>
        </p:nvSpPr>
        <p:spPr bwMode="auto">
          <a:xfrm>
            <a:off x="1166400" y="1440000"/>
            <a:ext cx="7886519" cy="707886"/>
          </a:xfrm>
          <a:prstGeom prst="rect">
            <a:avLst/>
          </a:prstGeom>
          <a:noFill/>
          <a:ln w="9525">
            <a:noFill/>
            <a:miter lim="800000"/>
            <a:headEnd/>
            <a:tailEnd/>
          </a:ln>
        </p:spPr>
        <p:txBody>
          <a:bodyPr wrap="none">
            <a:prstTxWarp prst="textNoShape">
              <a:avLst/>
            </a:prstTxWarp>
            <a:spAutoFit/>
          </a:bodyPr>
          <a:lstStyle/>
          <a:p>
            <a:pPr algn="l">
              <a:spcBef>
                <a:spcPct val="50000"/>
              </a:spcBef>
            </a:pPr>
            <a:r>
              <a:rPr lang="en-US" sz="4000" dirty="0">
                <a:solidFill>
                  <a:srgbClr val="C00000"/>
                </a:solidFill>
                <a:latin typeface="Calibri" panose="020F0502020204030204" pitchFamily="34" charset="0"/>
                <a:ea typeface="Verdana" charset="0"/>
                <a:cs typeface="Calibri" panose="020F0502020204030204" pitchFamily="34" charset="0"/>
              </a:rPr>
              <a:t>Proto-Germanic Contrastive Features</a:t>
            </a:r>
          </a:p>
        </p:txBody>
      </p:sp>
      <p:sp>
        <p:nvSpPr>
          <p:cNvPr id="162824" name="Line 28"/>
          <p:cNvSpPr>
            <a:spLocks noChangeShapeType="1"/>
          </p:cNvSpPr>
          <p:nvPr/>
        </p:nvSpPr>
        <p:spPr bwMode="auto">
          <a:xfrm>
            <a:off x="1166399" y="2286000"/>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62827" name="Line 28"/>
          <p:cNvSpPr>
            <a:spLocks noChangeShapeType="1"/>
          </p:cNvSpPr>
          <p:nvPr/>
        </p:nvSpPr>
        <p:spPr bwMode="auto">
          <a:xfrm>
            <a:off x="1166399" y="5826127"/>
            <a:ext cx="1440000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pic>
        <p:nvPicPr>
          <p:cNvPr id="11" name="Picture 10" descr="antonsen.jpg"/>
          <p:cNvPicPr>
            <a:picLocks noChangeAspect="1"/>
          </p:cNvPicPr>
          <p:nvPr/>
        </p:nvPicPr>
        <p:blipFill>
          <a:blip r:embed="rId3"/>
          <a:stretch>
            <a:fillRect/>
          </a:stretch>
        </p:blipFill>
        <p:spPr>
          <a:xfrm>
            <a:off x="9856986" y="2436814"/>
            <a:ext cx="2794000" cy="3238500"/>
          </a:xfrm>
          <a:prstGeom prst="rect">
            <a:avLst/>
          </a:prstGeom>
        </p:spPr>
      </p:pic>
      <p:sp>
        <p:nvSpPr>
          <p:cNvPr id="9" name="Text Box 4"/>
          <p:cNvSpPr txBox="1">
            <a:spLocks noChangeArrowheads="1"/>
          </p:cNvSpPr>
          <p:nvPr/>
        </p:nvSpPr>
        <p:spPr bwMode="auto">
          <a:xfrm>
            <a:off x="1166400" y="2419602"/>
            <a:ext cx="8172000" cy="1569660"/>
          </a:xfrm>
          <a:prstGeom prst="rect">
            <a:avLst/>
          </a:prstGeom>
          <a:solidFill>
            <a:schemeClr val="bg1"/>
          </a:solid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And second, because all the ingredients of a CHT analysis have already been assembled by Antonsen (1972)! </a:t>
            </a:r>
            <a:endParaRPr lang="en-US" sz="3200" noProof="1">
              <a:latin typeface="Cambria" panose="02040503050406030204" pitchFamily="18" charset="0"/>
              <a:ea typeface="Palatino" charset="0"/>
              <a:cs typeface="Palatino" charset="0"/>
            </a:endParaRPr>
          </a:p>
        </p:txBody>
      </p:sp>
      <p:sp>
        <p:nvSpPr>
          <p:cNvPr id="10" name="Text Box 4"/>
          <p:cNvSpPr txBox="1">
            <a:spLocks noChangeArrowheads="1"/>
          </p:cNvSpPr>
          <p:nvPr/>
        </p:nvSpPr>
        <p:spPr bwMode="auto">
          <a:xfrm>
            <a:off x="1166400" y="6300193"/>
            <a:ext cx="14400000" cy="1569660"/>
          </a:xfrm>
          <a:prstGeom prst="rect">
            <a:avLst/>
          </a:prstGeom>
          <a:solidFill>
            <a:schemeClr val="bg1"/>
          </a:solidFill>
          <a:ln w="9525">
            <a:noFill/>
            <a:miter lim="800000"/>
            <a:headEnd/>
            <a:tailEnd/>
          </a:ln>
        </p:spPr>
        <p:txBody>
          <a:bodyPr wrap="square">
            <a:prstTxWarp prst="textNoShape">
              <a:avLst/>
            </a:prstTxWarp>
            <a:spAutoFit/>
          </a:bodyPr>
          <a:lstStyle/>
          <a:p>
            <a:pPr algn="l">
              <a:spcBef>
                <a:spcPct val="50000"/>
              </a:spcBef>
            </a:pPr>
            <a:r>
              <a:rPr lang="en-US" sz="3200" noProof="1">
                <a:latin typeface="Cambria" panose="02040503050406030204" pitchFamily="18" charset="0"/>
                <a:ea typeface="Palatino" charset="0"/>
                <a:cs typeface="Palatino" charset="0"/>
              </a:rPr>
              <a:t>As we have come to expect, his utilization of a contrastive feature hierarchy is only implicit, and not mentioned; however his article is a nice illustration of CHT argumentation avant la lettre.</a:t>
            </a:r>
          </a:p>
        </p:txBody>
      </p:sp>
      <p:sp>
        <p:nvSpPr>
          <p:cNvPr id="13" name="Text Box 4">
            <a:extLst>
              <a:ext uri="{FF2B5EF4-FFF2-40B4-BE49-F238E27FC236}">
                <a16:creationId xmlns:a16="http://schemas.microsoft.com/office/drawing/2014/main" id="{B3CFFCD7-CCC9-664D-BFD4-C897463FADC8}"/>
              </a:ext>
            </a:extLst>
          </p:cNvPr>
          <p:cNvSpPr txBox="1">
            <a:spLocks noChangeArrowheads="1"/>
          </p:cNvSpPr>
          <p:nvPr/>
        </p:nvSpPr>
        <p:spPr bwMode="auto">
          <a:xfrm>
            <a:off x="1166400" y="4122864"/>
            <a:ext cx="8172000" cy="1569660"/>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dirty="0">
                <a:latin typeface="Cambria" panose="02040503050406030204" pitchFamily="18" charset="0"/>
                <a:ea typeface="Palatino" charset="0"/>
                <a:cs typeface="Palatino" charset="0"/>
              </a:rPr>
              <a:t>Elmer Antonsen was an American linguist and runologist who made many contributions to the study of Germanic phonology. </a:t>
            </a:r>
            <a:endParaRPr lang="en-US" sz="3200" noProof="1">
              <a:latin typeface="Cambria" panose="02040503050406030204" pitchFamily="18" charset="0"/>
              <a:ea typeface="Palatino" charset="0"/>
              <a:cs typeface="Palatino" charset="0"/>
            </a:endParaRPr>
          </a:p>
        </p:txBody>
      </p:sp>
      <p:sp>
        <p:nvSpPr>
          <p:cNvPr id="14" name="Slide Number Placeholder 8">
            <a:extLst>
              <a:ext uri="{FF2B5EF4-FFF2-40B4-BE49-F238E27FC236}">
                <a16:creationId xmlns:a16="http://schemas.microsoft.com/office/drawing/2014/main" id="{9282A83D-1265-EF4B-B723-039588E43107}"/>
              </a:ext>
            </a:extLst>
          </p:cNvPr>
          <p:cNvSpPr txBox="1">
            <a:spLocks/>
          </p:cNvSpPr>
          <p:nvPr/>
        </p:nvSpPr>
        <p:spPr bwMode="auto">
          <a:xfrm>
            <a:off x="14249474" y="850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tx1"/>
                </a:solidFill>
                <a:latin typeface="Cambria" panose="02040503050406030204" pitchFamily="18" charset="0"/>
                <a:ea typeface="ＭＳ Ｐゴシック" charset="-128"/>
                <a:cs typeface="ＭＳ Ｐゴシック" charset="-128"/>
              </a:defRPr>
            </a:lvl1pPr>
            <a:lvl2pPr marL="72568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2pPr>
            <a:lvl3pPr marL="1451379"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3pPr>
            <a:lvl4pPr marL="2177067"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4pPr>
            <a:lvl5pPr marL="2902756" algn="ctr" rtl="0" eaLnBrk="0" fontAlgn="base" hangingPunct="0">
              <a:spcBef>
                <a:spcPct val="0"/>
              </a:spcBef>
              <a:spcAft>
                <a:spcPct val="0"/>
              </a:spcAft>
              <a:defRPr sz="3810" kern="1200">
                <a:solidFill>
                  <a:schemeClr val="tx1"/>
                </a:solidFill>
                <a:latin typeface="Times" charset="0"/>
                <a:ea typeface="ＭＳ Ｐゴシック" charset="-128"/>
                <a:cs typeface="ＭＳ Ｐゴシック" charset="-128"/>
              </a:defRPr>
            </a:lvl5pPr>
            <a:lvl6pPr marL="3628446" algn="l" defTabSz="725689" rtl="0" eaLnBrk="1" latinLnBrk="0" hangingPunct="1">
              <a:defRPr sz="3810" kern="1200">
                <a:solidFill>
                  <a:schemeClr val="tx1"/>
                </a:solidFill>
                <a:latin typeface="Times" charset="0"/>
                <a:ea typeface="ＭＳ Ｐゴシック" charset="-128"/>
                <a:cs typeface="ＭＳ Ｐゴシック" charset="-128"/>
              </a:defRPr>
            </a:lvl6pPr>
            <a:lvl7pPr marL="4354135" algn="l" defTabSz="725689" rtl="0" eaLnBrk="1" latinLnBrk="0" hangingPunct="1">
              <a:defRPr sz="3810" kern="1200">
                <a:solidFill>
                  <a:schemeClr val="tx1"/>
                </a:solidFill>
                <a:latin typeface="Times" charset="0"/>
                <a:ea typeface="ＭＳ Ｐゴシック" charset="-128"/>
                <a:cs typeface="ＭＳ Ｐゴシック" charset="-128"/>
              </a:defRPr>
            </a:lvl7pPr>
            <a:lvl8pPr marL="5079823" algn="l" defTabSz="725689" rtl="0" eaLnBrk="1" latinLnBrk="0" hangingPunct="1">
              <a:defRPr sz="3810" kern="1200">
                <a:solidFill>
                  <a:schemeClr val="tx1"/>
                </a:solidFill>
                <a:latin typeface="Times" charset="0"/>
                <a:ea typeface="ＭＳ Ｐゴシック" charset="-128"/>
                <a:cs typeface="ＭＳ Ｐゴシック" charset="-128"/>
              </a:defRPr>
            </a:lvl8pPr>
            <a:lvl9pPr marL="5805512" algn="l" defTabSz="725689" rtl="0" eaLnBrk="1" latinLnBrk="0" hangingPunct="1">
              <a:defRPr sz="3810" kern="1200">
                <a:solidFill>
                  <a:schemeClr val="tx1"/>
                </a:solidFill>
                <a:latin typeface="Times" charset="0"/>
                <a:ea typeface="ＭＳ Ｐゴシック" charset="-128"/>
                <a:cs typeface="ＭＳ Ｐゴシック" charset="-128"/>
              </a:defRPr>
            </a:lvl9pPr>
          </a:lstStyle>
          <a:p>
            <a:fld id="{C5AAEB70-4C7A-8842-9CD6-23D6BDE1BEB6}" type="slidenum">
              <a:rPr lang="en-US" sz="1600" smtClean="0"/>
              <a:pPr/>
              <a:t>99</a:t>
            </a:fld>
            <a:endParaRPr lang="en-US" sz="1600" dirty="0"/>
          </a:p>
        </p:txBody>
      </p:sp>
    </p:spTree>
    <p:extLst>
      <p:ext uri="{BB962C8B-B14F-4D97-AF65-F5344CB8AC3E}">
        <p14:creationId xmlns:p14="http://schemas.microsoft.com/office/powerpoint/2010/main" val="355167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6|11.8"/>
</p:tagLst>
</file>

<file path=ppt/tags/tag10.xml><?xml version="1.0" encoding="utf-8"?>
<p:tagLst xmlns:a="http://schemas.openxmlformats.org/drawingml/2006/main" xmlns:r="http://schemas.openxmlformats.org/officeDocument/2006/relationships" xmlns:p="http://schemas.openxmlformats.org/presentationml/2006/main">
  <p:tag name="TIMING" val="|16.2"/>
</p:tagLst>
</file>

<file path=ppt/tags/tag11.xml><?xml version="1.0" encoding="utf-8"?>
<p:tagLst xmlns:a="http://schemas.openxmlformats.org/drawingml/2006/main" xmlns:r="http://schemas.openxmlformats.org/officeDocument/2006/relationships" xmlns:p="http://schemas.openxmlformats.org/presentationml/2006/main">
  <p:tag name="TIMING" val="|16.2"/>
</p:tagLst>
</file>

<file path=ppt/tags/tag12.xml><?xml version="1.0" encoding="utf-8"?>
<p:tagLst xmlns:a="http://schemas.openxmlformats.org/drawingml/2006/main" xmlns:r="http://schemas.openxmlformats.org/officeDocument/2006/relationships" xmlns:p="http://schemas.openxmlformats.org/presentationml/2006/main">
  <p:tag name="TIMING" val="|9.6|11.8"/>
</p:tagLst>
</file>

<file path=ppt/tags/tag13.xml><?xml version="1.0" encoding="utf-8"?>
<p:tagLst xmlns:a="http://schemas.openxmlformats.org/drawingml/2006/main" xmlns:r="http://schemas.openxmlformats.org/officeDocument/2006/relationships" xmlns:p="http://schemas.openxmlformats.org/presentationml/2006/main">
  <p:tag name="TIMING" val="|12.4"/>
</p:tagLst>
</file>

<file path=ppt/tags/tag14.xml><?xml version="1.0" encoding="utf-8"?>
<p:tagLst xmlns:a="http://schemas.openxmlformats.org/drawingml/2006/main" xmlns:r="http://schemas.openxmlformats.org/officeDocument/2006/relationships" xmlns:p="http://schemas.openxmlformats.org/presentationml/2006/main">
  <p:tag name="TIMING" val="|9.6|11.8"/>
</p:tagLst>
</file>

<file path=ppt/tags/tag15.xml><?xml version="1.0" encoding="utf-8"?>
<p:tagLst xmlns:a="http://schemas.openxmlformats.org/drawingml/2006/main" xmlns:r="http://schemas.openxmlformats.org/officeDocument/2006/relationships" xmlns:p="http://schemas.openxmlformats.org/presentationml/2006/main">
  <p:tag name="TIMING" val="|12.4"/>
</p:tagLst>
</file>

<file path=ppt/tags/tag16.xml><?xml version="1.0" encoding="utf-8"?>
<p:tagLst xmlns:a="http://schemas.openxmlformats.org/drawingml/2006/main" xmlns:r="http://schemas.openxmlformats.org/officeDocument/2006/relationships" xmlns:p="http://schemas.openxmlformats.org/presentationml/2006/main">
  <p:tag name="TIMING" val="|9.6|11.8"/>
</p:tagLst>
</file>

<file path=ppt/tags/tag17.xml><?xml version="1.0" encoding="utf-8"?>
<p:tagLst xmlns:a="http://schemas.openxmlformats.org/drawingml/2006/main" xmlns:r="http://schemas.openxmlformats.org/officeDocument/2006/relationships" xmlns:p="http://schemas.openxmlformats.org/presentationml/2006/main">
  <p:tag name="TIMING" val="|9.6|11.8"/>
</p:tagLst>
</file>

<file path=ppt/tags/tag18.xml><?xml version="1.0" encoding="utf-8"?>
<p:tagLst xmlns:a="http://schemas.openxmlformats.org/drawingml/2006/main" xmlns:r="http://schemas.openxmlformats.org/officeDocument/2006/relationships" xmlns:p="http://schemas.openxmlformats.org/presentationml/2006/main">
  <p:tag name="TIMING" val="|9.6|11.8"/>
</p:tagLst>
</file>

<file path=ppt/tags/tag19.xml><?xml version="1.0" encoding="utf-8"?>
<p:tagLst xmlns:a="http://schemas.openxmlformats.org/drawingml/2006/main" xmlns:r="http://schemas.openxmlformats.org/officeDocument/2006/relationships" xmlns:p="http://schemas.openxmlformats.org/presentationml/2006/main">
  <p:tag name="TIMING" val="|9.6|11.8"/>
</p:tagLst>
</file>

<file path=ppt/tags/tag2.xml><?xml version="1.0" encoding="utf-8"?>
<p:tagLst xmlns:a="http://schemas.openxmlformats.org/drawingml/2006/main" xmlns:r="http://schemas.openxmlformats.org/officeDocument/2006/relationships" xmlns:p="http://schemas.openxmlformats.org/presentationml/2006/main">
  <p:tag name="TIMING" val="|9.6|11.8"/>
</p:tagLst>
</file>

<file path=ppt/tags/tag20.xml><?xml version="1.0" encoding="utf-8"?>
<p:tagLst xmlns:a="http://schemas.openxmlformats.org/drawingml/2006/main" xmlns:r="http://schemas.openxmlformats.org/officeDocument/2006/relationships" xmlns:p="http://schemas.openxmlformats.org/presentationml/2006/main">
  <p:tag name="TIMING" val="|9.6|11.8"/>
</p:tagLst>
</file>

<file path=ppt/tags/tag21.xml><?xml version="1.0" encoding="utf-8"?>
<p:tagLst xmlns:a="http://schemas.openxmlformats.org/drawingml/2006/main" xmlns:r="http://schemas.openxmlformats.org/officeDocument/2006/relationships" xmlns:p="http://schemas.openxmlformats.org/presentationml/2006/main">
  <p:tag name="TIMING" val="|9.6|11.8"/>
</p:tagLst>
</file>

<file path=ppt/tags/tag22.xml><?xml version="1.0" encoding="utf-8"?>
<p:tagLst xmlns:a="http://schemas.openxmlformats.org/drawingml/2006/main" xmlns:r="http://schemas.openxmlformats.org/officeDocument/2006/relationships" xmlns:p="http://schemas.openxmlformats.org/presentationml/2006/main">
  <p:tag name="TIMING" val="|9.6|11.8"/>
</p:tagLst>
</file>

<file path=ppt/tags/tag23.xml><?xml version="1.0" encoding="utf-8"?>
<p:tagLst xmlns:a="http://schemas.openxmlformats.org/drawingml/2006/main" xmlns:r="http://schemas.openxmlformats.org/officeDocument/2006/relationships" xmlns:p="http://schemas.openxmlformats.org/presentationml/2006/main">
  <p:tag name="TIMING" val="|12.4"/>
</p:tagLst>
</file>

<file path=ppt/tags/tag24.xml><?xml version="1.0" encoding="utf-8"?>
<p:tagLst xmlns:a="http://schemas.openxmlformats.org/drawingml/2006/main" xmlns:r="http://schemas.openxmlformats.org/officeDocument/2006/relationships" xmlns:p="http://schemas.openxmlformats.org/presentationml/2006/main">
  <p:tag name="TIMING" val="|12.4"/>
</p:tagLst>
</file>

<file path=ppt/tags/tag25.xml><?xml version="1.0" encoding="utf-8"?>
<p:tagLst xmlns:a="http://schemas.openxmlformats.org/drawingml/2006/main" xmlns:r="http://schemas.openxmlformats.org/officeDocument/2006/relationships" xmlns:p="http://schemas.openxmlformats.org/presentationml/2006/main">
  <p:tag name="TIMING" val="|12.4"/>
</p:tagLst>
</file>

<file path=ppt/tags/tag26.xml><?xml version="1.0" encoding="utf-8"?>
<p:tagLst xmlns:a="http://schemas.openxmlformats.org/drawingml/2006/main" xmlns:r="http://schemas.openxmlformats.org/officeDocument/2006/relationships" xmlns:p="http://schemas.openxmlformats.org/presentationml/2006/main">
  <p:tag name="TIMING" val="|12.4"/>
</p:tagLst>
</file>

<file path=ppt/tags/tag27.xml><?xml version="1.0" encoding="utf-8"?>
<p:tagLst xmlns:a="http://schemas.openxmlformats.org/drawingml/2006/main" xmlns:r="http://schemas.openxmlformats.org/officeDocument/2006/relationships" xmlns:p="http://schemas.openxmlformats.org/presentationml/2006/main">
  <p:tag name="TIMING" val="|9.6|11.8"/>
</p:tagLst>
</file>

<file path=ppt/tags/tag28.xml><?xml version="1.0" encoding="utf-8"?>
<p:tagLst xmlns:a="http://schemas.openxmlformats.org/drawingml/2006/main" xmlns:r="http://schemas.openxmlformats.org/officeDocument/2006/relationships" xmlns:p="http://schemas.openxmlformats.org/presentationml/2006/main">
  <p:tag name="TIMING" val="|9.6|11.8"/>
</p:tagLst>
</file>

<file path=ppt/tags/tag29.xml><?xml version="1.0" encoding="utf-8"?>
<p:tagLst xmlns:a="http://schemas.openxmlformats.org/drawingml/2006/main" xmlns:r="http://schemas.openxmlformats.org/officeDocument/2006/relationships" xmlns:p="http://schemas.openxmlformats.org/presentationml/2006/main">
  <p:tag name="TIMING" val="|9.6|11.8"/>
</p:tagLst>
</file>

<file path=ppt/tags/tag3.xml><?xml version="1.0" encoding="utf-8"?>
<p:tagLst xmlns:a="http://schemas.openxmlformats.org/drawingml/2006/main" xmlns:r="http://schemas.openxmlformats.org/officeDocument/2006/relationships" xmlns:p="http://schemas.openxmlformats.org/presentationml/2006/main">
  <p:tag name="TIMING" val="|9.6|11.8"/>
</p:tagLst>
</file>

<file path=ppt/tags/tag30.xml><?xml version="1.0" encoding="utf-8"?>
<p:tagLst xmlns:a="http://schemas.openxmlformats.org/drawingml/2006/main" xmlns:r="http://schemas.openxmlformats.org/officeDocument/2006/relationships" xmlns:p="http://schemas.openxmlformats.org/presentationml/2006/main">
  <p:tag name="TIMING" val="|9.6|11.8"/>
</p:tagLst>
</file>

<file path=ppt/tags/tag31.xml><?xml version="1.0" encoding="utf-8"?>
<p:tagLst xmlns:a="http://schemas.openxmlformats.org/drawingml/2006/main" xmlns:r="http://schemas.openxmlformats.org/officeDocument/2006/relationships" xmlns:p="http://schemas.openxmlformats.org/presentationml/2006/main">
  <p:tag name="TIMING" val="|9.6|11.8"/>
</p:tagLst>
</file>

<file path=ppt/tags/tag32.xml><?xml version="1.0" encoding="utf-8"?>
<p:tagLst xmlns:a="http://schemas.openxmlformats.org/drawingml/2006/main" xmlns:r="http://schemas.openxmlformats.org/officeDocument/2006/relationships" xmlns:p="http://schemas.openxmlformats.org/presentationml/2006/main">
  <p:tag name="TIMING" val="|9.6|11.8"/>
</p:tagLst>
</file>

<file path=ppt/tags/tag33.xml><?xml version="1.0" encoding="utf-8"?>
<p:tagLst xmlns:a="http://schemas.openxmlformats.org/drawingml/2006/main" xmlns:r="http://schemas.openxmlformats.org/officeDocument/2006/relationships" xmlns:p="http://schemas.openxmlformats.org/presentationml/2006/main">
  <p:tag name="TIMING" val="|12.4"/>
</p:tagLst>
</file>

<file path=ppt/tags/tag34.xml><?xml version="1.0" encoding="utf-8"?>
<p:tagLst xmlns:a="http://schemas.openxmlformats.org/drawingml/2006/main" xmlns:r="http://schemas.openxmlformats.org/officeDocument/2006/relationships" xmlns:p="http://schemas.openxmlformats.org/presentationml/2006/main">
  <p:tag name="TIMING" val="|9.3"/>
</p:tagLst>
</file>

<file path=ppt/tags/tag35.xml><?xml version="1.0" encoding="utf-8"?>
<p:tagLst xmlns:a="http://schemas.openxmlformats.org/drawingml/2006/main" xmlns:r="http://schemas.openxmlformats.org/officeDocument/2006/relationships" xmlns:p="http://schemas.openxmlformats.org/presentationml/2006/main">
  <p:tag name="TIMING" val="|9.3"/>
</p:tagLst>
</file>

<file path=ppt/tags/tag36.xml><?xml version="1.0" encoding="utf-8"?>
<p:tagLst xmlns:a="http://schemas.openxmlformats.org/drawingml/2006/main" xmlns:r="http://schemas.openxmlformats.org/officeDocument/2006/relationships" xmlns:p="http://schemas.openxmlformats.org/presentationml/2006/main">
  <p:tag name="TIMING" val="|9.3"/>
</p:tagLst>
</file>

<file path=ppt/tags/tag37.xml><?xml version="1.0" encoding="utf-8"?>
<p:tagLst xmlns:a="http://schemas.openxmlformats.org/drawingml/2006/main" xmlns:r="http://schemas.openxmlformats.org/officeDocument/2006/relationships" xmlns:p="http://schemas.openxmlformats.org/presentationml/2006/main">
  <p:tag name="TIMING" val="|9.3"/>
</p:tagLst>
</file>

<file path=ppt/tags/tag38.xml><?xml version="1.0" encoding="utf-8"?>
<p:tagLst xmlns:a="http://schemas.openxmlformats.org/drawingml/2006/main" xmlns:r="http://schemas.openxmlformats.org/officeDocument/2006/relationships" xmlns:p="http://schemas.openxmlformats.org/presentationml/2006/main">
  <p:tag name="TIMING" val="|9.3"/>
</p:tagLst>
</file>

<file path=ppt/tags/tag39.xml><?xml version="1.0" encoding="utf-8"?>
<p:tagLst xmlns:a="http://schemas.openxmlformats.org/drawingml/2006/main" xmlns:r="http://schemas.openxmlformats.org/officeDocument/2006/relationships" xmlns:p="http://schemas.openxmlformats.org/presentationml/2006/main">
  <p:tag name="TIMING" val="|9.6|11.8"/>
</p:tagLst>
</file>

<file path=ppt/tags/tag4.xml><?xml version="1.0" encoding="utf-8"?>
<p:tagLst xmlns:a="http://schemas.openxmlformats.org/drawingml/2006/main" xmlns:r="http://schemas.openxmlformats.org/officeDocument/2006/relationships" xmlns:p="http://schemas.openxmlformats.org/presentationml/2006/main">
  <p:tag name="TIMING" val="|16.2"/>
</p:tagLst>
</file>

<file path=ppt/tags/tag40.xml><?xml version="1.0" encoding="utf-8"?>
<p:tagLst xmlns:a="http://schemas.openxmlformats.org/drawingml/2006/main" xmlns:r="http://schemas.openxmlformats.org/officeDocument/2006/relationships" xmlns:p="http://schemas.openxmlformats.org/presentationml/2006/main">
  <p:tag name="TIMING" val="|9.6|11.8"/>
</p:tagLst>
</file>

<file path=ppt/tags/tag41.xml><?xml version="1.0" encoding="utf-8"?>
<p:tagLst xmlns:a="http://schemas.openxmlformats.org/drawingml/2006/main" xmlns:r="http://schemas.openxmlformats.org/officeDocument/2006/relationships" xmlns:p="http://schemas.openxmlformats.org/presentationml/2006/main">
  <p:tag name="TIMING" val="|9.6|11.8"/>
</p:tagLst>
</file>

<file path=ppt/tags/tag42.xml><?xml version="1.0" encoding="utf-8"?>
<p:tagLst xmlns:a="http://schemas.openxmlformats.org/drawingml/2006/main" xmlns:r="http://schemas.openxmlformats.org/officeDocument/2006/relationships" xmlns:p="http://schemas.openxmlformats.org/presentationml/2006/main">
  <p:tag name="TIMING" val="|9.2|3.5"/>
</p:tagLst>
</file>

<file path=ppt/tags/tag43.xml><?xml version="1.0" encoding="utf-8"?>
<p:tagLst xmlns:a="http://schemas.openxmlformats.org/drawingml/2006/main" xmlns:r="http://schemas.openxmlformats.org/officeDocument/2006/relationships" xmlns:p="http://schemas.openxmlformats.org/presentationml/2006/main">
  <p:tag name="TIMING" val="|9.3"/>
</p:tagLst>
</file>

<file path=ppt/tags/tag44.xml><?xml version="1.0" encoding="utf-8"?>
<p:tagLst xmlns:a="http://schemas.openxmlformats.org/drawingml/2006/main" xmlns:r="http://schemas.openxmlformats.org/officeDocument/2006/relationships" xmlns:p="http://schemas.openxmlformats.org/presentationml/2006/main">
  <p:tag name="TIMING" val="|15.3"/>
</p:tagLst>
</file>

<file path=ppt/tags/tag45.xml><?xml version="1.0" encoding="utf-8"?>
<p:tagLst xmlns:a="http://schemas.openxmlformats.org/drawingml/2006/main" xmlns:r="http://schemas.openxmlformats.org/officeDocument/2006/relationships" xmlns:p="http://schemas.openxmlformats.org/presentationml/2006/main">
  <p:tag name="TIMING" val="|15.3"/>
</p:tagLst>
</file>

<file path=ppt/tags/tag46.xml><?xml version="1.0" encoding="utf-8"?>
<p:tagLst xmlns:a="http://schemas.openxmlformats.org/drawingml/2006/main" xmlns:r="http://schemas.openxmlformats.org/officeDocument/2006/relationships" xmlns:p="http://schemas.openxmlformats.org/presentationml/2006/main">
  <p:tag name="TIMING" val="|9.3"/>
</p:tagLst>
</file>

<file path=ppt/tags/tag47.xml><?xml version="1.0" encoding="utf-8"?>
<p:tagLst xmlns:a="http://schemas.openxmlformats.org/drawingml/2006/main" xmlns:r="http://schemas.openxmlformats.org/officeDocument/2006/relationships" xmlns:p="http://schemas.openxmlformats.org/presentationml/2006/main">
  <p:tag name="TIMING" val="|9.6|11.8"/>
</p:tagLst>
</file>

<file path=ppt/tags/tag48.xml><?xml version="1.0" encoding="utf-8"?>
<p:tagLst xmlns:a="http://schemas.openxmlformats.org/drawingml/2006/main" xmlns:r="http://schemas.openxmlformats.org/officeDocument/2006/relationships" xmlns:p="http://schemas.openxmlformats.org/presentationml/2006/main">
  <p:tag name="TIMING" val="|9.6|11.8"/>
</p:tagLst>
</file>

<file path=ppt/tags/tag5.xml><?xml version="1.0" encoding="utf-8"?>
<p:tagLst xmlns:a="http://schemas.openxmlformats.org/drawingml/2006/main" xmlns:r="http://schemas.openxmlformats.org/officeDocument/2006/relationships" xmlns:p="http://schemas.openxmlformats.org/presentationml/2006/main">
  <p:tag name="TIMING" val="|16.2"/>
</p:tagLst>
</file>

<file path=ppt/tags/tag6.xml><?xml version="1.0" encoding="utf-8"?>
<p:tagLst xmlns:a="http://schemas.openxmlformats.org/drawingml/2006/main" xmlns:r="http://schemas.openxmlformats.org/officeDocument/2006/relationships" xmlns:p="http://schemas.openxmlformats.org/presentationml/2006/main">
  <p:tag name="TIMING" val="|16.2"/>
</p:tagLst>
</file>

<file path=ppt/tags/tag7.xml><?xml version="1.0" encoding="utf-8"?>
<p:tagLst xmlns:a="http://schemas.openxmlformats.org/drawingml/2006/main" xmlns:r="http://schemas.openxmlformats.org/officeDocument/2006/relationships" xmlns:p="http://schemas.openxmlformats.org/presentationml/2006/main">
  <p:tag name="TIMING" val="|16.2"/>
</p:tagLst>
</file>

<file path=ppt/tags/tag8.xml><?xml version="1.0" encoding="utf-8"?>
<p:tagLst xmlns:a="http://schemas.openxmlformats.org/drawingml/2006/main" xmlns:r="http://schemas.openxmlformats.org/officeDocument/2006/relationships" xmlns:p="http://schemas.openxmlformats.org/presentationml/2006/main">
  <p:tag name="TIMING" val="|16.2"/>
</p:tagLst>
</file>

<file path=ppt/tags/tag9.xml><?xml version="1.0" encoding="utf-8"?>
<p:tagLst xmlns:a="http://schemas.openxmlformats.org/drawingml/2006/main" xmlns:r="http://schemas.openxmlformats.org/officeDocument/2006/relationships" xmlns:p="http://schemas.openxmlformats.org/presentationml/2006/main">
  <p:tag name="TIMING" val="|16.2"/>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7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7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98:Templates:Blank Presentation</Template>
  <TotalTime>84987</TotalTime>
  <Words>15621</Words>
  <Application>Microsoft Macintosh PowerPoint</Application>
  <PresentationFormat>Custom</PresentationFormat>
  <Paragraphs>2162</Paragraphs>
  <Slides>150</Slides>
  <Notes>147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150</vt:i4>
      </vt:variant>
    </vt:vector>
  </HeadingPairs>
  <TitlesOfParts>
    <vt:vector size="159" baseType="lpstr">
      <vt:lpstr>Arial</vt:lpstr>
      <vt:lpstr>Calibri</vt:lpstr>
      <vt:lpstr>Cambria</vt:lpstr>
      <vt:lpstr>Doulos SIL</vt:lpstr>
      <vt:lpstr>Optima</vt:lpstr>
      <vt:lpstr>Times</vt:lpstr>
      <vt:lpstr>Times New Roman</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Toronto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No Slide Title</dc:title>
  <dc:creator>B. Elan Dresher</dc:creator>
  <cp:keywords/>
  <cp:lastModifiedBy>Elan Dresher</cp:lastModifiedBy>
  <cp:revision>2325</cp:revision>
  <cp:lastPrinted>2020-10-10T21:57:52Z</cp:lastPrinted>
  <dcterms:created xsi:type="dcterms:W3CDTF">2017-08-21T23:45:29Z</dcterms:created>
  <dcterms:modified xsi:type="dcterms:W3CDTF">2020-10-26T07:49:54Z</dcterms:modified>
</cp:coreProperties>
</file>