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tags/tag20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1.xml" ContentType="application/vnd.openxmlformats-officedocument.presentationml.tags+xml"/>
  <Override PartName="/ppt/notesSlides/notesSlide27.xml" ContentType="application/vnd.openxmlformats-officedocument.presentationml.notesSlide+xml"/>
  <Override PartName="/ppt/tags/tag22.xml" ContentType="application/vnd.openxmlformats-officedocument.presentationml.tags+xml"/>
  <Override PartName="/ppt/notesSlides/notesSlide28.xml" ContentType="application/vnd.openxmlformats-officedocument.presentationml.notesSlide+xml"/>
  <Override PartName="/ppt/tags/tag23.xml" ContentType="application/vnd.openxmlformats-officedocument.presentationml.tags+xml"/>
  <Override PartName="/ppt/notesSlides/notesSlide29.xml" ContentType="application/vnd.openxmlformats-officedocument.presentationml.notesSlide+xml"/>
  <Override PartName="/ppt/tags/tag24.xml" ContentType="application/vnd.openxmlformats-officedocument.presentationml.tags+xml"/>
  <Override PartName="/ppt/notesSlides/notesSlide30.xml" ContentType="application/vnd.openxmlformats-officedocument.presentationml.notesSlide+xml"/>
  <Override PartName="/ppt/tags/tag25.xml" ContentType="application/vnd.openxmlformats-officedocument.presentationml.tags+xml"/>
  <Override PartName="/ppt/notesSlides/notesSlide31.xml" ContentType="application/vnd.openxmlformats-officedocument.presentationml.notesSlide+xml"/>
  <Override PartName="/ppt/tags/tag26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27.xml" ContentType="application/vnd.openxmlformats-officedocument.presentationml.tags+xml"/>
  <Override PartName="/ppt/notesSlides/notesSlide34.xml" ContentType="application/vnd.openxmlformats-officedocument.presentationml.notesSlide+xml"/>
  <Override PartName="/ppt/tags/tag28.xml" ContentType="application/vnd.openxmlformats-officedocument.presentationml.tags+xml"/>
  <Override PartName="/ppt/notesSlides/notesSlide35.xml" ContentType="application/vnd.openxmlformats-officedocument.presentationml.notesSlide+xml"/>
  <Override PartName="/ppt/tags/tag29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30.xml" ContentType="application/vnd.openxmlformats-officedocument.presentationml.tags+xml"/>
  <Override PartName="/ppt/notesSlides/notesSlide39.xml" ContentType="application/vnd.openxmlformats-officedocument.presentationml.notesSlide+xml"/>
  <Override PartName="/ppt/tags/tag31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tags/tag32.xml" ContentType="application/vnd.openxmlformats-officedocument.presentationml.tags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tags/tag33.xml" ContentType="application/vnd.openxmlformats-officedocument.presentationml.tags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tags/tag34.xml" ContentType="application/vnd.openxmlformats-officedocument.presentationml.tags+xml"/>
  <Override PartName="/ppt/notesSlides/notesSlide77.xml" ContentType="application/vnd.openxmlformats-officedocument.presentationml.notesSlide+xml"/>
  <Override PartName="/ppt/tags/tag35.xml" ContentType="application/vnd.openxmlformats-officedocument.presentationml.tags+xml"/>
  <Override PartName="/ppt/notesSlides/notesSlide78.xml" ContentType="application/vnd.openxmlformats-officedocument.presentationml.notesSlide+xml"/>
  <Override PartName="/ppt/tags/tag36.xml" ContentType="application/vnd.openxmlformats-officedocument.presentationml.tags+xml"/>
  <Override PartName="/ppt/notesSlides/notesSlide79.xml" ContentType="application/vnd.openxmlformats-officedocument.presentationml.notesSlide+xml"/>
  <Override PartName="/ppt/tags/tag37.xml" ContentType="application/vnd.openxmlformats-officedocument.presentationml.tags+xml"/>
  <Override PartName="/ppt/notesSlides/notesSlide80.xml" ContentType="application/vnd.openxmlformats-officedocument.presentationml.notesSlide+xml"/>
  <Override PartName="/ppt/tags/tag38.xml" ContentType="application/vnd.openxmlformats-officedocument.presentationml.tags+xml"/>
  <Override PartName="/ppt/notesSlides/notesSlide81.xml" ContentType="application/vnd.openxmlformats-officedocument.presentationml.notesSlide+xml"/>
  <Override PartName="/ppt/tags/tag39.xml" ContentType="application/vnd.openxmlformats-officedocument.presentationml.tags+xml"/>
  <Override PartName="/ppt/notesSlides/notesSlide82.xml" ContentType="application/vnd.openxmlformats-officedocument.presentationml.notesSlide+xml"/>
  <Override PartName="/ppt/tags/tag40.xml" ContentType="application/vnd.openxmlformats-officedocument.presentationml.tags+xml"/>
  <Override PartName="/ppt/notesSlides/notesSlide83.xml" ContentType="application/vnd.openxmlformats-officedocument.presentationml.notesSlide+xml"/>
  <Override PartName="/ppt/tags/tag41.xml" ContentType="application/vnd.openxmlformats-officedocument.presentationml.tags+xml"/>
  <Override PartName="/ppt/notesSlides/notesSlide84.xml" ContentType="application/vnd.openxmlformats-officedocument.presentationml.notesSlide+xml"/>
  <Override PartName="/ppt/tags/tag42.xml" ContentType="application/vnd.openxmlformats-officedocument.presentationml.tags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tags/tag43.xml" ContentType="application/vnd.openxmlformats-officedocument.presentationml.tags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tags/tag44.xml" ContentType="application/vnd.openxmlformats-officedocument.presentationml.tags+xml"/>
  <Override PartName="/ppt/notesSlides/notesSlide95.xml" ContentType="application/vnd.openxmlformats-officedocument.presentationml.notesSlide+xml"/>
  <Override PartName="/ppt/tags/tag45.xml" ContentType="application/vnd.openxmlformats-officedocument.presentationml.tags+xml"/>
  <Override PartName="/ppt/notesSlides/notesSlide96.xml" ContentType="application/vnd.openxmlformats-officedocument.presentationml.notesSlide+xml"/>
  <Override PartName="/ppt/tags/tag46.xml" ContentType="application/vnd.openxmlformats-officedocument.presentationml.tags+xml"/>
  <Override PartName="/ppt/notesSlides/notesSlide97.xml" ContentType="application/vnd.openxmlformats-officedocument.presentationml.notesSlide+xml"/>
  <Override PartName="/ppt/tags/tag47.xml" ContentType="application/vnd.openxmlformats-officedocument.presentationml.tags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9"/>
  </p:notesMasterIdLst>
  <p:handoutMasterIdLst>
    <p:handoutMasterId r:id="rId110"/>
  </p:handoutMasterIdLst>
  <p:sldIdLst>
    <p:sldId id="2296" r:id="rId2"/>
    <p:sldId id="2299" r:id="rId3"/>
    <p:sldId id="2268" r:id="rId4"/>
    <p:sldId id="2139" r:id="rId5"/>
    <p:sldId id="2302" r:id="rId6"/>
    <p:sldId id="1706" r:id="rId7"/>
    <p:sldId id="2331" r:id="rId8"/>
    <p:sldId id="2330" r:id="rId9"/>
    <p:sldId id="2338" r:id="rId10"/>
    <p:sldId id="2339" r:id="rId11"/>
    <p:sldId id="1707" r:id="rId12"/>
    <p:sldId id="2340" r:id="rId13"/>
    <p:sldId id="1710" r:id="rId14"/>
    <p:sldId id="1705" r:id="rId15"/>
    <p:sldId id="2198" r:id="rId16"/>
    <p:sldId id="2199" r:id="rId17"/>
    <p:sldId id="2341" r:id="rId18"/>
    <p:sldId id="1639" r:id="rId19"/>
    <p:sldId id="1285" r:id="rId20"/>
    <p:sldId id="1549" r:id="rId21"/>
    <p:sldId id="1550" r:id="rId22"/>
    <p:sldId id="2240" r:id="rId23"/>
    <p:sldId id="2241" r:id="rId24"/>
    <p:sldId id="2242" r:id="rId25"/>
    <p:sldId id="2243" r:id="rId26"/>
    <p:sldId id="2328" r:id="rId27"/>
    <p:sldId id="2322" r:id="rId28"/>
    <p:sldId id="2324" r:id="rId29"/>
    <p:sldId id="2326" r:id="rId30"/>
    <p:sldId id="2323" r:id="rId31"/>
    <p:sldId id="2325" r:id="rId32"/>
    <p:sldId id="2327" r:id="rId33"/>
    <p:sldId id="2329" r:id="rId34"/>
    <p:sldId id="2305" r:id="rId35"/>
    <p:sldId id="2342" r:id="rId36"/>
    <p:sldId id="2343" r:id="rId37"/>
    <p:sldId id="2304" r:id="rId38"/>
    <p:sldId id="2321" r:id="rId39"/>
    <p:sldId id="2332" r:id="rId40"/>
    <p:sldId id="2333" r:id="rId41"/>
    <p:sldId id="2303" r:id="rId42"/>
    <p:sldId id="2307" r:id="rId43"/>
    <p:sldId id="1482" r:id="rId44"/>
    <p:sldId id="2308" r:id="rId45"/>
    <p:sldId id="2309" r:id="rId46"/>
    <p:sldId id="2310" r:id="rId47"/>
    <p:sldId id="2311" r:id="rId48"/>
    <p:sldId id="2312" r:id="rId49"/>
    <p:sldId id="2313" r:id="rId50"/>
    <p:sldId id="2315" r:id="rId51"/>
    <p:sldId id="2316" r:id="rId52"/>
    <p:sldId id="2317" r:id="rId53"/>
    <p:sldId id="2318" r:id="rId54"/>
    <p:sldId id="2314" r:id="rId55"/>
    <p:sldId id="2345" r:id="rId56"/>
    <p:sldId id="2346" r:id="rId57"/>
    <p:sldId id="2347" r:id="rId58"/>
    <p:sldId id="2348" r:id="rId59"/>
    <p:sldId id="2349" r:id="rId60"/>
    <p:sldId id="2306" r:id="rId61"/>
    <p:sldId id="1414" r:id="rId62"/>
    <p:sldId id="1405" r:id="rId63"/>
    <p:sldId id="1515" r:id="rId64"/>
    <p:sldId id="1408" r:id="rId65"/>
    <p:sldId id="1415" r:id="rId66"/>
    <p:sldId id="1416" r:id="rId67"/>
    <p:sldId id="1409" r:id="rId68"/>
    <p:sldId id="2089" r:id="rId69"/>
    <p:sldId id="1410" r:id="rId70"/>
    <p:sldId id="2181" r:id="rId71"/>
    <p:sldId id="2182" r:id="rId72"/>
    <p:sldId id="1869" r:id="rId73"/>
    <p:sldId id="2351" r:id="rId74"/>
    <p:sldId id="1921" r:id="rId75"/>
    <p:sldId id="1863" r:id="rId76"/>
    <p:sldId id="2183" r:id="rId77"/>
    <p:sldId id="2097" r:id="rId78"/>
    <p:sldId id="2185" r:id="rId79"/>
    <p:sldId id="2187" r:id="rId80"/>
    <p:sldId id="2186" r:id="rId81"/>
    <p:sldId id="1573" r:id="rId82"/>
    <p:sldId id="1575" r:id="rId83"/>
    <p:sldId id="2143" r:id="rId84"/>
    <p:sldId id="1878" r:id="rId85"/>
    <p:sldId id="2188" r:id="rId86"/>
    <p:sldId id="2352" r:id="rId87"/>
    <p:sldId id="1880" r:id="rId88"/>
    <p:sldId id="2192" r:id="rId89"/>
    <p:sldId id="2191" r:id="rId90"/>
    <p:sldId id="1881" r:id="rId91"/>
    <p:sldId id="2193" r:id="rId92"/>
    <p:sldId id="2194" r:id="rId93"/>
    <p:sldId id="2195" r:id="rId94"/>
    <p:sldId id="2353" r:id="rId95"/>
    <p:sldId id="2354" r:id="rId96"/>
    <p:sldId id="2355" r:id="rId97"/>
    <p:sldId id="2362" r:id="rId98"/>
    <p:sldId id="2356" r:id="rId99"/>
    <p:sldId id="2295" r:id="rId100"/>
    <p:sldId id="1527" r:id="rId101"/>
    <p:sldId id="2319" r:id="rId102"/>
    <p:sldId id="2357" r:id="rId103"/>
    <p:sldId id="2358" r:id="rId104"/>
    <p:sldId id="2359" r:id="rId105"/>
    <p:sldId id="2360" r:id="rId106"/>
    <p:sldId id="2361" r:id="rId107"/>
    <p:sldId id="2336" r:id="rId108"/>
  </p:sldIdLst>
  <p:sldSz cx="16257588" cy="9144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81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725689" algn="ctr" rtl="0" eaLnBrk="0" fontAlgn="base" hangingPunct="0">
      <a:spcBef>
        <a:spcPct val="0"/>
      </a:spcBef>
      <a:spcAft>
        <a:spcPct val="0"/>
      </a:spcAft>
      <a:defRPr sz="381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2pPr>
    <a:lvl3pPr marL="1451379" algn="ctr" rtl="0" eaLnBrk="0" fontAlgn="base" hangingPunct="0">
      <a:spcBef>
        <a:spcPct val="0"/>
      </a:spcBef>
      <a:spcAft>
        <a:spcPct val="0"/>
      </a:spcAft>
      <a:defRPr sz="381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3pPr>
    <a:lvl4pPr marL="2177067" algn="ctr" rtl="0" eaLnBrk="0" fontAlgn="base" hangingPunct="0">
      <a:spcBef>
        <a:spcPct val="0"/>
      </a:spcBef>
      <a:spcAft>
        <a:spcPct val="0"/>
      </a:spcAft>
      <a:defRPr sz="381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4pPr>
    <a:lvl5pPr marL="2902756" algn="ctr" rtl="0" eaLnBrk="0" fontAlgn="base" hangingPunct="0">
      <a:spcBef>
        <a:spcPct val="0"/>
      </a:spcBef>
      <a:spcAft>
        <a:spcPct val="0"/>
      </a:spcAft>
      <a:defRPr sz="381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5pPr>
    <a:lvl6pPr marL="3628446" algn="l" defTabSz="725689" rtl="0" eaLnBrk="1" latinLnBrk="0" hangingPunct="1">
      <a:defRPr sz="381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6pPr>
    <a:lvl7pPr marL="4354135" algn="l" defTabSz="725689" rtl="0" eaLnBrk="1" latinLnBrk="0" hangingPunct="1">
      <a:defRPr sz="381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7pPr>
    <a:lvl8pPr marL="5079823" algn="l" defTabSz="725689" rtl="0" eaLnBrk="1" latinLnBrk="0" hangingPunct="1">
      <a:defRPr sz="381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8pPr>
    <a:lvl9pPr marL="5805512" algn="l" defTabSz="725689" rtl="0" eaLnBrk="1" latinLnBrk="0" hangingPunct="1">
      <a:defRPr sz="381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008040"/>
    <a:srgbClr val="99CCFF"/>
    <a:srgbClr val="FFFFFF"/>
    <a:srgbClr val="002060"/>
    <a:srgbClr val="008BB0"/>
    <a:srgbClr val="002A5C"/>
    <a:srgbClr val="7A81FF"/>
    <a:srgbClr val="800000"/>
    <a:srgbClr val="D9D9D9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5" autoAdjust="0"/>
    <p:restoredTop sz="86327"/>
  </p:normalViewPr>
  <p:slideViewPr>
    <p:cSldViewPr showGuides="1">
      <p:cViewPr varScale="1">
        <p:scale>
          <a:sx n="79" d="100"/>
          <a:sy n="79" d="100"/>
        </p:scale>
        <p:origin x="1680" y="200"/>
      </p:cViewPr>
      <p:guideLst>
        <p:guide orient="horz" pos="2880"/>
        <p:guide pos="5121"/>
      </p:guideLst>
    </p:cSldViewPr>
  </p:slideViewPr>
  <p:outlineViewPr>
    <p:cViewPr>
      <p:scale>
        <a:sx n="95" d="100"/>
        <a:sy n="95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14" d="100"/>
        <a:sy n="114" d="100"/>
      </p:scale>
      <p:origin x="0" y="3664"/>
    </p:cViewPr>
  </p:sorterViewPr>
  <p:notesViewPr>
    <p:cSldViewPr showGuides="1">
      <p:cViewPr varScale="1">
        <p:scale>
          <a:sx n="87" d="100"/>
          <a:sy n="87" d="100"/>
        </p:scale>
        <p:origin x="2696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A52398-D01D-0245-BBC1-C97A3C965377}" type="slidenum">
              <a:rPr lang="en-US">
                <a:latin typeface="Cambria" panose="02040503050406030204" pitchFamily="18" charset="0"/>
              </a:rPr>
              <a:pPr>
                <a:defRPr/>
              </a:pPr>
              <a:t>‹#›</a:t>
            </a:fld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85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F2DADB3D-EA2A-DE4E-AE68-FC72B5EADE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24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5" b="0" i="0" kern="1200">
        <a:solidFill>
          <a:schemeClr val="tx1"/>
        </a:solidFill>
        <a:latin typeface="Cambria" panose="02040503050406030204" pitchFamily="18" charset="0"/>
        <a:ea typeface="ＭＳ Ｐゴシック" charset="-128"/>
        <a:cs typeface="ＭＳ Ｐゴシック" charset="-128"/>
      </a:defRPr>
    </a:lvl1pPr>
    <a:lvl2pPr marL="725689" algn="l" rtl="0" eaLnBrk="0" fontAlgn="base" hangingPunct="0">
      <a:spcBef>
        <a:spcPct val="30000"/>
      </a:spcBef>
      <a:spcAft>
        <a:spcPct val="0"/>
      </a:spcAft>
      <a:defRPr sz="1905" b="0" i="0" kern="1200">
        <a:solidFill>
          <a:schemeClr val="tx1"/>
        </a:solidFill>
        <a:latin typeface="Cambria" panose="02040503050406030204" pitchFamily="18" charset="0"/>
        <a:ea typeface="ＭＳ Ｐゴシック" pitchFamily="71" charset="-128"/>
        <a:cs typeface="+mn-cs"/>
      </a:defRPr>
    </a:lvl2pPr>
    <a:lvl3pPr marL="1451379" algn="l" rtl="0" eaLnBrk="0" fontAlgn="base" hangingPunct="0">
      <a:spcBef>
        <a:spcPct val="30000"/>
      </a:spcBef>
      <a:spcAft>
        <a:spcPct val="0"/>
      </a:spcAft>
      <a:defRPr sz="1905" b="0" i="0" kern="1200">
        <a:solidFill>
          <a:schemeClr val="tx1"/>
        </a:solidFill>
        <a:latin typeface="Cambria" panose="02040503050406030204" pitchFamily="18" charset="0"/>
        <a:ea typeface="ＭＳ Ｐゴシック" pitchFamily="71" charset="-128"/>
        <a:cs typeface="+mn-cs"/>
      </a:defRPr>
    </a:lvl3pPr>
    <a:lvl4pPr marL="2177067" algn="l" rtl="0" eaLnBrk="0" fontAlgn="base" hangingPunct="0">
      <a:spcBef>
        <a:spcPct val="30000"/>
      </a:spcBef>
      <a:spcAft>
        <a:spcPct val="0"/>
      </a:spcAft>
      <a:defRPr sz="1905" b="0" i="0" kern="1200">
        <a:solidFill>
          <a:schemeClr val="tx1"/>
        </a:solidFill>
        <a:latin typeface="Cambria" panose="02040503050406030204" pitchFamily="18" charset="0"/>
        <a:ea typeface="ＭＳ Ｐゴシック" pitchFamily="71" charset="-128"/>
        <a:cs typeface="+mn-cs"/>
      </a:defRPr>
    </a:lvl4pPr>
    <a:lvl5pPr marL="2902756" algn="l" rtl="0" eaLnBrk="0" fontAlgn="base" hangingPunct="0">
      <a:spcBef>
        <a:spcPct val="30000"/>
      </a:spcBef>
      <a:spcAft>
        <a:spcPct val="0"/>
      </a:spcAft>
      <a:defRPr sz="1905" b="0" i="0" kern="1200">
        <a:solidFill>
          <a:schemeClr val="tx1"/>
        </a:solidFill>
        <a:latin typeface="Cambria" panose="02040503050406030204" pitchFamily="18" charset="0"/>
        <a:ea typeface="ＭＳ Ｐゴシック" pitchFamily="71" charset="-128"/>
        <a:cs typeface="+mn-cs"/>
      </a:defRPr>
    </a:lvl5pPr>
    <a:lvl6pPr marL="3628446" algn="l" defTabSz="725689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6pPr>
    <a:lvl7pPr marL="4354135" algn="l" defTabSz="725689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7pPr>
    <a:lvl8pPr marL="5079823" algn="l" defTabSz="725689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8pPr>
    <a:lvl9pPr marL="5805512" algn="l" defTabSz="725689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B6B40-6A86-0F42-8F5A-B3905826D368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952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C919C1-7BDB-F54F-BFD1-FFB6541AFE1C}" type="slidenum">
              <a:rPr lang="en-US"/>
              <a:pPr/>
              <a:t>10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9801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437A4E-F5A6-1340-BE81-421B94F7B16D}" type="slidenum">
              <a:rPr lang="en-US"/>
              <a:pPr/>
              <a:t>100</a:t>
            </a:fld>
            <a:endParaRPr lang="en-US"/>
          </a:p>
        </p:txBody>
      </p:sp>
      <p:sp>
        <p:nvSpPr>
          <p:cNvPr id="2467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437A4E-F5A6-1340-BE81-421B94F7B16D}" type="slidenum">
              <a:rPr lang="en-US"/>
              <a:pPr/>
              <a:t>101</a:t>
            </a:fld>
            <a:endParaRPr lang="en-US"/>
          </a:p>
        </p:txBody>
      </p:sp>
      <p:sp>
        <p:nvSpPr>
          <p:cNvPr id="2467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12475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437A4E-F5A6-1340-BE81-421B94F7B16D}" type="slidenum">
              <a:rPr lang="en-US"/>
              <a:pPr/>
              <a:t>102</a:t>
            </a:fld>
            <a:endParaRPr lang="en-US"/>
          </a:p>
        </p:txBody>
      </p:sp>
      <p:sp>
        <p:nvSpPr>
          <p:cNvPr id="2467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4100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437A4E-F5A6-1340-BE81-421B94F7B16D}" type="slidenum">
              <a:rPr lang="en-US"/>
              <a:pPr/>
              <a:t>103</a:t>
            </a:fld>
            <a:endParaRPr lang="en-US"/>
          </a:p>
        </p:txBody>
      </p:sp>
      <p:sp>
        <p:nvSpPr>
          <p:cNvPr id="2467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3631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437A4E-F5A6-1340-BE81-421B94F7B16D}" type="slidenum">
              <a:rPr lang="en-US"/>
              <a:pPr/>
              <a:t>104</a:t>
            </a:fld>
            <a:endParaRPr lang="en-US"/>
          </a:p>
        </p:txBody>
      </p:sp>
      <p:sp>
        <p:nvSpPr>
          <p:cNvPr id="2467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4614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437A4E-F5A6-1340-BE81-421B94F7B16D}" type="slidenum">
              <a:rPr lang="en-US"/>
              <a:pPr/>
              <a:t>105</a:t>
            </a:fld>
            <a:endParaRPr lang="en-US"/>
          </a:p>
        </p:txBody>
      </p:sp>
      <p:sp>
        <p:nvSpPr>
          <p:cNvPr id="2467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6523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437A4E-F5A6-1340-BE81-421B94F7B16D}" type="slidenum">
              <a:rPr lang="en-US"/>
              <a:pPr/>
              <a:t>106</a:t>
            </a:fld>
            <a:endParaRPr lang="en-US"/>
          </a:p>
        </p:txBody>
      </p:sp>
      <p:sp>
        <p:nvSpPr>
          <p:cNvPr id="2467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9019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B6B40-6A86-0F42-8F5A-B3905826D368}" type="slidenum">
              <a:rPr lang="en-US"/>
              <a:pPr/>
              <a:t>107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3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80D9FB-1A3A-6747-A2F2-17539418E5B5}" type="slidenum">
              <a:rPr lang="en-US"/>
              <a:pPr/>
              <a:t>11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80D9FB-1A3A-6747-A2F2-17539418E5B5}" type="slidenum">
              <a:rPr lang="en-US"/>
              <a:pPr/>
              <a:t>12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16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80D9FB-1A3A-6747-A2F2-17539418E5B5}" type="slidenum">
              <a:rPr lang="en-US"/>
              <a:pPr/>
              <a:t>13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FC7C1-6ABD-1D46-BC07-51E34BB08226}" type="slidenum">
              <a:rPr lang="en-US"/>
              <a:pPr/>
              <a:t>14</a:t>
            </a:fld>
            <a:endParaRPr lang="en-US"/>
          </a:p>
        </p:txBody>
      </p:sp>
      <p:sp>
        <p:nvSpPr>
          <p:cNvPr id="729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E7567B-D2EC-E542-8B54-6B30EC5B99A6}" type="slidenum">
              <a:rPr lang="en-US"/>
              <a:pPr/>
              <a:t>15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79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E7567B-D2EC-E542-8B54-6B30EC5B99A6}" type="slidenum">
              <a:rPr lang="en-US"/>
              <a:pPr/>
              <a:t>16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48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E7567B-D2EC-E542-8B54-6B30EC5B99A6}" type="slidenum">
              <a:rPr lang="en-US"/>
              <a:pPr/>
              <a:t>17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38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798BC-F7D5-BD4A-8F19-A585DF3A0F64}" type="slidenum">
              <a:rPr lang="en-US"/>
              <a:pPr/>
              <a:t>18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A14A9-29B3-274C-878D-6BB5D1EBCA8E}" type="slidenum">
              <a:rPr lang="en-US"/>
              <a:pPr/>
              <a:t>19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B6B40-6A86-0F42-8F5A-B3905826D368}" type="slidenum">
              <a:rPr lang="en-US"/>
              <a:pPr/>
              <a:t>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13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A14A9-29B3-274C-878D-6BB5D1EBCA8E}" type="slidenum">
              <a:rPr lang="en-US"/>
              <a:pPr/>
              <a:t>20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A14A9-29B3-274C-878D-6BB5D1EBCA8E}" type="slidenum">
              <a:rPr lang="en-US"/>
              <a:pPr/>
              <a:t>21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A14A9-29B3-274C-878D-6BB5D1EBCA8E}" type="slidenum">
              <a:rPr lang="en-US"/>
              <a:pPr/>
              <a:t>22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2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A14A9-29B3-274C-878D-6BB5D1EBCA8E}" type="slidenum">
              <a:rPr lang="en-US"/>
              <a:pPr/>
              <a:t>23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34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A14A9-29B3-274C-878D-6BB5D1EBCA8E}" type="slidenum">
              <a:rPr lang="en-US"/>
              <a:pPr/>
              <a:t>24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77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A14A9-29B3-274C-878D-6BB5D1EBCA8E}" type="slidenum">
              <a:rPr lang="en-US"/>
              <a:pPr/>
              <a:t>25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06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B6B40-6A86-0F42-8F5A-B3905826D368}" type="slidenum">
              <a:rPr lang="en-US"/>
              <a:pPr/>
              <a:t>26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052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A14A9-29B3-274C-878D-6BB5D1EBCA8E}" type="slidenum">
              <a:rPr lang="en-US"/>
              <a:pPr/>
              <a:t>27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1580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A14A9-29B3-274C-878D-6BB5D1EBCA8E}" type="slidenum">
              <a:rPr lang="en-US"/>
              <a:pPr/>
              <a:t>28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674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A14A9-29B3-274C-878D-6BB5D1EBCA8E}" type="slidenum">
              <a:rPr lang="en-US"/>
              <a:pPr/>
              <a:t>29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01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B3BEA-2C6F-5F45-8E1A-FAF84CBACDA5}" type="slidenum">
              <a:rPr lang="en-US"/>
              <a:pPr/>
              <a:t>3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848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A14A9-29B3-274C-878D-6BB5D1EBCA8E}" type="slidenum">
              <a:rPr lang="en-US"/>
              <a:pPr/>
              <a:t>30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616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A14A9-29B3-274C-878D-6BB5D1EBCA8E}" type="slidenum">
              <a:rPr lang="en-US"/>
              <a:pPr/>
              <a:t>31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529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A14A9-29B3-274C-878D-6BB5D1EBCA8E}" type="slidenum">
              <a:rPr lang="en-US"/>
              <a:pPr/>
              <a:t>32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48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B6B40-6A86-0F42-8F5A-B3905826D368}" type="slidenum">
              <a:rPr lang="en-US"/>
              <a:pPr/>
              <a:t>33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77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A14A9-29B3-274C-878D-6BB5D1EBCA8E}" type="slidenum">
              <a:rPr lang="en-US"/>
              <a:pPr/>
              <a:t>34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971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A14A9-29B3-274C-878D-6BB5D1EBCA8E}" type="slidenum">
              <a:rPr lang="en-US"/>
              <a:pPr/>
              <a:t>35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058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A14A9-29B3-274C-878D-6BB5D1EBCA8E}" type="slidenum">
              <a:rPr lang="en-US"/>
              <a:pPr/>
              <a:t>36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765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264C2A-3827-3F4F-B2DF-2DD242E732E5}" type="slidenum">
              <a:rPr lang="en-US"/>
              <a:pPr/>
              <a:t>37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680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264C2A-3827-3F4F-B2DF-2DD242E732E5}" type="slidenum">
              <a:rPr lang="en-US"/>
              <a:pPr/>
              <a:t>38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709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A14A9-29B3-274C-878D-6BB5D1EBCA8E}" type="slidenum">
              <a:rPr lang="en-US"/>
              <a:pPr/>
              <a:t>39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00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264C2A-3827-3F4F-B2DF-2DD242E732E5}" type="slidenum">
              <a:rPr lang="en-US"/>
              <a:pPr/>
              <a:t>4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2072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A14A9-29B3-274C-878D-6BB5D1EBCA8E}" type="slidenum">
              <a:rPr lang="en-US"/>
              <a:pPr/>
              <a:t>40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77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B6B40-6A86-0F42-8F5A-B3905826D368}" type="slidenum">
              <a:rPr lang="en-US"/>
              <a:pPr/>
              <a:t>41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093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264C2A-3827-3F4F-B2DF-2DD242E732E5}" type="slidenum">
              <a:rPr lang="en-US"/>
              <a:pPr/>
              <a:t>42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567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15319-00FE-064B-986D-D3ACD9F14572}" type="slidenum">
              <a:rPr lang="en-US">
                <a:latin typeface="Times" pitchFamily="-107" charset="0"/>
              </a:rPr>
              <a:pPr/>
              <a:t>43</a:t>
            </a:fld>
            <a:endParaRPr lang="en-US">
              <a:latin typeface="Times" pitchFamily="-107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Sampl;e</a:t>
            </a:r>
            <a:r>
              <a:rPr lang="en-US" dirty="0"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note here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15319-00FE-064B-986D-D3ACD9F14572}" type="slidenum">
              <a:rPr lang="en-US">
                <a:latin typeface="Times" pitchFamily="-107" charset="0"/>
              </a:rPr>
              <a:pPr/>
              <a:t>44</a:t>
            </a:fld>
            <a:endParaRPr lang="en-US">
              <a:latin typeface="Times" pitchFamily="-107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Sampl;e</a:t>
            </a:r>
            <a:r>
              <a:rPr lang="en-US" dirty="0"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note here</a:t>
            </a:r>
          </a:p>
        </p:txBody>
      </p:sp>
    </p:spTree>
    <p:extLst>
      <p:ext uri="{BB962C8B-B14F-4D97-AF65-F5344CB8AC3E}">
        <p14:creationId xmlns:p14="http://schemas.microsoft.com/office/powerpoint/2010/main" val="30633767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15319-00FE-064B-986D-D3ACD9F14572}" type="slidenum">
              <a:rPr lang="en-US">
                <a:latin typeface="Times" pitchFamily="-107" charset="0"/>
              </a:rPr>
              <a:pPr/>
              <a:t>45</a:t>
            </a:fld>
            <a:endParaRPr lang="en-US">
              <a:latin typeface="Times" pitchFamily="-107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Sampl;e</a:t>
            </a:r>
            <a:r>
              <a:rPr lang="en-US" dirty="0"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note here</a:t>
            </a:r>
          </a:p>
        </p:txBody>
      </p:sp>
    </p:spTree>
    <p:extLst>
      <p:ext uri="{BB962C8B-B14F-4D97-AF65-F5344CB8AC3E}">
        <p14:creationId xmlns:p14="http://schemas.microsoft.com/office/powerpoint/2010/main" val="12438274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15319-00FE-064B-986D-D3ACD9F14572}" type="slidenum">
              <a:rPr lang="en-US">
                <a:latin typeface="Times" pitchFamily="-107" charset="0"/>
              </a:rPr>
              <a:pPr/>
              <a:t>46</a:t>
            </a:fld>
            <a:endParaRPr lang="en-US">
              <a:latin typeface="Times" pitchFamily="-107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Sampl;e</a:t>
            </a:r>
            <a:r>
              <a:rPr lang="en-US" dirty="0"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note here</a:t>
            </a:r>
          </a:p>
        </p:txBody>
      </p:sp>
    </p:spTree>
    <p:extLst>
      <p:ext uri="{BB962C8B-B14F-4D97-AF65-F5344CB8AC3E}">
        <p14:creationId xmlns:p14="http://schemas.microsoft.com/office/powerpoint/2010/main" val="29491634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554EB8-FC75-464F-93FF-1AB9B5E6F128}" type="slidenum">
              <a:rPr lang="en-US"/>
              <a:pPr/>
              <a:t>47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0501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15319-00FE-064B-986D-D3ACD9F14572}" type="slidenum">
              <a:rPr lang="en-US">
                <a:latin typeface="Times" pitchFamily="-107" charset="0"/>
              </a:rPr>
              <a:pPr/>
              <a:t>48</a:t>
            </a:fld>
            <a:endParaRPr lang="en-US">
              <a:latin typeface="Times" pitchFamily="-107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Sampl;e</a:t>
            </a:r>
            <a:r>
              <a:rPr lang="en-US" dirty="0"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note here</a:t>
            </a:r>
          </a:p>
        </p:txBody>
      </p:sp>
    </p:spTree>
    <p:extLst>
      <p:ext uri="{BB962C8B-B14F-4D97-AF65-F5344CB8AC3E}">
        <p14:creationId xmlns:p14="http://schemas.microsoft.com/office/powerpoint/2010/main" val="29452103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15319-00FE-064B-986D-D3ACD9F14572}" type="slidenum">
              <a:rPr lang="en-US">
                <a:latin typeface="Times" pitchFamily="-107" charset="0"/>
              </a:rPr>
              <a:pPr/>
              <a:t>49</a:t>
            </a:fld>
            <a:endParaRPr lang="en-US">
              <a:latin typeface="Times" pitchFamily="-107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Sampl;e</a:t>
            </a:r>
            <a:r>
              <a:rPr lang="en-US" dirty="0"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note here</a:t>
            </a:r>
          </a:p>
        </p:txBody>
      </p:sp>
    </p:spTree>
    <p:extLst>
      <p:ext uri="{BB962C8B-B14F-4D97-AF65-F5344CB8AC3E}">
        <p14:creationId xmlns:p14="http://schemas.microsoft.com/office/powerpoint/2010/main" val="1126279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B6B40-6A86-0F42-8F5A-B3905826D368}" type="slidenum">
              <a:rPr lang="en-US"/>
              <a:pPr/>
              <a:t>5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842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15319-00FE-064B-986D-D3ACD9F14572}" type="slidenum">
              <a:rPr lang="en-US">
                <a:latin typeface="Times" pitchFamily="-107" charset="0"/>
              </a:rPr>
              <a:pPr/>
              <a:t>50</a:t>
            </a:fld>
            <a:endParaRPr lang="en-US">
              <a:latin typeface="Times" pitchFamily="-107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Sampl;e</a:t>
            </a:r>
            <a:r>
              <a:rPr lang="en-US" dirty="0"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note here</a:t>
            </a:r>
          </a:p>
        </p:txBody>
      </p:sp>
    </p:spTree>
    <p:extLst>
      <p:ext uri="{BB962C8B-B14F-4D97-AF65-F5344CB8AC3E}">
        <p14:creationId xmlns:p14="http://schemas.microsoft.com/office/powerpoint/2010/main" val="37377120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15319-00FE-064B-986D-D3ACD9F14572}" type="slidenum">
              <a:rPr lang="en-US">
                <a:latin typeface="Times" pitchFamily="-107" charset="0"/>
              </a:rPr>
              <a:pPr/>
              <a:t>51</a:t>
            </a:fld>
            <a:endParaRPr lang="en-US">
              <a:latin typeface="Times" pitchFamily="-107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Sampl;e</a:t>
            </a:r>
            <a:r>
              <a:rPr lang="en-US" dirty="0"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note here</a:t>
            </a:r>
          </a:p>
        </p:txBody>
      </p:sp>
    </p:spTree>
    <p:extLst>
      <p:ext uri="{BB962C8B-B14F-4D97-AF65-F5344CB8AC3E}">
        <p14:creationId xmlns:p14="http://schemas.microsoft.com/office/powerpoint/2010/main" val="5954336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15319-00FE-064B-986D-D3ACD9F14572}" type="slidenum">
              <a:rPr lang="en-US">
                <a:latin typeface="Times" pitchFamily="-107" charset="0"/>
              </a:rPr>
              <a:pPr/>
              <a:t>52</a:t>
            </a:fld>
            <a:endParaRPr lang="en-US">
              <a:latin typeface="Times" pitchFamily="-107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Sampl;e</a:t>
            </a:r>
            <a:r>
              <a:rPr lang="en-US" dirty="0"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note here</a:t>
            </a:r>
          </a:p>
        </p:txBody>
      </p:sp>
    </p:spTree>
    <p:extLst>
      <p:ext uri="{BB962C8B-B14F-4D97-AF65-F5344CB8AC3E}">
        <p14:creationId xmlns:p14="http://schemas.microsoft.com/office/powerpoint/2010/main" val="12502530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15319-00FE-064B-986D-D3ACD9F14572}" type="slidenum">
              <a:rPr lang="en-US">
                <a:latin typeface="Times" pitchFamily="-107" charset="0"/>
              </a:rPr>
              <a:pPr/>
              <a:t>53</a:t>
            </a:fld>
            <a:endParaRPr lang="en-US">
              <a:latin typeface="Times" pitchFamily="-107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Sampl;e</a:t>
            </a:r>
            <a:r>
              <a:rPr lang="en-US" dirty="0"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note here</a:t>
            </a:r>
          </a:p>
        </p:txBody>
      </p:sp>
    </p:spTree>
    <p:extLst>
      <p:ext uri="{BB962C8B-B14F-4D97-AF65-F5344CB8AC3E}">
        <p14:creationId xmlns:p14="http://schemas.microsoft.com/office/powerpoint/2010/main" val="2150512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554EB8-FC75-464F-93FF-1AB9B5E6F128}" type="slidenum">
              <a:rPr lang="en-US"/>
              <a:pPr/>
              <a:t>54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893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554EB8-FC75-464F-93FF-1AB9B5E6F128}" type="slidenum">
              <a:rPr lang="en-US"/>
              <a:pPr/>
              <a:t>55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752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554EB8-FC75-464F-93FF-1AB9B5E6F128}" type="slidenum">
              <a:rPr lang="en-US"/>
              <a:pPr/>
              <a:t>56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7962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554EB8-FC75-464F-93FF-1AB9B5E6F128}" type="slidenum">
              <a:rPr lang="en-US"/>
              <a:pPr/>
              <a:t>57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994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554EB8-FC75-464F-93FF-1AB9B5E6F128}" type="slidenum">
              <a:rPr lang="en-US"/>
              <a:pPr/>
              <a:t>58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6509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B3BEA-2C6F-5F45-8E1A-FAF84CBACDA5}" type="slidenum">
              <a:rPr lang="en-US"/>
              <a:pPr/>
              <a:t>59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7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C919C1-7BDB-F54F-BFD1-FFB6541AFE1C}" type="slidenum">
              <a:rPr lang="en-US"/>
              <a:pPr/>
              <a:t>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B6B40-6A86-0F42-8F5A-B3905826D368}" type="slidenum">
              <a:rPr lang="en-US"/>
              <a:pPr/>
              <a:t>60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3307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B3BEA-2C6F-5F45-8E1A-FAF84CBACDA5}" type="slidenum">
              <a:rPr lang="en-US"/>
              <a:pPr/>
              <a:t>61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9949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B3BEA-2C6F-5F45-8E1A-FAF84CBACDA5}" type="slidenum">
              <a:rPr lang="en-US"/>
              <a:pPr/>
              <a:t>62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6389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B3BEA-2C6F-5F45-8E1A-FAF84CBACDA5}" type="slidenum">
              <a:rPr lang="en-US"/>
              <a:pPr/>
              <a:t>63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5249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B3BEA-2C6F-5F45-8E1A-FAF84CBACDA5}" type="slidenum">
              <a:rPr lang="en-US"/>
              <a:pPr/>
              <a:t>64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8595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B3BEA-2C6F-5F45-8E1A-FAF84CBACDA5}" type="slidenum">
              <a:rPr lang="en-US"/>
              <a:pPr/>
              <a:t>65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1563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B3BEA-2C6F-5F45-8E1A-FAF84CBACDA5}" type="slidenum">
              <a:rPr lang="en-US"/>
              <a:pPr/>
              <a:t>66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1840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B3BEA-2C6F-5F45-8E1A-FAF84CBACDA5}" type="slidenum">
              <a:rPr lang="en-US"/>
              <a:pPr/>
              <a:t>67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8381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B3BEA-2C6F-5F45-8E1A-FAF84CBACDA5}" type="slidenum">
              <a:rPr lang="en-US"/>
              <a:pPr/>
              <a:t>68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8587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B3BEA-2C6F-5F45-8E1A-FAF84CBACDA5}" type="slidenum">
              <a:rPr lang="en-US"/>
              <a:pPr/>
              <a:t>69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109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C919C1-7BDB-F54F-BFD1-FFB6541AFE1C}" type="slidenum">
              <a:rPr lang="en-US"/>
              <a:pPr/>
              <a:t>7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5781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B3BEA-2C6F-5F45-8E1A-FAF84CBACDA5}" type="slidenum">
              <a:rPr lang="en-US"/>
              <a:pPr/>
              <a:t>70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1478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B3BEA-2C6F-5F45-8E1A-FAF84CBACDA5}" type="slidenum">
              <a:rPr lang="en-US"/>
              <a:pPr/>
              <a:t>71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50888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554EB8-FC75-464F-93FF-1AB9B5E6F128}" type="slidenum">
              <a:rPr lang="en-US"/>
              <a:pPr/>
              <a:t>72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9667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554EB8-FC75-464F-93FF-1AB9B5E6F128}" type="slidenum">
              <a:rPr lang="en-US"/>
              <a:pPr/>
              <a:t>73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62887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264C2A-3827-3F4F-B2DF-2DD242E732E5}" type="slidenum">
              <a:rPr lang="en-US"/>
              <a:pPr/>
              <a:t>74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425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96FB1-2F56-3F41-B758-619FF864D53C}" type="slidenum">
              <a:rPr lang="en-US"/>
              <a:pPr/>
              <a:t>75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82566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554EB8-FC75-464F-93FF-1AB9B5E6F128}" type="slidenum">
              <a:rPr lang="en-US"/>
              <a:pPr/>
              <a:t>76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93472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96FB1-2F56-3F41-B758-619FF864D53C}" type="slidenum">
              <a:rPr lang="en-US"/>
              <a:pPr/>
              <a:t>77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1526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96FB1-2F56-3F41-B758-619FF864D53C}" type="slidenum">
              <a:rPr lang="en-US"/>
              <a:pPr/>
              <a:t>78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9706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96FB1-2F56-3F41-B758-619FF864D53C}" type="slidenum">
              <a:rPr lang="en-US"/>
              <a:pPr/>
              <a:t>79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69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C919C1-7BDB-F54F-BFD1-FFB6541AFE1C}" type="slidenum">
              <a:rPr lang="en-US"/>
              <a:pPr/>
              <a:t>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8665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96FB1-2F56-3F41-B758-619FF864D53C}" type="slidenum">
              <a:rPr lang="en-US"/>
              <a:pPr/>
              <a:t>80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2997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E76D0-C573-9349-BD13-A159389E6B0A}" type="slidenum">
              <a:rPr lang="en-US"/>
              <a:pPr/>
              <a:t>81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5327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E76D0-C573-9349-BD13-A159389E6B0A}" type="slidenum">
              <a:rPr lang="en-US"/>
              <a:pPr/>
              <a:t>82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3678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96FB1-2F56-3F41-B758-619FF864D53C}" type="slidenum">
              <a:rPr lang="en-US"/>
              <a:pPr/>
              <a:t>83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0839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96FB1-2F56-3F41-B758-619FF864D53C}" type="slidenum">
              <a:rPr lang="en-US"/>
              <a:pPr/>
              <a:t>84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5109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96FB1-2F56-3F41-B758-619FF864D53C}" type="slidenum">
              <a:rPr lang="en-US"/>
              <a:pPr/>
              <a:t>85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8952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554EB8-FC75-464F-93FF-1AB9B5E6F128}" type="slidenum">
              <a:rPr lang="en-US"/>
              <a:pPr/>
              <a:t>86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8053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554EB8-FC75-464F-93FF-1AB9B5E6F128}" type="slidenum">
              <a:rPr lang="en-US"/>
              <a:pPr/>
              <a:t>87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39964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554EB8-FC75-464F-93FF-1AB9B5E6F128}" type="slidenum">
              <a:rPr lang="en-US"/>
              <a:pPr/>
              <a:t>88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69803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554EB8-FC75-464F-93FF-1AB9B5E6F128}" type="slidenum">
              <a:rPr lang="en-US"/>
              <a:pPr/>
              <a:t>89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852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C919C1-7BDB-F54F-BFD1-FFB6541AFE1C}" type="slidenum">
              <a:rPr lang="en-US"/>
              <a:pPr/>
              <a:t>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4965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96FB1-2F56-3F41-B758-619FF864D53C}" type="slidenum">
              <a:rPr lang="en-US"/>
              <a:pPr/>
              <a:t>90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2985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554EB8-FC75-464F-93FF-1AB9B5E6F128}" type="slidenum">
              <a:rPr lang="en-US"/>
              <a:pPr/>
              <a:t>91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5047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554EB8-FC75-464F-93FF-1AB9B5E6F128}" type="slidenum">
              <a:rPr lang="en-US"/>
              <a:pPr/>
              <a:t>92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88159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554EB8-FC75-464F-93FF-1AB9B5E6F128}" type="slidenum">
              <a:rPr lang="en-US"/>
              <a:pPr/>
              <a:t>93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6010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B6B40-6A86-0F42-8F5A-B3905826D368}" type="slidenum">
              <a:rPr lang="en-US"/>
              <a:pPr/>
              <a:t>94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18156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96FB1-2F56-3F41-B758-619FF864D53C}" type="slidenum">
              <a:rPr lang="en-US"/>
              <a:pPr/>
              <a:t>95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5590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96FB1-2F56-3F41-B758-619FF864D53C}" type="slidenum">
              <a:rPr lang="en-US"/>
              <a:pPr/>
              <a:t>96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6333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B3BEA-2C6F-5F45-8E1A-FAF84CBACDA5}" type="slidenum">
              <a:rPr lang="en-US"/>
              <a:pPr/>
              <a:t>97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8688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96FB1-2F56-3F41-B758-619FF864D53C}" type="slidenum">
              <a:rPr lang="en-US"/>
              <a:pPr/>
              <a:t>98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5437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437A4E-F5A6-1340-BE81-421B94F7B16D}" type="slidenum">
              <a:rPr lang="en-US"/>
              <a:pPr/>
              <a:t>99</a:t>
            </a:fld>
            <a:endParaRPr lang="en-US"/>
          </a:p>
        </p:txBody>
      </p:sp>
      <p:sp>
        <p:nvSpPr>
          <p:cNvPr id="2467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319" y="2840569"/>
            <a:ext cx="13818950" cy="19600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638" y="5181600"/>
            <a:ext cx="11380312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7C5E8-5DCB-F042-9DB5-70155CA6E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3F7CE-0B43-4F48-A7BE-317F971C4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83532" y="812800"/>
            <a:ext cx="3454737" cy="7315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19" y="812800"/>
            <a:ext cx="10093253" cy="7315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73FAE-212B-C549-A2DF-DAF9B58E6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6942E-8FDC-6F42-A467-8C9853BB1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37" y="5875867"/>
            <a:ext cx="1381895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237" y="3875620"/>
            <a:ext cx="1381895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5B0B0-EBE3-C54B-BC03-57A0A1A21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19" y="2641600"/>
            <a:ext cx="6773995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4274" y="2641600"/>
            <a:ext cx="6773995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BA0A8-BD49-9843-BD3E-4B229AE48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1" y="366184"/>
            <a:ext cx="14631829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79" y="2046817"/>
            <a:ext cx="718325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79" y="2899833"/>
            <a:ext cx="718325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8631" y="2046817"/>
            <a:ext cx="7186080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8631" y="2899833"/>
            <a:ext cx="718608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E2593-68CC-E54E-9EB7-C34F1A1D9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B9F9C-1115-EA4A-9AE0-B779257D7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ED4BC-7939-794A-A660-7BC0AB59D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2" y="364067"/>
            <a:ext cx="5348634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265" y="364069"/>
            <a:ext cx="908844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82" y="1913469"/>
            <a:ext cx="5348634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C5112-9D7E-5D46-86E2-0A2CD92E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601" y="6400801"/>
            <a:ext cx="9754553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601" y="817033"/>
            <a:ext cx="9754553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601" y="7156452"/>
            <a:ext cx="9754553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167E8-2446-EA49-A738-19D5476A2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2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319" y="812800"/>
            <a:ext cx="138189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319" y="2641600"/>
            <a:ext cx="138189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319" y="8331200"/>
            <a:ext cx="338699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i="0"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54676" y="8331200"/>
            <a:ext cx="514823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51271" y="8331200"/>
            <a:ext cx="338699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7EF39F2C-32C6-0D4F-B78E-F349D8F583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>
          <a:solidFill>
            <a:schemeClr val="tx2"/>
          </a:solidFill>
          <a:latin typeface="Cambria" panose="02040503050406030204" pitchFamily="18" charset="0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7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7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7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71" charset="0"/>
          <a:ea typeface="ＭＳ Ｐゴシック" charset="-128"/>
          <a:cs typeface="ＭＳ Ｐゴシック" charset="-128"/>
        </a:defRPr>
      </a:lvl5pPr>
      <a:lvl6pPr marL="457189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71" charset="0"/>
        </a:defRPr>
      </a:lvl6pPr>
      <a:lvl7pPr marL="91437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71" charset="0"/>
        </a:defRPr>
      </a:lvl7pPr>
      <a:lvl8pPr marL="137156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71" charset="0"/>
        </a:defRPr>
      </a:lvl8pPr>
      <a:lvl9pPr marL="1828754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71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Cambria" panose="02040503050406030204" pitchFamily="18" charset="0"/>
          <a:ea typeface="ＭＳ Ｐゴシック" charset="-128"/>
          <a:cs typeface="ＭＳ Ｐゴシック" charset="-128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Cambria" panose="02040503050406030204" pitchFamily="18" charset="0"/>
          <a:ea typeface="ＭＳ Ｐゴシック" pitchFamily="71" charset="-128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Cambria" panose="02040503050406030204" pitchFamily="18" charset="0"/>
          <a:ea typeface="ＭＳ Ｐゴシック" pitchFamily="71" charset="-128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Cambria" panose="02040503050406030204" pitchFamily="18" charset="0"/>
          <a:ea typeface="ＭＳ Ｐゴシック" pitchFamily="71" charset="-128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Cambria" panose="02040503050406030204" pitchFamily="18" charset="0"/>
          <a:ea typeface="ＭＳ Ｐゴシック" pitchFamily="71" charset="-128"/>
        </a:defRPr>
      </a:lvl5pPr>
      <a:lvl6pPr marL="2514537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71" charset="-128"/>
        </a:defRPr>
      </a:lvl6pPr>
      <a:lvl7pPr marL="2971726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71" charset="-128"/>
        </a:defRPr>
      </a:lvl7pPr>
      <a:lvl8pPr marL="3428915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71" charset="-128"/>
        </a:defRPr>
      </a:lvl8pPr>
      <a:lvl9pPr marL="3886103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71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4" Type="http://schemas.openxmlformats.org/officeDocument/2006/relationships/image" Target="../media/image6.jp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notesSlide" Target="../notesSlides/notesSlide9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giving a presentation to an audience&#10;&#10;Description automatically generated with medium confidence">
            <a:extLst>
              <a:ext uri="{FF2B5EF4-FFF2-40B4-BE49-F238E27FC236}">
                <a16:creationId xmlns:a16="http://schemas.microsoft.com/office/drawing/2014/main" id="{B9D6069B-1DD7-8261-E6A8-2205CCDD0C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b="15346"/>
          <a:stretch/>
        </p:blipFill>
        <p:spPr>
          <a:xfrm>
            <a:off x="1166400" y="1440000"/>
            <a:ext cx="13680000" cy="69484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A0886B-1CAF-304A-9CB7-2F4EF743792C}"/>
              </a:ext>
            </a:extLst>
          </p:cNvPr>
          <p:cNvSpPr/>
          <p:nvPr/>
        </p:nvSpPr>
        <p:spPr bwMode="auto">
          <a:xfrm>
            <a:off x="1166400" y="971800"/>
            <a:ext cx="13924800" cy="1800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1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71094" y="1255714"/>
            <a:ext cx="8915400" cy="2514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AE982E08-F45E-8743-8809-F49E1DA9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49474" y="8507288"/>
            <a:ext cx="1905000" cy="457200"/>
          </a:xfrm>
          <a:noFill/>
        </p:spPr>
        <p:txBody>
          <a:bodyPr/>
          <a:lstStyle/>
          <a:p>
            <a:fld id="{C5AAEB70-4C7A-8842-9CD6-23D6BDE1BEB6}" type="slidenum">
              <a:rPr lang="en-US" sz="1600" smtClean="0"/>
              <a:pPr/>
              <a:t>1</a:t>
            </a:fld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6DC04F-A727-0746-9419-4A7926D8ECB7}"/>
              </a:ext>
            </a:extLst>
          </p:cNvPr>
          <p:cNvSpPr/>
          <p:nvPr/>
        </p:nvSpPr>
        <p:spPr>
          <a:xfrm>
            <a:off x="3789814" y="1485225"/>
            <a:ext cx="1087348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CA" sz="3800" dirty="0">
                <a:latin typeface="Arial" panose="020B0604020202020204" pitchFamily="34" charset="0"/>
                <a:cs typeface="Arial" panose="020B0604020202020204" pitchFamily="34" charset="0"/>
              </a:rPr>
              <a:t>International Conference on Historical Linguistics</a:t>
            </a: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ICHL 25 — Oxford, 1-5 August 2022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BFBF29C-0F15-2870-CF85-E4BCB38CD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6400" y="1440000"/>
            <a:ext cx="1260000" cy="126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888362B-ED95-FFB2-923F-F32D094378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12170" y="1440000"/>
            <a:ext cx="1260000" cy="1260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C984530-F83F-FF1F-CD91-4FA4323A9ACA}"/>
              </a:ext>
            </a:extLst>
          </p:cNvPr>
          <p:cNvGrpSpPr/>
          <p:nvPr/>
        </p:nvGrpSpPr>
        <p:grpSpPr>
          <a:xfrm>
            <a:off x="4750926" y="3366040"/>
            <a:ext cx="6510950" cy="3127122"/>
            <a:chOff x="4872989" y="3059832"/>
            <a:chExt cx="6510950" cy="3127122"/>
          </a:xfrm>
        </p:grpSpPr>
        <p:sp>
          <p:nvSpPr>
            <p:cNvPr id="25" name="CaixaDeTexto 4">
              <a:extLst>
                <a:ext uri="{FF2B5EF4-FFF2-40B4-BE49-F238E27FC236}">
                  <a16:creationId xmlns:a16="http://schemas.microsoft.com/office/drawing/2014/main" id="{6EB9D491-07D5-3243-98D3-F2BE4DD8F0E8}"/>
                </a:ext>
              </a:extLst>
            </p:cNvPr>
            <p:cNvSpPr txBox="1"/>
            <p:nvPr/>
          </p:nvSpPr>
          <p:spPr>
            <a:xfrm>
              <a:off x="6498380" y="4700338"/>
              <a:ext cx="326082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400" dirty="0">
                  <a:solidFill>
                    <a:srgbClr val="002A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Elan Dresher</a:t>
              </a:r>
            </a:p>
          </p:txBody>
        </p:sp>
        <p:sp>
          <p:nvSpPr>
            <p:cNvPr id="29" name="CaixaDeTexto 5">
              <a:extLst>
                <a:ext uri="{FF2B5EF4-FFF2-40B4-BE49-F238E27FC236}">
                  <a16:creationId xmlns:a16="http://schemas.microsoft.com/office/drawing/2014/main" id="{791018D3-60EB-A04C-8C6D-939A2DAB998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872989" y="3059832"/>
              <a:ext cx="6510950" cy="1415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CA" sz="3800" dirty="0">
                  <a:solidFill>
                    <a:srgbClr val="002A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Diachronic Phonology with </a:t>
              </a:r>
            </a:p>
            <a:p>
              <a:pPr>
                <a:spcAft>
                  <a:spcPts val="1200"/>
                </a:spcAft>
              </a:pPr>
              <a:r>
                <a:rPr lang="en-CA" sz="3800" dirty="0">
                  <a:solidFill>
                    <a:srgbClr val="002A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Contrastive Hierarchy Theory</a:t>
              </a:r>
            </a:p>
          </p:txBody>
        </p:sp>
        <p:sp>
          <p:nvSpPr>
            <p:cNvPr id="13" name="CaixaDeTexto 4">
              <a:extLst>
                <a:ext uri="{FF2B5EF4-FFF2-40B4-BE49-F238E27FC236}">
                  <a16:creationId xmlns:a16="http://schemas.microsoft.com/office/drawing/2014/main" id="{9EDB97C1-7D3B-400D-72DC-E741A2A7BB08}"/>
                </a:ext>
              </a:extLst>
            </p:cNvPr>
            <p:cNvSpPr txBox="1"/>
            <p:nvPr/>
          </p:nvSpPr>
          <p:spPr>
            <a:xfrm>
              <a:off x="6206014" y="5571401"/>
              <a:ext cx="415036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400" dirty="0">
                  <a:solidFill>
                    <a:srgbClr val="002A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University of Toronto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5343666"/>
      </p:ext>
    </p:extLst>
  </p:cSld>
  <p:clrMapOvr>
    <a:masterClrMapping/>
  </p:clrMapOvr>
  <p:transition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7">
            <a:extLst>
              <a:ext uri="{FF2B5EF4-FFF2-40B4-BE49-F238E27FC236}">
                <a16:creationId xmlns:a16="http://schemas.microsoft.com/office/drawing/2014/main" id="{ADF8CA90-0534-6E87-E0DD-9AC3F779DF2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128794" y="4579200"/>
            <a:ext cx="6444000" cy="389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166400" y="1524001"/>
            <a:ext cx="90878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Feature hierarchies are language particular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66400" y="2534943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3200" dirty="0">
                <a:latin typeface="Cambria"/>
                <a:cs typeface="Cambria"/>
              </a:rPr>
              <a:t>Moreover, we assume that features and feature ordering are</a:t>
            </a:r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 language particular</a:t>
            </a:r>
            <a:r>
              <a:rPr lang="en-US" sz="3200" dirty="0">
                <a:latin typeface="Cambria"/>
                <a:cs typeface="Cambria"/>
              </a:rPr>
              <a:t> and thus can </a:t>
            </a:r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vary </a:t>
            </a:r>
            <a:r>
              <a:rPr lang="en-US" sz="3200" dirty="0">
                <a:latin typeface="Cambria"/>
                <a:cs typeface="Cambria"/>
              </a:rPr>
              <a:t>over space and time.</a:t>
            </a:r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endParaRPr lang="en-US" sz="3200" noProof="1">
              <a:latin typeface="Cambria"/>
              <a:cs typeface="Cambria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59559A6-9FEB-544D-B111-03E165F7AB07}"/>
              </a:ext>
            </a:extLst>
          </p:cNvPr>
          <p:cNvSpPr txBox="1">
            <a:spLocks/>
          </p:cNvSpPr>
          <p:nvPr/>
        </p:nvSpPr>
        <p:spPr bwMode="auto">
          <a:xfrm>
            <a:off x="14177466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10</a:t>
            </a:fld>
            <a:endParaRPr lang="en-US" sz="1600" dirty="0"/>
          </a:p>
        </p:txBody>
      </p:sp>
      <p:sp>
        <p:nvSpPr>
          <p:cNvPr id="3" name="Rectangle 37">
            <a:extLst>
              <a:ext uri="{FF2B5EF4-FFF2-40B4-BE49-F238E27FC236}">
                <a16:creationId xmlns:a16="http://schemas.microsoft.com/office/drawing/2014/main" id="{62DC96B3-5628-27C8-D7BF-D86DBF1E1FE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66400" y="4578377"/>
            <a:ext cx="6444000" cy="389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16" name="Text Box 35">
            <a:extLst>
              <a:ext uri="{FF2B5EF4-FFF2-40B4-BE49-F238E27FC236}">
                <a16:creationId xmlns:a16="http://schemas.microsoft.com/office/drawing/2014/main" id="{DBCA30E5-960C-5AA2-CC39-EEADF7958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3442" y="7088532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8">
            <a:extLst>
              <a:ext uri="{FF2B5EF4-FFF2-40B4-BE49-F238E27FC236}">
                <a16:creationId xmlns:a16="http://schemas.microsoft.com/office/drawing/2014/main" id="{EE5295C8-B455-3F8E-A221-257E3B1E5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159" y="4572000"/>
            <a:ext cx="41524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763" indent="-4763" algn="l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Cambria"/>
                <a:ea typeface="Times" charset="0"/>
                <a:cs typeface="Times" charset="0"/>
              </a:rPr>
              <a:t>[low] &gt; [front] &gt; [high]</a:t>
            </a:r>
          </a:p>
        </p:txBody>
      </p:sp>
      <p:grpSp>
        <p:nvGrpSpPr>
          <p:cNvPr id="51216" name="Group 51215">
            <a:extLst>
              <a:ext uri="{FF2B5EF4-FFF2-40B4-BE49-F238E27FC236}">
                <a16:creationId xmlns:a16="http://schemas.microsoft.com/office/drawing/2014/main" id="{6B9D4317-E724-9ED9-F81D-24625527503B}"/>
              </a:ext>
            </a:extLst>
          </p:cNvPr>
          <p:cNvGrpSpPr/>
          <p:nvPr/>
        </p:nvGrpSpPr>
        <p:grpSpPr>
          <a:xfrm>
            <a:off x="1551109" y="5187065"/>
            <a:ext cx="5674582" cy="3314598"/>
            <a:chOff x="1216026" y="5187065"/>
            <a:chExt cx="5674582" cy="3314598"/>
          </a:xfrm>
        </p:grpSpPr>
        <p:grpSp>
          <p:nvGrpSpPr>
            <p:cNvPr id="4" name="Group 44">
              <a:extLst>
                <a:ext uri="{FF2B5EF4-FFF2-40B4-BE49-F238E27FC236}">
                  <a16:creationId xmlns:a16="http://schemas.microsoft.com/office/drawing/2014/main" id="{94C8829B-8352-9CD0-1D53-2087B937EF48}"/>
                </a:ext>
              </a:extLst>
            </p:cNvPr>
            <p:cNvGrpSpPr/>
            <p:nvPr/>
          </p:nvGrpSpPr>
          <p:grpSpPr>
            <a:xfrm>
              <a:off x="3067910" y="6265573"/>
              <a:ext cx="3822698" cy="913662"/>
              <a:chOff x="4602060" y="4587240"/>
              <a:chExt cx="3822698" cy="913662"/>
            </a:xfrm>
          </p:grpSpPr>
          <p:grpSp>
            <p:nvGrpSpPr>
              <p:cNvPr id="5" name="Group 77">
                <a:extLst>
                  <a:ext uri="{FF2B5EF4-FFF2-40B4-BE49-F238E27FC236}">
                    <a16:creationId xmlns:a16="http://schemas.microsoft.com/office/drawing/2014/main" id="{0D34BE2F-08CE-79E1-B1F2-668415E61FB8}"/>
                  </a:ext>
                </a:extLst>
              </p:cNvPr>
              <p:cNvGrpSpPr/>
              <p:nvPr/>
            </p:nvGrpSpPr>
            <p:grpSpPr>
              <a:xfrm>
                <a:off x="5410200" y="4587240"/>
                <a:ext cx="2286000" cy="365760"/>
                <a:chOff x="817563" y="3173413"/>
                <a:chExt cx="2136775" cy="533400"/>
              </a:xfrm>
            </p:grpSpPr>
            <p:sp>
              <p:nvSpPr>
                <p:cNvPr id="11" name="Line 14">
                  <a:extLst>
                    <a:ext uri="{FF2B5EF4-FFF2-40B4-BE49-F238E27FC236}">
                      <a16:creationId xmlns:a16="http://schemas.microsoft.com/office/drawing/2014/main" id="{99DEC9C3-40E9-FD49-E02B-B0A804FA7D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17563" y="3173413"/>
                  <a:ext cx="1066800" cy="5334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3000"/>
                </a:p>
              </p:txBody>
            </p:sp>
            <p:sp>
              <p:nvSpPr>
                <p:cNvPr id="12" name="Line 15">
                  <a:extLst>
                    <a:ext uri="{FF2B5EF4-FFF2-40B4-BE49-F238E27FC236}">
                      <a16:creationId xmlns:a16="http://schemas.microsoft.com/office/drawing/2014/main" id="{A9375E7B-299A-C875-BF93-FBE43EF750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4363" y="3173413"/>
                  <a:ext cx="1069975" cy="53022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3000"/>
                </a:p>
              </p:txBody>
            </p:sp>
          </p:grpSp>
          <p:sp>
            <p:nvSpPr>
              <p:cNvPr id="6" name="Text Box 36">
                <a:extLst>
                  <a:ext uri="{FF2B5EF4-FFF2-40B4-BE49-F238E27FC236}">
                    <a16:creationId xmlns:a16="http://schemas.microsoft.com/office/drawing/2014/main" id="{19A6DE34-2AE3-B592-F9D4-D54D4D0225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2060" y="4946904"/>
                <a:ext cx="1406154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Times New Roman"/>
                    <a:cs typeface="Times New Roman"/>
                  </a:rPr>
                  <a:t>[+front]</a:t>
                </a:r>
              </a:p>
            </p:txBody>
          </p:sp>
          <p:sp>
            <p:nvSpPr>
              <p:cNvPr id="7" name="Text Box 34">
                <a:extLst>
                  <a:ext uri="{FF2B5EF4-FFF2-40B4-BE49-F238E27FC236}">
                    <a16:creationId xmlns:a16="http://schemas.microsoft.com/office/drawing/2014/main" id="{1FB64CBA-647D-C33C-54AC-339644A7F3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2648" y="4946904"/>
                <a:ext cx="138211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Times New Roman"/>
                    <a:cs typeface="Times New Roman"/>
                  </a:rPr>
                  <a:t>[–front]</a:t>
                </a:r>
              </a:p>
            </p:txBody>
          </p:sp>
        </p:grpSp>
        <p:grpSp>
          <p:nvGrpSpPr>
            <p:cNvPr id="19" name="Group 49">
              <a:extLst>
                <a:ext uri="{FF2B5EF4-FFF2-40B4-BE49-F238E27FC236}">
                  <a16:creationId xmlns:a16="http://schemas.microsoft.com/office/drawing/2014/main" id="{191602F3-4AA2-45B5-05A7-30AB85D8B9A9}"/>
                </a:ext>
              </a:extLst>
            </p:cNvPr>
            <p:cNvGrpSpPr/>
            <p:nvPr/>
          </p:nvGrpSpPr>
          <p:grpSpPr>
            <a:xfrm>
              <a:off x="2545513" y="7494930"/>
              <a:ext cx="2564625" cy="1006733"/>
              <a:chOff x="4075182" y="5816600"/>
              <a:chExt cx="2564625" cy="1006733"/>
            </a:xfrm>
          </p:grpSpPr>
          <p:sp>
            <p:nvSpPr>
              <p:cNvPr id="28" name="Text Box 36">
                <a:extLst>
                  <a:ext uri="{FF2B5EF4-FFF2-40B4-BE49-F238E27FC236}">
                    <a16:creationId xmlns:a16="http://schemas.microsoft.com/office/drawing/2014/main" id="{08943418-CACC-9C32-18C8-AED34B2079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75182" y="5816600"/>
                <a:ext cx="1342034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+mn-lt"/>
                    <a:cs typeface="Times New Roman"/>
                  </a:rPr>
                  <a:t>[+high]</a:t>
                </a:r>
              </a:p>
            </p:txBody>
          </p:sp>
          <p:sp>
            <p:nvSpPr>
              <p:cNvPr id="29" name="Text Box 36">
                <a:extLst>
                  <a:ext uri="{FF2B5EF4-FFF2-40B4-BE49-F238E27FC236}">
                    <a16:creationId xmlns:a16="http://schemas.microsoft.com/office/drawing/2014/main" id="{E575DFB7-CE08-78FC-963A-35D1C9DE5B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1818" y="5816600"/>
                <a:ext cx="1317989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+mn-lt"/>
                    <a:cs typeface="Times New Roman"/>
                  </a:rPr>
                  <a:t>[–high]</a:t>
                </a:r>
              </a:p>
            </p:txBody>
          </p:sp>
          <p:sp>
            <p:nvSpPr>
              <p:cNvPr id="31" name="Text Box 37">
                <a:extLst>
                  <a:ext uri="{FF2B5EF4-FFF2-40B4-BE49-F238E27FC236}">
                    <a16:creationId xmlns:a16="http://schemas.microsoft.com/office/drawing/2014/main" id="{034893FE-211B-709C-1202-3857727D8C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0217" y="6269335"/>
                <a:ext cx="50687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+mn-lt"/>
                    <a:cs typeface="Times New Roman" panose="02020603050405020304" pitchFamily="18" charset="0"/>
                  </a:rPr>
                  <a:t>/i/</a:t>
                </a:r>
              </a:p>
            </p:txBody>
          </p:sp>
          <p:sp>
            <p:nvSpPr>
              <p:cNvPr id="32" name="Text Box 37">
                <a:extLst>
                  <a:ext uri="{FF2B5EF4-FFF2-40B4-BE49-F238E27FC236}">
                    <a16:creationId xmlns:a16="http://schemas.microsoft.com/office/drawing/2014/main" id="{466141A3-AABB-F664-0053-E80C1F6A6F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37941" y="6269335"/>
                <a:ext cx="57099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+mn-lt"/>
                    <a:cs typeface="Times New Roman" panose="02020603050405020304" pitchFamily="18" charset="0"/>
                  </a:rPr>
                  <a:t>/e/</a:t>
                </a:r>
              </a:p>
            </p:txBody>
          </p:sp>
        </p:grpSp>
        <p:sp>
          <p:nvSpPr>
            <p:cNvPr id="24" name="Text Box 37">
              <a:extLst>
                <a:ext uri="{FF2B5EF4-FFF2-40B4-BE49-F238E27FC236}">
                  <a16:creationId xmlns:a16="http://schemas.microsoft.com/office/drawing/2014/main" id="{E1A17618-3B49-0265-15B0-62DF1D1D11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2789" y="7092280"/>
              <a:ext cx="59182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+mn-lt"/>
                  <a:cs typeface="Times New Roman" panose="02020603050405020304" pitchFamily="18" charset="0"/>
                </a:rPr>
                <a:t>/u/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BE6D01F-8D6D-CC24-71D4-EBBFFF362444}"/>
                </a:ext>
              </a:extLst>
            </p:cNvPr>
            <p:cNvGrpSpPr/>
            <p:nvPr/>
          </p:nvGrpSpPr>
          <p:grpSpPr>
            <a:xfrm>
              <a:off x="1216026" y="5187065"/>
              <a:ext cx="4392488" cy="1612800"/>
              <a:chOff x="1216026" y="5187065"/>
              <a:chExt cx="4392488" cy="1612800"/>
            </a:xfrm>
          </p:grpSpPr>
          <p:sp>
            <p:nvSpPr>
              <p:cNvPr id="38" name="Text Box 13">
                <a:extLst>
                  <a:ext uri="{FF2B5EF4-FFF2-40B4-BE49-F238E27FC236}">
                    <a16:creationId xmlns:a16="http://schemas.microsoft.com/office/drawing/2014/main" id="{45B5AAA4-A7FF-47E3-0016-F9CE9EF748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7926" y="5767732"/>
                <a:ext cx="1210588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+mn-lt"/>
                    <a:cs typeface="Times New Roman"/>
                  </a:rPr>
                  <a:t>[–low]</a:t>
                </a:r>
              </a:p>
            </p:txBody>
          </p:sp>
          <p:sp>
            <p:nvSpPr>
              <p:cNvPr id="39" name="Text Box 12">
                <a:extLst>
                  <a:ext uri="{FF2B5EF4-FFF2-40B4-BE49-F238E27FC236}">
                    <a16:creationId xmlns:a16="http://schemas.microsoft.com/office/drawing/2014/main" id="{9F9443F8-FADF-97F6-3BB3-1AC07B72B5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6026" y="5767732"/>
                <a:ext cx="1234632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+mn-lt"/>
                    <a:cs typeface="Times New Roman"/>
                  </a:rPr>
                  <a:t>[+low]</a:t>
                </a:r>
              </a:p>
            </p:txBody>
          </p:sp>
          <p:grpSp>
            <p:nvGrpSpPr>
              <p:cNvPr id="40" name="Group 9">
                <a:extLst>
                  <a:ext uri="{FF2B5EF4-FFF2-40B4-BE49-F238E27FC236}">
                    <a16:creationId xmlns:a16="http://schemas.microsoft.com/office/drawing/2014/main" id="{3898C64D-C58B-F4AC-2A8B-9515D01DB4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5379" y="5187065"/>
                <a:ext cx="3060000" cy="640397"/>
                <a:chOff x="1488" y="816"/>
                <a:chExt cx="2880" cy="461"/>
              </a:xfrm>
            </p:grpSpPr>
            <p:sp>
              <p:nvSpPr>
                <p:cNvPr id="41" name="Line 10">
                  <a:extLst>
                    <a:ext uri="{FF2B5EF4-FFF2-40B4-BE49-F238E27FC236}">
                      <a16:creationId xmlns:a16="http://schemas.microsoft.com/office/drawing/2014/main" id="{D579CB63-85BF-B355-B521-DB68AC3613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88" y="816"/>
                  <a:ext cx="1440" cy="4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3000">
                    <a:latin typeface="+mn-lt"/>
                  </a:endParaRPr>
                </a:p>
              </p:txBody>
            </p:sp>
            <p:sp>
              <p:nvSpPr>
                <p:cNvPr id="42" name="Line 11">
                  <a:extLst>
                    <a:ext uri="{FF2B5EF4-FFF2-40B4-BE49-F238E27FC236}">
                      <a16:creationId xmlns:a16="http://schemas.microsoft.com/office/drawing/2014/main" id="{ADA5167C-B966-9AB0-91CF-6BC102054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28" y="816"/>
                  <a:ext cx="1440" cy="4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3000">
                    <a:latin typeface="+mn-lt"/>
                  </a:endParaRPr>
                </a:p>
              </p:txBody>
            </p:sp>
          </p:grpSp>
          <p:sp>
            <p:nvSpPr>
              <p:cNvPr id="37" name="Text Box 27">
                <a:extLst>
                  <a:ext uri="{FF2B5EF4-FFF2-40B4-BE49-F238E27FC236}">
                    <a16:creationId xmlns:a16="http://schemas.microsoft.com/office/drawing/2014/main" id="{D356C2ED-D777-71ED-0E60-87BDF4C0C8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0117" y="6245867"/>
                <a:ext cx="57099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+mn-lt"/>
                    <a:cs typeface="Times New Roman" panose="02020603050405020304" pitchFamily="18" charset="0"/>
                  </a:rPr>
                  <a:t>/a/</a:t>
                </a:r>
              </a:p>
            </p:txBody>
          </p:sp>
        </p:grpSp>
      </p:grpSp>
      <p:sp>
        <p:nvSpPr>
          <p:cNvPr id="26" name="Text Box 28">
            <a:extLst>
              <a:ext uri="{FF2B5EF4-FFF2-40B4-BE49-F238E27FC236}">
                <a16:creationId xmlns:a16="http://schemas.microsoft.com/office/drawing/2014/main" id="{17E50A68-9951-9D2B-0CF4-42EFCB0B0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4553" y="4572000"/>
            <a:ext cx="4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763" indent="-4763" algn="l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Cambria"/>
                <a:ea typeface="Times" charset="0"/>
                <a:cs typeface="Times" charset="0"/>
              </a:rPr>
              <a:t>[front] &gt; [round] &gt; [high]</a:t>
            </a:r>
          </a:p>
        </p:txBody>
      </p:sp>
      <p:grpSp>
        <p:nvGrpSpPr>
          <p:cNvPr id="51211" name="Group 51210">
            <a:extLst>
              <a:ext uri="{FF2B5EF4-FFF2-40B4-BE49-F238E27FC236}">
                <a16:creationId xmlns:a16="http://schemas.microsoft.com/office/drawing/2014/main" id="{E97B6BFB-6AA3-1848-044C-A892A2286191}"/>
              </a:ext>
            </a:extLst>
          </p:cNvPr>
          <p:cNvGrpSpPr/>
          <p:nvPr/>
        </p:nvGrpSpPr>
        <p:grpSpPr>
          <a:xfrm>
            <a:off x="8954888" y="5187600"/>
            <a:ext cx="4804488" cy="1133598"/>
            <a:chOff x="8954888" y="5187600"/>
            <a:chExt cx="4804488" cy="1133598"/>
          </a:xfrm>
        </p:grpSpPr>
        <p:sp>
          <p:nvSpPr>
            <p:cNvPr id="55" name="Text Box 13">
              <a:extLst>
                <a:ext uri="{FF2B5EF4-FFF2-40B4-BE49-F238E27FC236}">
                  <a16:creationId xmlns:a16="http://schemas.microsoft.com/office/drawing/2014/main" id="{A5DA2722-7CC3-B734-4B9F-CDA642B99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77266" y="5767200"/>
              <a:ext cx="138211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+mn-lt"/>
                  <a:cs typeface="Times New Roman"/>
                </a:rPr>
                <a:t>[–front]</a:t>
              </a:r>
            </a:p>
          </p:txBody>
        </p:sp>
        <p:sp>
          <p:nvSpPr>
            <p:cNvPr id="56" name="Text Box 12">
              <a:extLst>
                <a:ext uri="{FF2B5EF4-FFF2-40B4-BE49-F238E27FC236}">
                  <a16:creationId xmlns:a16="http://schemas.microsoft.com/office/drawing/2014/main" id="{E624182D-EF9B-71D2-04ED-23E2E421B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4888" y="5767200"/>
              <a:ext cx="140615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+mn-lt"/>
                  <a:cs typeface="Times New Roman"/>
                </a:rPr>
                <a:t>[+front]</a:t>
              </a:r>
            </a:p>
          </p:txBody>
        </p:sp>
        <p:grpSp>
          <p:nvGrpSpPr>
            <p:cNvPr id="57" name="Group 9">
              <a:extLst>
                <a:ext uri="{FF2B5EF4-FFF2-40B4-BE49-F238E27FC236}">
                  <a16:creationId xmlns:a16="http://schemas.microsoft.com/office/drawing/2014/main" id="{F2747E75-3992-B2B0-F617-0E316B50A7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49314" y="5187600"/>
              <a:ext cx="3312000" cy="640397"/>
              <a:chOff x="1488" y="816"/>
              <a:chExt cx="2880" cy="461"/>
            </a:xfrm>
          </p:grpSpPr>
          <p:sp>
            <p:nvSpPr>
              <p:cNvPr id="58" name="Line 10">
                <a:extLst>
                  <a:ext uri="{FF2B5EF4-FFF2-40B4-BE49-F238E27FC236}">
                    <a16:creationId xmlns:a16="http://schemas.microsoft.com/office/drawing/2014/main" id="{4845F1EB-164B-D9D6-BEB8-C53D2CB4AA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88" y="816"/>
                <a:ext cx="1440" cy="4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>
                  <a:latin typeface="+mn-lt"/>
                </a:endParaRPr>
              </a:p>
            </p:txBody>
          </p:sp>
          <p:sp>
            <p:nvSpPr>
              <p:cNvPr id="59" name="Line 11">
                <a:extLst>
                  <a:ext uri="{FF2B5EF4-FFF2-40B4-BE49-F238E27FC236}">
                    <a16:creationId xmlns:a16="http://schemas.microsoft.com/office/drawing/2014/main" id="{E58B62D4-2CC6-1C24-DCE2-9EBEBE6FEC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816"/>
                <a:ext cx="1440" cy="4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>
                  <a:latin typeface="+mn-lt"/>
                </a:endParaRPr>
              </a:p>
            </p:txBody>
          </p:sp>
        </p:grpSp>
      </p:grpSp>
      <p:grpSp>
        <p:nvGrpSpPr>
          <p:cNvPr id="51213" name="Group 51212">
            <a:extLst>
              <a:ext uri="{FF2B5EF4-FFF2-40B4-BE49-F238E27FC236}">
                <a16:creationId xmlns:a16="http://schemas.microsoft.com/office/drawing/2014/main" id="{B5942DCC-18C2-2114-B0BE-D00BE811630C}"/>
              </a:ext>
            </a:extLst>
          </p:cNvPr>
          <p:cNvGrpSpPr/>
          <p:nvPr/>
        </p:nvGrpSpPr>
        <p:grpSpPr>
          <a:xfrm>
            <a:off x="8156457" y="6264000"/>
            <a:ext cx="2946510" cy="1381998"/>
            <a:chOff x="8156457" y="6264000"/>
            <a:chExt cx="2946510" cy="1381998"/>
          </a:xfrm>
        </p:grpSpPr>
        <p:grpSp>
          <p:nvGrpSpPr>
            <p:cNvPr id="63" name="Group 71">
              <a:extLst>
                <a:ext uri="{FF2B5EF4-FFF2-40B4-BE49-F238E27FC236}">
                  <a16:creationId xmlns:a16="http://schemas.microsoft.com/office/drawing/2014/main" id="{FE5C88E1-C78A-1F9A-973C-073403DECA83}"/>
                </a:ext>
              </a:extLst>
            </p:cNvPr>
            <p:cNvGrpSpPr/>
            <p:nvPr/>
          </p:nvGrpSpPr>
          <p:grpSpPr>
            <a:xfrm>
              <a:off x="8958074" y="6264000"/>
              <a:ext cx="1440000" cy="359664"/>
              <a:chOff x="817563" y="3173413"/>
              <a:chExt cx="2136775" cy="533400"/>
            </a:xfrm>
          </p:grpSpPr>
          <p:sp>
            <p:nvSpPr>
              <p:cNvPr id="51200" name="Line 14">
                <a:extLst>
                  <a:ext uri="{FF2B5EF4-FFF2-40B4-BE49-F238E27FC236}">
                    <a16:creationId xmlns:a16="http://schemas.microsoft.com/office/drawing/2014/main" id="{4A333EE6-5CD4-088A-2D9E-438CC7376D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7563" y="3173413"/>
                <a:ext cx="1066800" cy="5334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>
                  <a:latin typeface="+mn-lt"/>
                </a:endParaRPr>
              </a:p>
            </p:txBody>
          </p:sp>
          <p:sp>
            <p:nvSpPr>
              <p:cNvPr id="51201" name="Line 15">
                <a:extLst>
                  <a:ext uri="{FF2B5EF4-FFF2-40B4-BE49-F238E27FC236}">
                    <a16:creationId xmlns:a16="http://schemas.microsoft.com/office/drawing/2014/main" id="{3FA48AAE-AC4A-9784-36AB-1C616736FA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4363" y="3173413"/>
                <a:ext cx="1069975" cy="5302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>
                  <a:latin typeface="+mn-lt"/>
                </a:endParaRPr>
              </a:p>
            </p:txBody>
          </p:sp>
        </p:grpSp>
        <p:sp>
          <p:nvSpPr>
            <p:cNvPr id="51204" name="Text Box 36">
              <a:extLst>
                <a:ext uri="{FF2B5EF4-FFF2-40B4-BE49-F238E27FC236}">
                  <a16:creationId xmlns:a16="http://schemas.microsoft.com/office/drawing/2014/main" id="{968ED96D-B217-96F9-90B1-5D10FE41C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6457" y="6624000"/>
              <a:ext cx="134203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+mn-lt"/>
                  <a:cs typeface="Times New Roman"/>
                </a:rPr>
                <a:t>[+high]</a:t>
              </a:r>
            </a:p>
          </p:txBody>
        </p:sp>
        <p:sp>
          <p:nvSpPr>
            <p:cNvPr id="51206" name="Text Box 36">
              <a:extLst>
                <a:ext uri="{FF2B5EF4-FFF2-40B4-BE49-F238E27FC236}">
                  <a16:creationId xmlns:a16="http://schemas.microsoft.com/office/drawing/2014/main" id="{B1250451-25AA-BADA-19F4-C1BD7A1F0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84978" y="6624000"/>
              <a:ext cx="131798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+mn-lt"/>
                  <a:cs typeface="Times New Roman"/>
                </a:rPr>
                <a:t>[–high]</a:t>
              </a:r>
            </a:p>
          </p:txBody>
        </p:sp>
        <p:sp>
          <p:nvSpPr>
            <p:cNvPr id="51207" name="Text Box 37">
              <a:extLst>
                <a:ext uri="{FF2B5EF4-FFF2-40B4-BE49-F238E27FC236}">
                  <a16:creationId xmlns:a16="http://schemas.microsoft.com/office/drawing/2014/main" id="{EC8A745C-81F2-E9D1-9AC4-B3A2E9D04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1492" y="7092000"/>
              <a:ext cx="50687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+mn-lt"/>
                  <a:cs typeface="Times New Roman" panose="02020603050405020304" pitchFamily="18" charset="0"/>
                </a:rPr>
                <a:t>/i/</a:t>
              </a:r>
            </a:p>
          </p:txBody>
        </p:sp>
        <p:sp>
          <p:nvSpPr>
            <p:cNvPr id="51208" name="Text Box 37">
              <a:extLst>
                <a:ext uri="{FF2B5EF4-FFF2-40B4-BE49-F238E27FC236}">
                  <a16:creationId xmlns:a16="http://schemas.microsoft.com/office/drawing/2014/main" id="{698793DB-65F3-B276-5FBE-792B696F8B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01101" y="7092000"/>
              <a:ext cx="57099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+mn-lt"/>
                  <a:cs typeface="Times New Roman" panose="02020603050405020304" pitchFamily="18" charset="0"/>
                </a:rPr>
                <a:t>/e/</a:t>
              </a:r>
            </a:p>
          </p:txBody>
        </p:sp>
      </p:grpSp>
      <p:grpSp>
        <p:nvGrpSpPr>
          <p:cNvPr id="51212" name="Group 51211">
            <a:extLst>
              <a:ext uri="{FF2B5EF4-FFF2-40B4-BE49-F238E27FC236}">
                <a16:creationId xmlns:a16="http://schemas.microsoft.com/office/drawing/2014/main" id="{D094B824-1F04-6B6E-9DCB-7C5F6BE36FA4}"/>
              </a:ext>
            </a:extLst>
          </p:cNvPr>
          <p:cNvGrpSpPr/>
          <p:nvPr/>
        </p:nvGrpSpPr>
        <p:grpSpPr>
          <a:xfrm>
            <a:off x="11470104" y="6264000"/>
            <a:ext cx="3067402" cy="1381998"/>
            <a:chOff x="11470104" y="6264000"/>
            <a:chExt cx="3067402" cy="1381998"/>
          </a:xfrm>
        </p:grpSpPr>
        <p:grpSp>
          <p:nvGrpSpPr>
            <p:cNvPr id="60" name="Group 77">
              <a:extLst>
                <a:ext uri="{FF2B5EF4-FFF2-40B4-BE49-F238E27FC236}">
                  <a16:creationId xmlns:a16="http://schemas.microsoft.com/office/drawing/2014/main" id="{D4D3CD8C-CBDA-0723-890C-7C8C7BC06BF0}"/>
                </a:ext>
              </a:extLst>
            </p:cNvPr>
            <p:cNvGrpSpPr/>
            <p:nvPr/>
          </p:nvGrpSpPr>
          <p:grpSpPr>
            <a:xfrm>
              <a:off x="12377266" y="6264000"/>
              <a:ext cx="1440000" cy="365760"/>
              <a:chOff x="817563" y="3173413"/>
              <a:chExt cx="2136775" cy="533400"/>
            </a:xfrm>
          </p:grpSpPr>
          <p:sp>
            <p:nvSpPr>
              <p:cNvPr id="61" name="Line 14">
                <a:extLst>
                  <a:ext uri="{FF2B5EF4-FFF2-40B4-BE49-F238E27FC236}">
                    <a16:creationId xmlns:a16="http://schemas.microsoft.com/office/drawing/2014/main" id="{42ED60D9-2DF8-813D-1F1E-C3045A7946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7563" y="3173413"/>
                <a:ext cx="1066800" cy="5334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  <p:sp>
            <p:nvSpPr>
              <p:cNvPr id="62" name="Line 15">
                <a:extLst>
                  <a:ext uri="{FF2B5EF4-FFF2-40B4-BE49-F238E27FC236}">
                    <a16:creationId xmlns:a16="http://schemas.microsoft.com/office/drawing/2014/main" id="{BA555C22-7E07-DEF4-0820-207759EC1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4363" y="3173413"/>
                <a:ext cx="1069975" cy="5302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</p:grpSp>
        <p:sp>
          <p:nvSpPr>
            <p:cNvPr id="51202" name="Text Box 36">
              <a:extLst>
                <a:ext uri="{FF2B5EF4-FFF2-40B4-BE49-F238E27FC236}">
                  <a16:creationId xmlns:a16="http://schemas.microsoft.com/office/drawing/2014/main" id="{B4868AB6-BB23-6DDD-49EB-0AF5FD84F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70104" y="6624000"/>
              <a:ext cx="155523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/>
                  <a:cs typeface="Times New Roman"/>
                </a:rPr>
                <a:t>[+round]</a:t>
              </a:r>
            </a:p>
          </p:txBody>
        </p:sp>
        <p:sp>
          <p:nvSpPr>
            <p:cNvPr id="51203" name="Text Box 34">
              <a:extLst>
                <a:ext uri="{FF2B5EF4-FFF2-40B4-BE49-F238E27FC236}">
                  <a16:creationId xmlns:a16="http://schemas.microsoft.com/office/drawing/2014/main" id="{C32D6C5B-A90C-BADE-5996-E018BD657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06318" y="6624000"/>
              <a:ext cx="153118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/>
                  <a:cs typeface="Times New Roman"/>
                </a:rPr>
                <a:t>[–round]</a:t>
              </a:r>
            </a:p>
          </p:txBody>
        </p:sp>
        <p:sp>
          <p:nvSpPr>
            <p:cNvPr id="51209" name="Text Box 27">
              <a:extLst>
                <a:ext uri="{FF2B5EF4-FFF2-40B4-BE49-F238E27FC236}">
                  <a16:creationId xmlns:a16="http://schemas.microsoft.com/office/drawing/2014/main" id="{916129BE-002D-DB4E-8F9A-63FC098E7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06476" y="7092000"/>
              <a:ext cx="57099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+mn-lt"/>
                  <a:cs typeface="Times New Roman" panose="02020603050405020304" pitchFamily="18" charset="0"/>
                </a:rPr>
                <a:t>/a/</a:t>
              </a:r>
            </a:p>
          </p:txBody>
        </p:sp>
        <p:sp>
          <p:nvSpPr>
            <p:cNvPr id="51210" name="Text Box 27">
              <a:extLst>
                <a:ext uri="{FF2B5EF4-FFF2-40B4-BE49-F238E27FC236}">
                  <a16:creationId xmlns:a16="http://schemas.microsoft.com/office/drawing/2014/main" id="{81FC072E-F34C-FAD8-1497-0B9B948B8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11880" y="7092000"/>
              <a:ext cx="59183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+mn-lt"/>
                  <a:cs typeface="Times New Roman" panose="02020603050405020304" pitchFamily="18" charset="0"/>
                </a:rPr>
                <a:t>/u/</a:t>
              </a:r>
            </a:p>
          </p:txBody>
        </p:sp>
      </p:grpSp>
      <p:sp>
        <p:nvSpPr>
          <p:cNvPr id="51214" name="Text Box 28">
            <a:extLst>
              <a:ext uri="{FF2B5EF4-FFF2-40B4-BE49-F238E27FC236}">
                <a16:creationId xmlns:a16="http://schemas.microsoft.com/office/drawing/2014/main" id="{BCB774FD-099C-368D-FB63-5F3A03F74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8229" y="3915217"/>
            <a:ext cx="17203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763" indent="-4763" algn="l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Cambria"/>
                <a:ea typeface="Times" charset="0"/>
                <a:cs typeface="Times" charset="0"/>
              </a:rPr>
              <a:t>Dialect 1</a:t>
            </a:r>
          </a:p>
        </p:txBody>
      </p:sp>
      <p:sp>
        <p:nvSpPr>
          <p:cNvPr id="51215" name="Text Box 28">
            <a:extLst>
              <a:ext uri="{FF2B5EF4-FFF2-40B4-BE49-F238E27FC236}">
                <a16:creationId xmlns:a16="http://schemas.microsoft.com/office/drawing/2014/main" id="{4FB3B81C-A038-767D-2166-4114340C5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0623" y="3915217"/>
            <a:ext cx="17203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763" indent="-4763" algn="l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Cambria"/>
                <a:ea typeface="Times" charset="0"/>
                <a:cs typeface="Times" charset="0"/>
              </a:rPr>
              <a:t>Dialect 2</a:t>
            </a:r>
          </a:p>
        </p:txBody>
      </p:sp>
      <p:sp>
        <p:nvSpPr>
          <p:cNvPr id="51217" name="Line 14">
            <a:extLst>
              <a:ext uri="{FF2B5EF4-FFF2-40B4-BE49-F238E27FC236}">
                <a16:creationId xmlns:a16="http://schemas.microsoft.com/office/drawing/2014/main" id="{686B705E-258A-7AC4-6252-979B6D9AB6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39287" y="7109866"/>
            <a:ext cx="576000" cy="35966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000">
              <a:latin typeface="+mn-lt"/>
            </a:endParaRPr>
          </a:p>
        </p:txBody>
      </p:sp>
      <p:sp>
        <p:nvSpPr>
          <p:cNvPr id="51218" name="Line 15">
            <a:extLst>
              <a:ext uri="{FF2B5EF4-FFF2-40B4-BE49-F238E27FC236}">
                <a16:creationId xmlns:a16="http://schemas.microsoft.com/office/drawing/2014/main" id="{610D85CE-AC8C-C7BB-455C-CDDB3348F4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5287" y="7109866"/>
            <a:ext cx="576000" cy="35752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00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7724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66400" y="1440000"/>
            <a:ext cx="14400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5503" indent="-195503" algn="l"/>
            <a:r>
              <a:rPr lang="en-US" sz="2400" dirty="0">
                <a:latin typeface="Cambria" panose="02040503050406030204" pitchFamily="18" charset="0"/>
              </a:rPr>
              <a:t>Cowper, Elizabeth &amp; Daniel Currie Hall. 2014b. </a:t>
            </a:r>
            <a:r>
              <a:rPr lang="en-US" sz="2400" dirty="0" err="1">
                <a:latin typeface="Cambria" panose="02040503050406030204" pitchFamily="18" charset="0"/>
              </a:rPr>
              <a:t>Reductiō</a:t>
            </a:r>
            <a:r>
              <a:rPr lang="en-US" sz="2400" dirty="0">
                <a:latin typeface="Cambria" panose="02040503050406030204" pitchFamily="18" charset="0"/>
              </a:rPr>
              <a:t> ad </a:t>
            </a:r>
            <a:r>
              <a:rPr lang="en-US" sz="2400" dirty="0" err="1">
                <a:latin typeface="Cambria" panose="02040503050406030204" pitchFamily="18" charset="0"/>
              </a:rPr>
              <a:t>discrīmen</a:t>
            </a:r>
            <a:r>
              <a:rPr lang="en-US" sz="2400" dirty="0">
                <a:latin typeface="Cambria" panose="02040503050406030204" pitchFamily="18" charset="0"/>
              </a:rPr>
              <a:t>: Where features come from. </a:t>
            </a:r>
            <a:r>
              <a:rPr lang="en-US" sz="2400" i="1" dirty="0" err="1">
                <a:latin typeface="Cambria" panose="02040503050406030204" pitchFamily="18" charset="0"/>
              </a:rPr>
              <a:t>Nordlyd</a:t>
            </a:r>
            <a:r>
              <a:rPr lang="en-US" sz="2400" dirty="0">
                <a:latin typeface="Cambria" panose="02040503050406030204" pitchFamily="18" charset="0"/>
              </a:rPr>
              <a:t> 41(2): 145–164.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</a:rPr>
              <a:t>Cowper, Elizabeth &amp; Daniel Currie Hall. 2017. The rise of contrastive modality in English: A </a:t>
            </a:r>
            <a:r>
              <a:rPr lang="en-US" sz="2400" dirty="0" err="1">
                <a:latin typeface="Cambria" panose="02040503050406030204" pitchFamily="18" charset="0"/>
              </a:rPr>
              <a:t>neoparametric</a:t>
            </a:r>
            <a:r>
              <a:rPr lang="en-US" sz="2400" dirty="0">
                <a:latin typeface="Cambria" panose="02040503050406030204" pitchFamily="18" charset="0"/>
              </a:rPr>
              <a:t> account. </a:t>
            </a:r>
            <a:r>
              <a:rPr lang="en-US" sz="2400" i="1" dirty="0">
                <a:latin typeface="Cambria" panose="02040503050406030204" pitchFamily="18" charset="0"/>
              </a:rPr>
              <a:t>Linguistic Variation</a:t>
            </a:r>
            <a:r>
              <a:rPr lang="en-US" sz="2400" dirty="0">
                <a:latin typeface="Cambria" panose="02040503050406030204" pitchFamily="18" charset="0"/>
              </a:rPr>
              <a:t> 17(1): 68–97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</a:rPr>
              <a:t>Cowper, Elizabeth &amp; Daniel Currie Hall. 2019. Scope variation in contrastive hierarchies of morphosyntactic features. In David W. Lightfoot &amp; Jonathan </a:t>
            </a:r>
            <a:r>
              <a:rPr lang="en-US" sz="2400" dirty="0" err="1">
                <a:latin typeface="Cambria" panose="02040503050406030204" pitchFamily="18" charset="0"/>
              </a:rPr>
              <a:t>Havenhill</a:t>
            </a:r>
            <a:r>
              <a:rPr lang="en-US" sz="2400" dirty="0">
                <a:latin typeface="Cambria" panose="02040503050406030204" pitchFamily="18" charset="0"/>
              </a:rPr>
              <a:t> (eds.), </a:t>
            </a:r>
            <a:r>
              <a:rPr lang="en-US" sz="2400" i="1" dirty="0">
                <a:latin typeface="Cambria" panose="02040503050406030204" pitchFamily="18" charset="0"/>
              </a:rPr>
              <a:t>Variable properties in language: Their nature and acquisition</a:t>
            </a:r>
            <a:r>
              <a:rPr lang="en-US" sz="2400" dirty="0">
                <a:latin typeface="Cambria" panose="02040503050406030204" pitchFamily="18" charset="0"/>
              </a:rPr>
              <a:t>, 27–41. Washington: Georgetown University Press. 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</a:rPr>
              <a:t>Dresher, B. Elan. 1998. On contrast and redundancy. Presented at the annual meeting of the Canadian Linguistic Association, Ottawa. Ms., University of Toronto.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</a:rPr>
              <a:t>Dresher, B. Elan. 2003. Contrast and asymmetries in inventories. In Anna-Maria di </a:t>
            </a:r>
            <a:r>
              <a:rPr lang="en-US" sz="2400" dirty="0" err="1">
                <a:latin typeface="Cambria" panose="02040503050406030204" pitchFamily="18" charset="0"/>
              </a:rPr>
              <a:t>Sciullo</a:t>
            </a:r>
            <a:r>
              <a:rPr lang="en-US" sz="2400" dirty="0">
                <a:latin typeface="Cambria" panose="02040503050406030204" pitchFamily="18" charset="0"/>
              </a:rPr>
              <a:t> (ed.), </a:t>
            </a:r>
            <a:r>
              <a:rPr lang="en-US" sz="2400" i="1" dirty="0">
                <a:latin typeface="Cambria" panose="02040503050406030204" pitchFamily="18" charset="0"/>
              </a:rPr>
              <a:t>Asymmetry in grammar, volume 2: Morphology, phonology, acquisition</a:t>
            </a:r>
            <a:r>
              <a:rPr lang="en-US" sz="2400" dirty="0">
                <a:latin typeface="Cambria" panose="02040503050406030204" pitchFamily="18" charset="0"/>
              </a:rPr>
              <a:t>, 239–57. Amsterdam: John Benjamins.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</a:rPr>
              <a:t>Dresher, B. Elan. 2009. </a:t>
            </a:r>
            <a:r>
              <a:rPr lang="en-US" sz="2400" i="1" dirty="0">
                <a:latin typeface="Cambria" panose="02040503050406030204" pitchFamily="18" charset="0"/>
              </a:rPr>
              <a:t>The contrastive hierarchy in phonology</a:t>
            </a:r>
            <a:r>
              <a:rPr lang="en-US" sz="2400" dirty="0">
                <a:latin typeface="Cambria" panose="02040503050406030204" pitchFamily="18" charset="0"/>
              </a:rPr>
              <a:t>. Cambridge: Cambridge University Press.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</a:rPr>
              <a:t>Dresher, B. Elan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. 2016. Contrast in phonology 1867–1967: History and development.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Annual Review of Linguistics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2: 53–73.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Dresher, B. Elan. 2018. Contrastive feature hierarchies in Old English diachronic phonology.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Transactions of the Philological Society 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116(1): 1–29. 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Dresher, B. Elan &amp; Daniel Currie Hall. 2021. The road not taken: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The Sound Pattern of Russian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and the history of contrast in phonology.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Journal of Linguistics 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57(2), 405–44. doi:10.1017/S0022226720000377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8DA677FD-155E-6947-9ED1-5C0AF698299C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100</a:t>
            </a:fld>
            <a:endParaRPr lang="en-US" sz="1600" dirty="0"/>
          </a:p>
        </p:txBody>
      </p:sp>
    </p:spTree>
  </p:cSld>
  <p:clrMapOvr>
    <a:masterClrMapping/>
  </p:clrMapOvr>
  <p:transition spd="slow" advClick="0" advTm="500">
    <p:push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66400" y="1440000"/>
            <a:ext cx="14400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5503" indent="-195503" algn="l"/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Dresher, B. Elan, Christopher Harvey, &amp; Will Oxford. 2018. Contrastive feature hierarchies as a new lens on typology. In Larry Hyman &amp; Frans Plank (eds.),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Phonological typology,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273–311. Berlin: de Gruyter Mouton.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Gardner, Matt Hunt &amp; Rebecca V. Roeder. 2022. Phonological mergers have systemic phonetic consequences: </a:t>
            </a:r>
            <a:r>
              <a:rPr lang="en-US" sz="2400" cap="small" dirty="0">
                <a:latin typeface="Cambria" panose="02040503050406030204" pitchFamily="18" charset="0"/>
                <a:cs typeface="Calibri" panose="020F0502020204030204" pitchFamily="34" charset="0"/>
              </a:rPr>
              <a:t>palm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, trees, and the Low Back Merger Shift.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Language Variation and Change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: 1–24.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Hall, Daniel Currie. 2007. The role and representation of contrast in phonological theory. Toronto: University of Toronto Doctoral dissertation.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Hall, Daniel Currie. 2011. Phonological contrast and its phonetic enhancement: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Dispersedness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without dispersion.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Phonology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28(1): 1–54.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Halle, Morris. 1959.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The sound pattern of Russian: A linguistic and acoustical investigation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. The Hague: Mouton. Second printing, 1971.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Harms, Robert T. 1968.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Introduction to phonological theory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. Englewood Cliffs, NJ: Prentice-Hall.</a:t>
            </a:r>
          </a:p>
          <a:p>
            <a:pPr marL="195503" indent="-195503" algn="l"/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Harvey, Christopher. 2012. Contrastive shift in Ob-Ugric Vowel systems. Ms., Department of Linguistics, University of Toronto.</a:t>
            </a:r>
            <a:endParaRPr lang="en-US" sz="2400" dirty="0"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Jakobson, Roman. 1941. </a:t>
            </a:r>
            <a:r>
              <a:rPr lang="en-US" sz="2400" i="1" dirty="0" err="1">
                <a:latin typeface="Cambria" panose="02040503050406030204" pitchFamily="18" charset="0"/>
                <a:cs typeface="Calibri" panose="020F0502020204030204" pitchFamily="34" charset="0"/>
              </a:rPr>
              <a:t>Kindersprache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400" i="1" dirty="0" err="1">
                <a:latin typeface="Cambria" panose="02040503050406030204" pitchFamily="18" charset="0"/>
                <a:cs typeface="Calibri" panose="020F0502020204030204" pitchFamily="34" charset="0"/>
              </a:rPr>
              <a:t>Aphasie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, und </a:t>
            </a:r>
            <a:r>
              <a:rPr lang="en-US" sz="2400" i="1" dirty="0" err="1">
                <a:latin typeface="Cambria" panose="02040503050406030204" pitchFamily="18" charset="0"/>
                <a:cs typeface="Calibri" panose="020F0502020204030204" pitchFamily="34" charset="0"/>
              </a:rPr>
              <a:t>allgemeine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cs typeface="Calibri" panose="020F0502020204030204" pitchFamily="34" charset="0"/>
              </a:rPr>
              <a:t>Lautgesetze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.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Uppsala: Uppsala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Universitets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Arsskrift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. 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Jakobson, Roman. 1962 [1931]. Phonemic notes on Standard Slovak. In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Selected writings I. Phonological studies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, 221–30. The Hague: Mouton. [In Czech in </a:t>
            </a:r>
            <a:r>
              <a:rPr lang="en-US" sz="2400" i="1" dirty="0" err="1">
                <a:latin typeface="Cambria" panose="02040503050406030204" pitchFamily="18" charset="0"/>
                <a:cs typeface="Calibri" panose="020F0502020204030204" pitchFamily="34" charset="0"/>
              </a:rPr>
              <a:t>Slovenská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 miscellanea (Studies presented to Albert </a:t>
            </a:r>
            <a:r>
              <a:rPr lang="en-US" sz="2400" i="1" dirty="0" err="1">
                <a:latin typeface="Cambria" panose="02040503050406030204" pitchFamily="18" charset="0"/>
                <a:cs typeface="Calibri" panose="020F0502020204030204" pitchFamily="34" charset="0"/>
              </a:rPr>
              <a:t>Pražak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)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. Bratislava, 1931.]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8DA677FD-155E-6947-9ED1-5C0AF698299C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101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1674679"/>
      </p:ext>
    </p:extLst>
  </p:cSld>
  <p:clrMapOvr>
    <a:masterClrMapping/>
  </p:clrMapOvr>
  <p:transition spd="slow" advClick="0" advTm="500">
    <p:push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66400" y="1440000"/>
            <a:ext cx="14400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5503" indent="-195503" algn="l"/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Jakobson, Roman. 1972 [1931]. Principles of historical phonology. In Allan R.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Keiler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(ed.),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A reader in historical and comparative linguistics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, 121–38. New York: Holt, Rinehart &amp; Winston. [English translation of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Prinzipien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der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historischen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Phonologie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Travaux du cercle </a:t>
            </a:r>
            <a:r>
              <a:rPr lang="en-US" sz="2400" i="1" dirty="0" err="1">
                <a:latin typeface="Cambria" panose="02040503050406030204" pitchFamily="18" charset="0"/>
                <a:cs typeface="Calibri" panose="020F0502020204030204" pitchFamily="34" charset="0"/>
              </a:rPr>
              <a:t>linguistique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 de Prague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4: 247–67, 1931. Copenhagen: Nordisk Sprog-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og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Kultur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Forlag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.]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Jakobson, Roman, C. Gunnar M.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Fant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, &amp; Morris Halle. 1952.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Preliminaries to speech analysis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. MIT Acoustics Laboratory, Technical Report, No. 13. Reissued by MIT Press, Cambridge, Mass., Eleventh Printing, 1976.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Jakobson, Roman &amp; Morris Halle. 1956.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Fundamentals of language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. The Hague: Mouton.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Jakobson, Roman &amp; John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Lotz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. 1949. Notes on the French phonemic pattern.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Word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5: 151–58.</a:t>
            </a:r>
          </a:p>
          <a:p>
            <a:pPr marL="195503" indent="-195503" algn="l"/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Janda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, Richard D. 2003. “Phonologization” as the start of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dephoneticization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– or, on sound change and its aftermath: Of extension, generalization, lexicalization, and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morphologization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. In Brian D. Joseph &amp; Richard D.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Janda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(eds.),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The handbook of historical linguistics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, 401–422. Oxford: Blackwell.</a:t>
            </a:r>
            <a:endParaRPr lang="en-CA" sz="2400" dirty="0">
              <a:latin typeface="Cambria" panose="02040503050406030204" pitchFamily="18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195503" indent="-195503" algn="l">
              <a:defRPr sz="1800"/>
            </a:pPr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Keyser, Samuel Jay &amp; Kenneth N. Stevens. 2001. Enhancement revisited. In Michael J. </a:t>
            </a:r>
            <a:r>
              <a:rPr lang="en-CA" sz="2400" dirty="0" err="1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Kenstowicz</a:t>
            </a:r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 (ed.), </a:t>
            </a:r>
            <a:r>
              <a:rPr lang="en-CA" sz="2400" i="1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Ken Hale: A life in language</a:t>
            </a:r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, 271–91. Cambridge, Mass.: MIT Press.</a:t>
            </a:r>
          </a:p>
          <a:p>
            <a:pPr marL="195503" indent="-195503" algn="l">
              <a:defRPr sz="1800"/>
            </a:pPr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Keyser, Samuel Jay &amp; Kenneth N. Stevens. 2006. Enhancement and overlap in the speech chain. </a:t>
            </a:r>
            <a:r>
              <a:rPr lang="en-CA" sz="2400" i="1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Language</a:t>
            </a:r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 82(1): 33–63.</a:t>
            </a:r>
          </a:p>
          <a:p>
            <a:pPr marL="195503" indent="-195503" algn="l">
              <a:defRPr sz="1800"/>
            </a:pPr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Kiparsky, Paul. 2015. Phonologization. In Patrick </a:t>
            </a:r>
            <a:r>
              <a:rPr lang="en-CA" sz="2400" dirty="0" err="1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Honeybone</a:t>
            </a:r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 &amp; Joseph Salmons (eds.), </a:t>
            </a:r>
            <a:r>
              <a:rPr lang="en-CA" sz="2400" i="1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The handbook of historical phonology</a:t>
            </a:r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, 563–79. Oxford: Oxford University Press.</a:t>
            </a:r>
          </a:p>
          <a:p>
            <a:pPr marL="195503" indent="-195503" algn="l">
              <a:defRPr sz="1800"/>
            </a:pPr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Kiparsky, Valentin. 1932. </a:t>
            </a:r>
            <a:r>
              <a:rPr lang="en-CA" sz="2400" dirty="0" err="1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Johdatusta</a:t>
            </a:r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n-CA" sz="2400" dirty="0" err="1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fonologiaan</a:t>
            </a:r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. </a:t>
            </a:r>
            <a:r>
              <a:rPr lang="en-CA" sz="2400" i="1" dirty="0" err="1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Virittäjä</a:t>
            </a:r>
            <a:r>
              <a:rPr lang="en-CA" sz="2400" i="1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36: 230–50.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8DA677FD-155E-6947-9ED1-5C0AF698299C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102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07838876"/>
      </p:ext>
    </p:extLst>
  </p:cSld>
  <p:clrMapOvr>
    <a:masterClrMapping/>
  </p:clrMapOvr>
  <p:transition spd="slow" advClick="0" advTm="500">
    <p:push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66400" y="1440000"/>
            <a:ext cx="144000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5503" indent="-195503" algn="l"/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Ko,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Seongyeon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. 2010. A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contrastivist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view on the evolution of the Korean vowel system.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Proceedings of the Sixth Workshop on Altaic Formal Linguistics (WAFL 6). MIT Working Papers in Linguistics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61: 181–96.</a:t>
            </a:r>
          </a:p>
          <a:p>
            <a:pPr marL="195503" indent="-195503" algn="l"/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Ko, </a:t>
            </a:r>
            <a:r>
              <a:rPr lang="en-CA" sz="2400" dirty="0" err="1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Seongyeon</a:t>
            </a:r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. 2011. Vowel contrast and vowel harmony shift in the Mongolic languages. </a:t>
            </a:r>
            <a:r>
              <a:rPr lang="en-CA" sz="2400" i="1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Proceedings of the Seventh Workshop on Altaic Formal Linguistics (WAFL 7). MIT Working Papers in Linguistics</a:t>
            </a:r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 62: 187–202.</a:t>
            </a:r>
            <a:endParaRPr lang="en-US" sz="2400" dirty="0"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Ko,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Seongyeon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. 2018.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Tongue root harmony and vowel contrast in Northeast Asian languages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. Wiesbaden: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Harrassowitz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Verlag.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Korhonen,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Mikko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. 1969. </a:t>
            </a:r>
            <a:r>
              <a:rPr lang="de-DE" sz="2400" dirty="0">
                <a:latin typeface="Cambria" panose="02040503050406030204" pitchFamily="18" charset="0"/>
                <a:cs typeface="Calibri" panose="020F0502020204030204" pitchFamily="34" charset="0"/>
              </a:rPr>
              <a:t>Die Entwicklung der morphologischen Methode im Lappischen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lang="en-US" sz="2400" i="1" dirty="0" err="1">
                <a:latin typeface="Cambria" panose="02040503050406030204" pitchFamily="18" charset="0"/>
                <a:cs typeface="Calibri" panose="020F0502020204030204" pitchFamily="34" charset="0"/>
              </a:rPr>
              <a:t>Finnisch-Ugrische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cs typeface="Calibri" panose="020F0502020204030204" pitchFamily="34" charset="0"/>
              </a:rPr>
              <a:t>Forschungen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37: 203–62.</a:t>
            </a:r>
          </a:p>
          <a:p>
            <a:pPr marL="195503" indent="-195503" algn="l"/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Krekoski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, Ross. 2017. Contrast and complexity in Chinese tonal systems. Doctoral dissertation, University of Toronto. 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Lass, Roger. 1994.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Old English: A historical linguistic companion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. Cambridge: Cambridge University Press.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Liberman, Anatoly. 1991. Phonologization in Germanic: Umlauts and vowel shifts. In Elmer H.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Antonsen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&amp; Hans Henrich Hock (eds.), </a:t>
            </a:r>
            <a:r>
              <a:rPr lang="en-US" sz="2400" i="1" dirty="0" err="1">
                <a:latin typeface="Cambria" panose="02040503050406030204" pitchFamily="18" charset="0"/>
                <a:cs typeface="Calibri" panose="020F0502020204030204" pitchFamily="34" charset="0"/>
              </a:rPr>
              <a:t>Stæfcræft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: Studies in Germanic linguistics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, 125–37. Amsterdam: John Benjamins.</a:t>
            </a:r>
          </a:p>
          <a:p>
            <a:pPr marL="195503" indent="-195503" algn="l"/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Mackenzie, Sara. 2013. Laryngeal co-occurrence restrictions in Aymara: Contrastive representations and constraint interaction. </a:t>
            </a:r>
            <a:r>
              <a:rPr lang="en-CA" sz="2400" i="1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Phonology</a:t>
            </a:r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 30(2): 297–345.</a:t>
            </a:r>
          </a:p>
          <a:p>
            <a:pPr marL="195503" indent="-195503" algn="l"/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Moulton, Keir. 2003. Deep allophones in the Old English laryngeal system. </a:t>
            </a:r>
            <a:r>
              <a:rPr lang="en-CA" sz="2400" i="1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Toronto Working Papers in Linguistics</a:t>
            </a:r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 20: 157–73. https://</a:t>
            </a:r>
            <a:r>
              <a:rPr lang="en-CA" sz="2400" dirty="0" err="1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twpl.library.utoronto.ca</a:t>
            </a:r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/</a:t>
            </a:r>
            <a:r>
              <a:rPr lang="en-CA" sz="2400" dirty="0" err="1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index.php</a:t>
            </a:r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/</a:t>
            </a:r>
            <a:r>
              <a:rPr lang="en-CA" sz="2400" dirty="0" err="1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twpl</a:t>
            </a:r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/article/view/6236.</a:t>
            </a:r>
          </a:p>
          <a:p>
            <a:pPr marL="195503" indent="-195503" algn="l"/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Nevins, Andrew. 2015. Triumphs and limits of the </a:t>
            </a:r>
            <a:r>
              <a:rPr lang="en-CA" sz="2400" dirty="0" err="1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contrastivity</a:t>
            </a:r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-only hypothesis. </a:t>
            </a:r>
            <a:r>
              <a:rPr lang="en-CA" sz="2400" i="1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Linguistic Variation</a:t>
            </a:r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 15(1): 41–68.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8DA677FD-155E-6947-9ED1-5C0AF698299C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103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4682402"/>
      </p:ext>
    </p:extLst>
  </p:cSld>
  <p:clrMapOvr>
    <a:masterClrMapping/>
  </p:clrMapOvr>
  <p:transition spd="slow" advClick="0" advTm="500">
    <p:push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66400" y="1440000"/>
            <a:ext cx="14400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5503" indent="-195503" algn="l"/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Oxford, Will. 2015. Patterns of contrast in phonological change: Evidence from Algonquian vowel systems.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Language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91(2): 308–57.</a:t>
            </a:r>
          </a:p>
          <a:p>
            <a:pPr marL="195503" indent="-195503" algn="l"/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Oxford, Will. 2012. ‘Contrast shift’ in the Algonquian languages. </a:t>
            </a:r>
            <a:r>
              <a:rPr lang="en-CA" sz="2400" i="1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Proceedings from the Montreal-Ottawa-Toronto (MOT) Phonology Workshop 2011: Phonology in the 21st Century: In Honour of </a:t>
            </a:r>
            <a:r>
              <a:rPr lang="en-CA" sz="2400" i="1" dirty="0" err="1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Glyne</a:t>
            </a:r>
            <a:r>
              <a:rPr lang="en-CA" sz="2400" i="1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 Piggott. McGill Working Papers in Linguistics</a:t>
            </a:r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 22(1). 9 pages. http://</a:t>
            </a:r>
            <a:r>
              <a:rPr lang="en-CA" sz="2400" dirty="0" err="1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www.mcgill.ca</a:t>
            </a:r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/</a:t>
            </a:r>
            <a:r>
              <a:rPr lang="en-CA" sz="2400" dirty="0" err="1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mcgwpl</a:t>
            </a:r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/files/</a:t>
            </a:r>
            <a:r>
              <a:rPr lang="en-CA" sz="2400" dirty="0" err="1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mcgwpl</a:t>
            </a:r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/oxford2012_0.pdf.</a:t>
            </a:r>
          </a:p>
          <a:p>
            <a:pPr marL="195503" indent="-195503" algn="l"/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Penzl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, Herbert. 1972. Methods of comparative Germanic linguistics. In Frans van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Coetsem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&amp; Herbert L.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Kufner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(eds.),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Toward a grammar of Proto-Germanic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, 1–43.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Tübingen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MaNiemeyer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.</a:t>
            </a:r>
          </a:p>
          <a:p>
            <a:pPr marL="195503" indent="-195503" algn="l"/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Purnell, Thomas &amp; Eric Raimy. 2013. Contrastive features in phonetic implementation: The English vowel system. Presented at the CUNY Phonology Forum Conference On The Feature, January 2013.</a:t>
            </a:r>
            <a:endParaRPr lang="en-US" sz="2400" dirty="0"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Purnell, Thomas &amp; Eric Raimy. 2015. Distinctive features, levels of representation and historical phonology. In Patrick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Honeybone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&amp; Joseph Salmons (eds.),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The handbook of historical phonology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, 522–44. Oxford: Oxford University Press. 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Rice, Keren. 2003. Featural markedness in phonology: Variation. In Lisa Cheng &amp;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Rint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Sybesma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(eds.),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The second </a:t>
            </a:r>
            <a:r>
              <a:rPr lang="en-US" sz="2400" i="1" dirty="0" err="1">
                <a:latin typeface="Cambria" panose="02040503050406030204" pitchFamily="18" charset="0"/>
                <a:cs typeface="Calibri" panose="020F0502020204030204" pitchFamily="34" charset="0"/>
              </a:rPr>
              <a:t>Glot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 International state-of-the-article book: The latest in linguistics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, 387–427. Berlin: Mouton de Gruyter.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Rice, Keren. 2007. Markedness in phonology. In Paul de Lacy (ed.),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The Cambridge handbook of phonology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, 79–97. Cambridge: Cambridge University Press. 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8DA677FD-155E-6947-9ED1-5C0AF698299C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104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03554560"/>
      </p:ext>
    </p:extLst>
  </p:cSld>
  <p:clrMapOvr>
    <a:masterClrMapping/>
  </p:clrMapOvr>
  <p:transition spd="slow" advClick="0" advTm="500">
    <p:push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66400" y="1440000"/>
            <a:ext cx="14400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5503" indent="-195503" algn="l"/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Ringe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, Donald. 2006.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A history of English: From Proto-Indo-European to Proto-Germanic (A linguistic history of English, Vol. 1)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. Oxford: Oxford University Press. Oxford Scholarship Online.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www.oxfordscholarship.com</a:t>
            </a:r>
            <a:endParaRPr lang="en-US" sz="2400" dirty="0"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marL="195503" indent="-195503" algn="l"/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Roeder, Rebecca V. &amp; Matt Hunt Gardner. 2013. The phonology of the Canadian Shift revisited: Thunder Bay and Cape Breton. </a:t>
            </a:r>
            <a:r>
              <a:rPr lang="en-CA" sz="2400" i="1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University of Pennsylvania Working Papers in Linguistics (Selected Papers from NWAV 41)</a:t>
            </a:r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 19.2: 161–70.</a:t>
            </a:r>
            <a:endParaRPr lang="en-US" sz="2400" dirty="0"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marL="195503" indent="-195503" algn="l"/>
            <a:r>
              <a:rPr lang="en-CA" sz="2400" dirty="0" err="1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Rohany</a:t>
            </a:r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 Rahbar, Elham. 2008. A historical study of the Persian vowel system. </a:t>
            </a:r>
            <a:r>
              <a:rPr lang="en-CA" sz="2400" i="1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Kansas Working Papers in Linguistics</a:t>
            </a:r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 30: 233–45. </a:t>
            </a:r>
            <a:endParaRPr lang="en-US" altLang="en-US" sz="2400" dirty="0">
              <a:latin typeface="Cambria" panose="02040503050406030204" pitchFamily="18" charset="0"/>
            </a:endParaRPr>
          </a:p>
          <a:p>
            <a:pPr marL="195503" indent="-195503" algn="l"/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Sandstedt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, Jade. 2018. Feature specifications and contrast in vowel harmony: The orthography and phonology  of Old Norwegian height harmony. Doctoral dissertation, University of Edinburgh.</a:t>
            </a:r>
            <a:endParaRPr lang="en-US" altLang="en-US" sz="2400" dirty="0">
              <a:latin typeface="Cambria" panose="02040503050406030204" pitchFamily="18" charset="0"/>
            </a:endParaRPr>
          </a:p>
          <a:p>
            <a:pPr marL="195503" indent="-195503" algn="l"/>
            <a:r>
              <a:rPr lang="en-US" altLang="en-US" sz="2400" dirty="0">
                <a:latin typeface="Cambria" panose="02040503050406030204" pitchFamily="18" charset="0"/>
              </a:rPr>
              <a:t>Sapir, Edward. 1925. Sound patterns in language. </a:t>
            </a:r>
            <a:r>
              <a:rPr lang="en-US" altLang="en-US" sz="2400" i="1" dirty="0">
                <a:latin typeface="Cambria" panose="02040503050406030204" pitchFamily="18" charset="0"/>
              </a:rPr>
              <a:t>Language</a:t>
            </a:r>
            <a:r>
              <a:rPr lang="en-US" altLang="en-US" sz="2400" dirty="0">
                <a:latin typeface="Cambria" panose="02040503050406030204" pitchFamily="18" charset="0"/>
              </a:rPr>
              <a:t> 1(2): 37–51.</a:t>
            </a:r>
          </a:p>
          <a:p>
            <a:pPr marL="195503" indent="-195503" algn="l"/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Schalin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, Johan. 2017. Scandinavian umlaut and contrastive feature hierarchies.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NOWELE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70(2): 171–254.</a:t>
            </a:r>
          </a:p>
          <a:p>
            <a:pPr marL="195503" indent="-195503" algn="l"/>
            <a:r>
              <a:rPr lang="en-US" altLang="en-US" sz="2400" dirty="0">
                <a:latin typeface="Cambria" panose="02040503050406030204" pitchFamily="18" charset="0"/>
              </a:rPr>
              <a:t>Stevens, Kenneth N. &amp; Samuel Jay Keyser. 1989. Primary features and their enhancement in consonants. </a:t>
            </a:r>
            <a:r>
              <a:rPr lang="en-US" altLang="en-US" sz="2400" i="1" dirty="0">
                <a:latin typeface="Cambria" panose="02040503050406030204" pitchFamily="18" charset="0"/>
              </a:rPr>
              <a:t>Language</a:t>
            </a:r>
            <a:r>
              <a:rPr lang="en-US" altLang="en-US" sz="2400" dirty="0">
                <a:latin typeface="Cambria" panose="02040503050406030204" pitchFamily="18" charset="0"/>
              </a:rPr>
              <a:t> 65(1): 81–106.</a:t>
            </a:r>
          </a:p>
          <a:p>
            <a:pPr marL="195503" indent="-195503" algn="l"/>
            <a:r>
              <a:rPr lang="en-US" altLang="en-US" sz="2400" dirty="0">
                <a:latin typeface="Cambria" panose="02040503050406030204" pitchFamily="18" charset="0"/>
              </a:rPr>
              <a:t>Stevens, Kenneth N., Samuel Jay Keyser, &amp; Haruko Kawasaki. 1986. Toward a phonetic and phonological theory of redundant features. In J. S. </a:t>
            </a:r>
            <a:r>
              <a:rPr lang="en-US" altLang="en-US" sz="2400" dirty="0" err="1">
                <a:latin typeface="Cambria" panose="02040503050406030204" pitchFamily="18" charset="0"/>
              </a:rPr>
              <a:t>Perkell</a:t>
            </a:r>
            <a:r>
              <a:rPr lang="en-US" altLang="en-US" sz="2400" dirty="0">
                <a:latin typeface="Cambria" panose="02040503050406030204" pitchFamily="18" charset="0"/>
              </a:rPr>
              <a:t> and D. H. Klatt (eds.), </a:t>
            </a:r>
            <a:r>
              <a:rPr lang="en-US" altLang="en-US" sz="2400" i="1" dirty="0">
                <a:latin typeface="Cambria" panose="02040503050406030204" pitchFamily="18" charset="0"/>
              </a:rPr>
              <a:t>Invariance and variability in speech processes</a:t>
            </a:r>
            <a:r>
              <a:rPr lang="en-US" altLang="en-US" sz="2400" dirty="0">
                <a:latin typeface="Cambria" panose="02040503050406030204" pitchFamily="18" charset="0"/>
              </a:rPr>
              <a:t>, 426–49. Hillsdale, NJ: Lawrence Erlbaum.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Trubetzkoy, N. S. 1939. </a:t>
            </a:r>
            <a:r>
              <a:rPr lang="en-US" sz="2400" i="1" dirty="0" err="1">
                <a:latin typeface="Cambria" panose="02040503050406030204" pitchFamily="18" charset="0"/>
                <a:cs typeface="Calibri" panose="020F0502020204030204" pitchFamily="34" charset="0"/>
              </a:rPr>
              <a:t>Grundzüge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 der </a:t>
            </a:r>
            <a:r>
              <a:rPr lang="en-US" sz="2400" i="1" dirty="0" err="1">
                <a:latin typeface="Cambria" panose="02040503050406030204" pitchFamily="18" charset="0"/>
                <a:cs typeface="Calibri" panose="020F0502020204030204" pitchFamily="34" charset="0"/>
              </a:rPr>
              <a:t>Phonologie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. Göttingen: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Vandenhoek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&amp; Ruprecht.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8DA677FD-155E-6947-9ED1-5C0AF698299C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105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12581370"/>
      </p:ext>
    </p:extLst>
  </p:cSld>
  <p:clrMapOvr>
    <a:masterClrMapping/>
  </p:clrMapOvr>
  <p:transition spd="slow" advClick="0" advTm="500">
    <p:push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66400" y="1440000"/>
            <a:ext cx="14400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5503" indent="-195503" algn="l"/>
            <a:r>
              <a:rPr lang="en-US" altLang="en-US" sz="2400" dirty="0">
                <a:latin typeface="Cambria" panose="02040503050406030204" pitchFamily="18" charset="0"/>
              </a:rPr>
              <a:t>Trubetzkoy, N. S. 2001 [1936]. A theory of phonological oppositions. In Anatoly Liberman (ed.), </a:t>
            </a:r>
            <a:r>
              <a:rPr lang="en-US" altLang="en-US" sz="2400" i="1" dirty="0">
                <a:latin typeface="Cambria" panose="02040503050406030204" pitchFamily="18" charset="0"/>
              </a:rPr>
              <a:t>Studies in general linguistics and language structure</a:t>
            </a:r>
            <a:r>
              <a:rPr lang="en-US" altLang="en-US" sz="2400" dirty="0">
                <a:latin typeface="Cambria" panose="02040503050406030204" pitchFamily="18" charset="0"/>
              </a:rPr>
              <a:t>, 14–21. Translated by Marvin Taylor &amp; Anatoly Liberman. Durham, NC: Duke University Press. [</a:t>
            </a:r>
            <a:r>
              <a:rPr lang="en-US" altLang="en-US" sz="2400" dirty="0" err="1">
                <a:latin typeface="Cambria" panose="02040503050406030204" pitchFamily="18" charset="0"/>
              </a:rPr>
              <a:t>Essai</a:t>
            </a:r>
            <a:r>
              <a:rPr lang="en-US" altLang="en-US" sz="2400" dirty="0">
                <a:latin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</a:rPr>
              <a:t>d’une</a:t>
            </a:r>
            <a:r>
              <a:rPr lang="en-US" altLang="en-US" sz="2400" dirty="0">
                <a:latin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</a:rPr>
              <a:t>théorie</a:t>
            </a:r>
            <a:r>
              <a:rPr lang="en-US" altLang="en-US" sz="2400" dirty="0">
                <a:latin typeface="Cambria" panose="02040503050406030204" pitchFamily="18" charset="0"/>
              </a:rPr>
              <a:t> des oppositions </a:t>
            </a:r>
            <a:r>
              <a:rPr lang="en-US" altLang="en-US" sz="2400" dirty="0" err="1">
                <a:latin typeface="Cambria" panose="02040503050406030204" pitchFamily="18" charset="0"/>
              </a:rPr>
              <a:t>phonologiques</a:t>
            </a:r>
            <a:r>
              <a:rPr lang="en-US" altLang="en-US" sz="2400" dirty="0">
                <a:latin typeface="Cambria" panose="02040503050406030204" pitchFamily="18" charset="0"/>
              </a:rPr>
              <a:t>. </a:t>
            </a:r>
            <a:r>
              <a:rPr lang="en-US" altLang="en-US" sz="2400" i="1" dirty="0">
                <a:latin typeface="Cambria" panose="02040503050406030204" pitchFamily="18" charset="0"/>
              </a:rPr>
              <a:t>Journal de </a:t>
            </a:r>
            <a:r>
              <a:rPr lang="en-US" altLang="en-US" sz="2400" i="1" dirty="0" err="1">
                <a:latin typeface="Cambria" panose="02040503050406030204" pitchFamily="18" charset="0"/>
              </a:rPr>
              <a:t>psychologie</a:t>
            </a:r>
            <a:r>
              <a:rPr lang="en-US" altLang="en-US" sz="2400" i="1" dirty="0">
                <a:latin typeface="Cambria" panose="020405030504060302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</a:rPr>
              <a:t>normale</a:t>
            </a:r>
            <a:r>
              <a:rPr lang="en-US" altLang="en-US" sz="2400" i="1" dirty="0">
                <a:latin typeface="Cambria" panose="02040503050406030204" pitchFamily="18" charset="0"/>
              </a:rPr>
              <a:t> et </a:t>
            </a:r>
            <a:r>
              <a:rPr lang="en-US" altLang="en-US" sz="2400" i="1" dirty="0" err="1">
                <a:latin typeface="Cambria" panose="02040503050406030204" pitchFamily="18" charset="0"/>
              </a:rPr>
              <a:t>pathologique</a:t>
            </a:r>
            <a:r>
              <a:rPr lang="en-US" altLang="en-US" sz="2400" dirty="0">
                <a:latin typeface="Cambria" panose="02040503050406030204" pitchFamily="18" charset="0"/>
              </a:rPr>
              <a:t> 33 (1936), 5–18.]</a:t>
            </a:r>
          </a:p>
          <a:p>
            <a:pPr marL="195503" indent="-195503" algn="l"/>
            <a:r>
              <a:rPr lang="en-US" altLang="en-US" sz="2400" dirty="0">
                <a:latin typeface="Cambria" panose="02040503050406030204" pitchFamily="18" charset="0"/>
              </a:rPr>
              <a:t>Twaddell, W. Freeman. 1938. A note on OHG umlaut. </a:t>
            </a:r>
            <a:r>
              <a:rPr lang="en-US" altLang="en-US" sz="2400" i="1" dirty="0" err="1">
                <a:latin typeface="Cambria" panose="02040503050406030204" pitchFamily="18" charset="0"/>
              </a:rPr>
              <a:t>Monatshefte</a:t>
            </a:r>
            <a:r>
              <a:rPr lang="en-US" altLang="en-US" sz="2400" i="1" dirty="0">
                <a:latin typeface="Cambria" panose="020405030504060302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</a:rPr>
              <a:t>für</a:t>
            </a:r>
            <a:r>
              <a:rPr lang="en-US" altLang="en-US" sz="2400" i="1" dirty="0">
                <a:latin typeface="Cambria" panose="020405030504060302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</a:rPr>
              <a:t>deutschen</a:t>
            </a:r>
            <a:r>
              <a:rPr lang="en-US" altLang="en-US" sz="2400" i="1" dirty="0">
                <a:latin typeface="Cambria" panose="02040503050406030204" pitchFamily="18" charset="0"/>
              </a:rPr>
              <a:t> </a:t>
            </a:r>
            <a:r>
              <a:rPr lang="en-US" altLang="en-US" sz="2400" i="1" dirty="0" err="1">
                <a:latin typeface="Cambria" panose="02040503050406030204" pitchFamily="18" charset="0"/>
              </a:rPr>
              <a:t>Unterricht</a:t>
            </a:r>
            <a:r>
              <a:rPr lang="en-US" altLang="en-US" sz="2400" dirty="0">
                <a:latin typeface="Cambria" panose="02040503050406030204" pitchFamily="18" charset="0"/>
              </a:rPr>
              <a:t> 30: 177–181.</a:t>
            </a:r>
          </a:p>
          <a:p>
            <a:pPr marL="195503" indent="-195503" algn="l"/>
            <a:r>
              <a:rPr lang="en-US" altLang="en-US" sz="2400" dirty="0" err="1">
                <a:latin typeface="Cambria" panose="02040503050406030204" pitchFamily="18" charset="0"/>
              </a:rPr>
              <a:t>Voeltzel</a:t>
            </a:r>
            <a:r>
              <a:rPr lang="en-US" altLang="en-US" sz="2400" dirty="0">
                <a:latin typeface="Cambria" panose="02040503050406030204" pitchFamily="18" charset="0"/>
              </a:rPr>
              <a:t>, Laurence. 2016. </a:t>
            </a:r>
            <a:r>
              <a:rPr lang="fr-FR" altLang="en-US" sz="2400" dirty="0">
                <a:latin typeface="Cambria" panose="02040503050406030204" pitchFamily="18" charset="0"/>
              </a:rPr>
              <a:t>Morphophonologie des langues scandinaves: Hiérarchie segmentale et complexité syllabique</a:t>
            </a:r>
            <a:r>
              <a:rPr lang="en-US" altLang="en-US" sz="2400" dirty="0">
                <a:latin typeface="Cambria" panose="02040503050406030204" pitchFamily="18" charset="0"/>
              </a:rPr>
              <a:t>. Doctoral dissertation, University of Nantes.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Zhang, Xi. 1996. Vowel systems of the Manchu-Tungus languages of China. Doctoral dissertation, University of Toronto.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8DA677FD-155E-6947-9ED1-5C0AF698299C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106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3295006"/>
      </p:ext>
    </p:extLst>
  </p:cSld>
  <p:clrMapOvr>
    <a:masterClrMapping/>
  </p:clrMapOvr>
  <p:transition spd="slow" advClick="0" advTm="500">
    <p:push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outdoor, government building&#10;&#10;Description automatically generated">
            <a:extLst>
              <a:ext uri="{FF2B5EF4-FFF2-40B4-BE49-F238E27FC236}">
                <a16:creationId xmlns:a16="http://schemas.microsoft.com/office/drawing/2014/main" id="{EA09669B-F68D-7C1D-5626-4C0E66ECC0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314" y="0"/>
            <a:ext cx="16296216" cy="9144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A0886B-1CAF-304A-9CB7-2F4EF743792C}"/>
              </a:ext>
            </a:extLst>
          </p:cNvPr>
          <p:cNvSpPr/>
          <p:nvPr/>
        </p:nvSpPr>
        <p:spPr bwMode="auto">
          <a:xfrm>
            <a:off x="1166400" y="971800"/>
            <a:ext cx="13924800" cy="1800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1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71094" y="1255714"/>
            <a:ext cx="8915400" cy="2514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AE982E08-F45E-8743-8809-F49E1DA9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49474" y="8507288"/>
            <a:ext cx="1905000" cy="457200"/>
          </a:xfrm>
          <a:noFill/>
        </p:spPr>
        <p:txBody>
          <a:bodyPr/>
          <a:lstStyle/>
          <a:p>
            <a:fld id="{C5AAEB70-4C7A-8842-9CD6-23D6BDE1BEB6}" type="slidenum">
              <a:rPr lang="en-US" sz="1600" smtClean="0"/>
              <a:pPr/>
              <a:t>107</a:t>
            </a:fld>
            <a:endParaRPr lang="en-US" sz="16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B477B8F-F0DE-8528-EF68-56A2939ED265}"/>
              </a:ext>
            </a:extLst>
          </p:cNvPr>
          <p:cNvGrpSpPr/>
          <p:nvPr/>
        </p:nvGrpSpPr>
        <p:grpSpPr>
          <a:xfrm>
            <a:off x="4240362" y="7020272"/>
            <a:ext cx="10873208" cy="1015663"/>
            <a:chOff x="4240362" y="7444769"/>
            <a:chExt cx="10873208" cy="10156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66DC04F-A727-0746-9419-4A7926D8ECB7}"/>
                </a:ext>
              </a:extLst>
            </p:cNvPr>
            <p:cNvSpPr/>
            <p:nvPr/>
          </p:nvSpPr>
          <p:spPr>
            <a:xfrm>
              <a:off x="5176466" y="7444769"/>
              <a:ext cx="89640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CA" sz="3200" dirty="0">
                  <a:latin typeface="Arial" panose="020B0604020202020204" pitchFamily="34" charset="0"/>
                  <a:cs typeface="Arial" panose="020B0604020202020204" pitchFamily="34" charset="0"/>
                </a:rPr>
                <a:t>International Conference on Historical Linguistics </a:t>
              </a:r>
              <a:endParaRPr lang="en-CA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ICHL 25 — Oxford, 1-5 August 2022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A0A5082-709A-4B40-510A-335CF428BBDA}"/>
                </a:ext>
              </a:extLst>
            </p:cNvPr>
            <p:cNvGrpSpPr/>
            <p:nvPr/>
          </p:nvGrpSpPr>
          <p:grpSpPr>
            <a:xfrm>
              <a:off x="4240362" y="7502600"/>
              <a:ext cx="10873208" cy="900000"/>
              <a:chOff x="4240362" y="7538600"/>
              <a:chExt cx="10873208" cy="900000"/>
            </a:xfrm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DBFBF29C-0F15-2870-CF85-E4BCB38CD6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240362" y="7538600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E888362B-ED95-FFB2-923F-F32D094378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4213570" y="7538600"/>
                <a:ext cx="900000" cy="90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0014125"/>
      </p:ext>
    </p:extLst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2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8470999" y="6012160"/>
            <a:ext cx="4113908" cy="2296541"/>
            <a:chOff x="117476" y="4443984"/>
            <a:chExt cx="4708302" cy="2296541"/>
          </a:xfrm>
        </p:grpSpPr>
        <p:sp>
          <p:nvSpPr>
            <p:cNvPr id="24" name="AutoShape 3"/>
            <p:cNvSpPr>
              <a:spLocks noChangeArrowheads="1"/>
            </p:cNvSpPr>
            <p:nvPr/>
          </p:nvSpPr>
          <p:spPr bwMode="auto">
            <a:xfrm>
              <a:off x="117476" y="4454525"/>
              <a:ext cx="4708302" cy="2286000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01 w 21600"/>
                <a:gd name="T13" fmla="*/ 4905 h 21600"/>
                <a:gd name="T14" fmla="*/ 16699 w 21600"/>
                <a:gd name="T15" fmla="*/ 166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203" y="21600"/>
                  </a:lnTo>
                  <a:lnTo>
                    <a:pt x="1539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2063318" y="4454525"/>
              <a:ext cx="2740151" cy="228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2718775" y="5968424"/>
              <a:ext cx="90116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dirty="0">
                  <a:solidFill>
                    <a:srgbClr val="000090"/>
                  </a:solidFill>
                  <a:latin typeface="Cambria"/>
                  <a:cs typeface="Cambria"/>
                </a:rPr>
                <a:t>/a/</a:t>
              </a:r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939153" y="4443984"/>
              <a:ext cx="80392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dirty="0">
                  <a:solidFill>
                    <a:srgbClr val="C00000"/>
                  </a:solidFill>
                  <a:latin typeface="Cambria"/>
                  <a:cs typeface="Cambria"/>
                </a:rPr>
                <a:t>/i/</a:t>
              </a:r>
            </a:p>
          </p:txBody>
        </p:sp>
      </p:grp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166400" y="1416050"/>
            <a:ext cx="80858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455602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Criteria for ordering features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66400" y="2288079"/>
            <a:ext cx="1440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cs typeface="Cambria"/>
              </a:rPr>
              <a:t>What are the criteria for selecting and ordering the features?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66400" y="3036997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cs typeface="Cambria"/>
              </a:rPr>
              <a:t>Phonetics is clearly important, in that the selected features must be consistent with the phonetic properties of the phonemes.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674287" y="6012160"/>
            <a:ext cx="4113908" cy="2296541"/>
            <a:chOff x="117476" y="4443984"/>
            <a:chExt cx="4708302" cy="2296541"/>
          </a:xfrm>
        </p:grpSpPr>
        <p:sp>
          <p:nvSpPr>
            <p:cNvPr id="14" name="AutoShape 3"/>
            <p:cNvSpPr>
              <a:spLocks noChangeArrowheads="1"/>
            </p:cNvSpPr>
            <p:nvPr/>
          </p:nvSpPr>
          <p:spPr bwMode="auto">
            <a:xfrm>
              <a:off x="117476" y="4454525"/>
              <a:ext cx="4708302" cy="2286000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01 w 21600"/>
                <a:gd name="T13" fmla="*/ 4905 h 21600"/>
                <a:gd name="T14" fmla="*/ 16699 w 21600"/>
                <a:gd name="T15" fmla="*/ 166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203" y="21600"/>
                  </a:lnTo>
                  <a:lnTo>
                    <a:pt x="1539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2063318" y="4454525"/>
              <a:ext cx="2740151" cy="228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2457775" y="5968424"/>
              <a:ext cx="90299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dirty="0">
                  <a:solidFill>
                    <a:srgbClr val="000090"/>
                  </a:solidFill>
                  <a:latin typeface="Cambria"/>
                  <a:cs typeface="Cambria"/>
                </a:rPr>
                <a:t>/a/</a:t>
              </a: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939153" y="4443984"/>
              <a:ext cx="80392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dirty="0">
                  <a:solidFill>
                    <a:srgbClr val="C00000"/>
                  </a:solidFill>
                  <a:latin typeface="Cambria"/>
                  <a:cs typeface="Cambria"/>
                </a:rPr>
                <a:t>/i/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 bwMode="auto">
          <a:xfrm>
            <a:off x="4268011" y="7206974"/>
            <a:ext cx="351736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166400" y="4278358"/>
            <a:ext cx="1440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cs typeface="Cambria"/>
              </a:rPr>
              <a:t>For example, a contrast between /i/ and /a/ would most likely involve a height feature like [</a:t>
            </a:r>
            <a:r>
              <a:rPr lang="en-US" sz="3200" dirty="0">
                <a:latin typeface="Cambria"/>
                <a:ea typeface="Cambria"/>
                <a:cs typeface="Cambria"/>
              </a:rPr>
              <a:t>±</a:t>
            </a:r>
            <a:r>
              <a:rPr lang="en-US" sz="3200" dirty="0">
                <a:latin typeface="Cambria"/>
                <a:cs typeface="Cambria"/>
              </a:rPr>
              <a:t>low] or [</a:t>
            </a:r>
            <a:r>
              <a:rPr lang="en-US" sz="3200" dirty="0">
                <a:latin typeface="Cambria"/>
                <a:ea typeface="Cambria"/>
                <a:cs typeface="Cambria"/>
              </a:rPr>
              <a:t>±</a:t>
            </a:r>
            <a:r>
              <a:rPr lang="en-US" sz="3200" dirty="0">
                <a:latin typeface="Cambria"/>
                <a:cs typeface="Cambria"/>
              </a:rPr>
              <a:t>high], though other choices are possible, e.g. [</a:t>
            </a:r>
            <a:r>
              <a:rPr lang="en-US" sz="3200" dirty="0">
                <a:latin typeface="Cambria"/>
                <a:ea typeface="Cambria"/>
                <a:cs typeface="Cambria"/>
              </a:rPr>
              <a:t>±</a:t>
            </a:r>
            <a:r>
              <a:rPr lang="en-US" sz="3200" dirty="0">
                <a:latin typeface="Cambria"/>
                <a:cs typeface="Cambria"/>
              </a:rPr>
              <a:t>front] or [</a:t>
            </a:r>
            <a:r>
              <a:rPr lang="en-US" sz="3200" dirty="0">
                <a:latin typeface="Cambria"/>
                <a:ea typeface="Cambria"/>
                <a:cs typeface="Cambria"/>
              </a:rPr>
              <a:t>±</a:t>
            </a:r>
            <a:r>
              <a:rPr lang="en-US" sz="3200" dirty="0">
                <a:latin typeface="Cambria"/>
                <a:cs typeface="Cambria"/>
              </a:rPr>
              <a:t>advanced/retracted tongue root].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 rot="5400000" flipV="1">
            <a:off x="9146034" y="7173416"/>
            <a:ext cx="228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3675859" y="6000951"/>
            <a:ext cx="8912225" cy="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mbria" panose="020405030504060302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rot="5400000" flipV="1">
            <a:off x="6988969" y="7143951"/>
            <a:ext cx="2286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14"/>
          <p:cNvSpPr txBox="1">
            <a:spLocks noChangeArrowheads="1"/>
          </p:cNvSpPr>
          <p:nvPr/>
        </p:nvSpPr>
        <p:spPr bwMode="auto">
          <a:xfrm>
            <a:off x="4508679" y="7538400"/>
            <a:ext cx="13468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0090"/>
                </a:solidFill>
                <a:latin typeface="Cambria"/>
                <a:ea typeface="Times New Roman" pitchFamily="-102" charset="0"/>
                <a:cs typeface="Cambria"/>
              </a:rPr>
              <a:t>[+low]</a:t>
            </a:r>
            <a:endParaRPr lang="en-US" sz="3200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sp>
        <p:nvSpPr>
          <p:cNvPr id="32" name="TextBox 14"/>
          <p:cNvSpPr txBox="1">
            <a:spLocks noChangeArrowheads="1"/>
          </p:cNvSpPr>
          <p:nvPr/>
        </p:nvSpPr>
        <p:spPr bwMode="auto">
          <a:xfrm>
            <a:off x="8784969" y="6444208"/>
            <a:ext cx="15760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/>
                <a:ea typeface="Times New Roman" pitchFamily="-102" charset="0"/>
                <a:cs typeface="Cambria"/>
              </a:rPr>
              <a:t>[+front]</a:t>
            </a:r>
            <a:endParaRPr lang="en-US" sz="32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33" name="Slide Number Placeholder 8">
            <a:extLst>
              <a:ext uri="{FF2B5EF4-FFF2-40B4-BE49-F238E27FC236}">
                <a16:creationId xmlns:a16="http://schemas.microsoft.com/office/drawing/2014/main" id="{EBC77273-976B-7D45-AD65-97C4877CA5C0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11</a:t>
            </a:fld>
            <a:endParaRPr lang="en-US" sz="16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9" grpId="0" animBg="1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4">
            <a:extLst>
              <a:ext uri="{FF2B5EF4-FFF2-40B4-BE49-F238E27FC236}">
                <a16:creationId xmlns:a16="http://schemas.microsoft.com/office/drawing/2014/main" id="{9B6EEF8E-1D11-6240-B13E-3263DA408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5001922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cs typeface="Cambria"/>
              </a:rPr>
              <a:t>In this case, underlying /i/ and /ə/ would be distinguished by a contrastive feature, even though their local surface phonetics are identical.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166400" y="1416050"/>
            <a:ext cx="80858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455602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Criteria for ordering features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900661" y="6156176"/>
            <a:ext cx="6083758" cy="2296541"/>
            <a:chOff x="-413018" y="4443984"/>
            <a:chExt cx="5893854" cy="2296541"/>
          </a:xfrm>
        </p:grpSpPr>
        <p:sp>
          <p:nvSpPr>
            <p:cNvPr id="14" name="AutoShape 3"/>
            <p:cNvSpPr>
              <a:spLocks noChangeArrowheads="1"/>
            </p:cNvSpPr>
            <p:nvPr/>
          </p:nvSpPr>
          <p:spPr bwMode="auto">
            <a:xfrm>
              <a:off x="-413018" y="4454525"/>
              <a:ext cx="4917558" cy="2286000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01 w 21600"/>
                <a:gd name="T13" fmla="*/ 4905 h 21600"/>
                <a:gd name="T14" fmla="*/ 16699 w 21600"/>
                <a:gd name="T15" fmla="*/ 166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203" y="21600"/>
                  </a:lnTo>
                  <a:lnTo>
                    <a:pt x="1539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2341973" y="4454525"/>
              <a:ext cx="3138863" cy="2286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2457775" y="5968424"/>
              <a:ext cx="90299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dirty="0">
                  <a:solidFill>
                    <a:srgbClr val="000090"/>
                  </a:solidFill>
                  <a:latin typeface="Cambria"/>
                  <a:cs typeface="Cambria"/>
                </a:rPr>
                <a:t>/a/</a:t>
              </a: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421880" y="4443984"/>
              <a:ext cx="80392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dirty="0">
                  <a:solidFill>
                    <a:srgbClr val="C00000"/>
                  </a:solidFill>
                  <a:latin typeface="Cambria"/>
                  <a:cs typeface="Cambria"/>
                </a:rPr>
                <a:t>/i/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 bwMode="auto">
          <a:xfrm>
            <a:off x="2728786" y="7308304"/>
            <a:ext cx="525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1864098" y="6149031"/>
            <a:ext cx="6120000" cy="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1" name="TextBox 14"/>
          <p:cNvSpPr txBox="1">
            <a:spLocks noChangeArrowheads="1"/>
          </p:cNvSpPr>
          <p:nvPr/>
        </p:nvSpPr>
        <p:spPr bwMode="auto">
          <a:xfrm>
            <a:off x="3655789" y="7682400"/>
            <a:ext cx="13464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0090"/>
                </a:solidFill>
                <a:latin typeface="Cambria"/>
                <a:ea typeface="Times New Roman" pitchFamily="-102" charset="0"/>
                <a:cs typeface="Cambria"/>
              </a:rPr>
              <a:t>[+low]</a:t>
            </a:r>
            <a:endParaRPr lang="en-US" sz="3200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68EA52DC-CB2E-E344-8E62-2BF42F22B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3355226"/>
            <a:ext cx="1440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cs typeface="Cambria"/>
              </a:rPr>
              <a:t>In some dialects of Inuktitut, for example, an underlying contrast between /i/ and /ə/ is neutralized at the surface, with both /i/ and /ə/ being realized as phonetic [i] (so-called ‘strong </a:t>
            </a:r>
            <a:r>
              <a:rPr lang="en-US" sz="3200" i="1" dirty="0" err="1">
                <a:latin typeface="Cambria"/>
                <a:cs typeface="Cambria"/>
              </a:rPr>
              <a:t>i</a:t>
            </a:r>
            <a:r>
              <a:rPr lang="en-US" sz="3200" dirty="0">
                <a:latin typeface="Cambria"/>
                <a:cs typeface="Cambria"/>
              </a:rPr>
              <a:t>’ and ‘weak </a:t>
            </a:r>
            <a:r>
              <a:rPr lang="en-US" sz="3200" i="1" dirty="0" err="1">
                <a:latin typeface="Cambria"/>
                <a:cs typeface="Cambria"/>
              </a:rPr>
              <a:t>i</a:t>
            </a:r>
            <a:r>
              <a:rPr lang="en-US" sz="3200" dirty="0">
                <a:latin typeface="Cambria"/>
                <a:cs typeface="Cambria"/>
              </a:rPr>
              <a:t>’, respectively; Compton &amp; Dresher 2011).</a:t>
            </a: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D1350D91-24B1-0945-9E4B-94E5BB075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2200972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cs typeface="Cambria"/>
              </a:rPr>
              <a:t>Of course, the contrastive specification of a phoneme could sometimes deviate from the surface phonetics. </a:t>
            </a:r>
          </a:p>
        </p:txBody>
      </p:sp>
      <p:sp>
        <p:nvSpPr>
          <p:cNvPr id="36" name="Text Box 5">
            <a:extLst>
              <a:ext uri="{FF2B5EF4-FFF2-40B4-BE49-F238E27FC236}">
                <a16:creationId xmlns:a16="http://schemas.microsoft.com/office/drawing/2014/main" id="{28107F0C-1EDA-4042-AB30-6C2A57AA7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936" y="6588224"/>
            <a:ext cx="7906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/</a:t>
            </a:r>
            <a:r>
              <a:rPr lang="en-US" sz="3200" dirty="0" err="1">
                <a:solidFill>
                  <a:srgbClr val="C00000"/>
                </a:solidFill>
                <a:latin typeface="Cambria"/>
                <a:cs typeface="Cambria"/>
              </a:rPr>
              <a:t>ə</a:t>
            </a:r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/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9BF16AE-6A24-754C-8E3E-3DF99CDDDB46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3715001" y="6727660"/>
            <a:ext cx="116128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14">
            <a:extLst>
              <a:ext uri="{FF2B5EF4-FFF2-40B4-BE49-F238E27FC236}">
                <a16:creationId xmlns:a16="http://schemas.microsoft.com/office/drawing/2014/main" id="{00B0567E-DEEE-314D-8313-CA7400CCC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670" y="6579513"/>
            <a:ext cx="15764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/>
                <a:ea typeface="Times New Roman" pitchFamily="-102" charset="0"/>
                <a:cs typeface="Cambria"/>
              </a:rPr>
              <a:t>[+front]</a:t>
            </a:r>
            <a:endParaRPr lang="en-US" sz="32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3F0AA46-873B-F744-882A-B5A44BA73079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5459918" y="6727660"/>
            <a:ext cx="116128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 Box 10">
            <a:extLst>
              <a:ext uri="{FF2B5EF4-FFF2-40B4-BE49-F238E27FC236}">
                <a16:creationId xmlns:a16="http://schemas.microsoft.com/office/drawing/2014/main" id="{3CBF1E0D-C6BF-0044-90D9-29532BB4D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062" y="6075457"/>
            <a:ext cx="814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0090"/>
                </a:solidFill>
                <a:latin typeface="Cambria"/>
                <a:cs typeface="Cambria"/>
              </a:rPr>
              <a:t>/</a:t>
            </a:r>
            <a:r>
              <a:rPr lang="en-US" sz="3200" dirty="0" err="1">
                <a:solidFill>
                  <a:srgbClr val="000090"/>
                </a:solidFill>
                <a:latin typeface="Cambria"/>
                <a:cs typeface="Cambria"/>
              </a:rPr>
              <a:t>u</a:t>
            </a:r>
            <a:r>
              <a:rPr lang="en-US" sz="3200" dirty="0">
                <a:solidFill>
                  <a:srgbClr val="000090"/>
                </a:solidFill>
                <a:latin typeface="Cambria"/>
                <a:cs typeface="Cambria"/>
              </a:rPr>
              <a:t>/</a:t>
            </a:r>
          </a:p>
        </p:txBody>
      </p:sp>
      <p:sp>
        <p:nvSpPr>
          <p:cNvPr id="41" name="TextBox 14">
            <a:extLst>
              <a:ext uri="{FF2B5EF4-FFF2-40B4-BE49-F238E27FC236}">
                <a16:creationId xmlns:a16="http://schemas.microsoft.com/office/drawing/2014/main" id="{73D4DC05-7E00-844D-8A40-076856CC0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955" y="6579513"/>
            <a:ext cx="1765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0090"/>
                </a:solidFill>
                <a:latin typeface="Cambria"/>
                <a:ea typeface="Times New Roman" pitchFamily="-102" charset="0"/>
                <a:cs typeface="Cambria"/>
              </a:rPr>
              <a:t>[+round]</a:t>
            </a:r>
            <a:endParaRPr lang="en-US" sz="3200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606A977-3A9B-6146-9918-85F8152067C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520282" y="6520280"/>
            <a:ext cx="1513654" cy="3643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3D459D3C-EE71-2049-A25A-4294FE941B95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12</a:t>
            </a:fld>
            <a:endParaRPr lang="en-US" sz="1600" dirty="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D9DD169-587E-AA27-4A5C-0C9BFB72E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786" y="6273395"/>
            <a:ext cx="7596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cs typeface="Cambria"/>
              </a:rPr>
              <a:t>That there are two distinct phonemes can be recognized by their differing effects on neighbouring segments, or by the different ways they are affected by other segments.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4380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3" grpId="0"/>
      <p:bldP spid="36" grpId="0"/>
      <p:bldP spid="3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3196794" y="5181601"/>
            <a:ext cx="9864000" cy="3222486"/>
            <a:chOff x="171450" y="3733800"/>
            <a:chExt cx="8801100" cy="3222486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708666" y="4309408"/>
              <a:ext cx="7726668" cy="264687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tIns="91440" bIns="91440">
              <a:prstTxWarp prst="textNoShape">
                <a:avLst/>
              </a:prstTxWarp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200" dirty="0">
                  <a:latin typeface="Cambria"/>
                  <a:cs typeface="Cambria"/>
                </a:rPr>
                <a:t>A feature can be said to be </a:t>
              </a:r>
              <a:r>
                <a:rPr lang="en-US" sz="3200" dirty="0">
                  <a:solidFill>
                    <a:srgbClr val="C00000"/>
                  </a:solidFill>
                  <a:latin typeface="Cambria"/>
                  <a:cs typeface="Cambria"/>
                </a:rPr>
                <a:t>active</a:t>
              </a:r>
              <a:r>
                <a:rPr lang="en-US" sz="3200" dirty="0">
                  <a:latin typeface="Cambria"/>
                  <a:cs typeface="Cambria"/>
                </a:rPr>
                <a:t> if it plays a role in the phonological computation; that is, if it is required for the expression of phonological regularities in a language, including both static phonotactic patterns and patterns of alternation.</a:t>
              </a: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171450" y="3733800"/>
              <a:ext cx="88011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noProof="1">
                  <a:solidFill>
                    <a:srgbClr val="C00000"/>
                  </a:solidFill>
                  <a:latin typeface="Cambria"/>
                  <a:cs typeface="Cambria"/>
                </a:rPr>
                <a:t>Phonological Activity</a:t>
              </a:r>
              <a:endParaRPr sz="3200" noProof="1">
                <a:solidFill>
                  <a:srgbClr val="C00000"/>
                </a:solidFill>
                <a:latin typeface="Cambria"/>
                <a:cs typeface="Cambria"/>
              </a:endParaRPr>
            </a:p>
          </p:txBody>
        </p:sp>
      </p:grp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166400" y="1440000"/>
            <a:ext cx="80858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455602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Contrast and phonological activity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66400" y="2260865"/>
            <a:ext cx="14076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cs typeface="Cambria"/>
              </a:rPr>
              <a:t>As the above example shows, the way a sound </a:t>
            </a:r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patterns</a:t>
            </a:r>
            <a:r>
              <a:rPr lang="en-US" sz="3200" dirty="0">
                <a:latin typeface="Cambria"/>
                <a:cs typeface="Cambria"/>
              </a:rPr>
              <a:t> can override its phonetics (Sapir 1925).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66400" y="3475012"/>
            <a:ext cx="1386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cs typeface="Cambria"/>
              </a:rPr>
              <a:t>Thus, we consider as most fundamental that features should be selected and ordered so as to reflect the </a:t>
            </a:r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phonological activity</a:t>
            </a:r>
            <a:r>
              <a:rPr lang="en-US" sz="3200" dirty="0">
                <a:solidFill>
                  <a:srgbClr val="000000"/>
                </a:solidFill>
                <a:latin typeface="Cambria"/>
                <a:cs typeface="Cambria"/>
              </a:rPr>
              <a:t> in a language, where activity is defined as follows (adapted from Clements 2001: 77):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B267C1-DE8A-F941-9605-1F1E89BF70D1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13</a:t>
            </a:fld>
            <a:endParaRPr lang="en-US" sz="16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9" name="Text Box 5"/>
          <p:cNvSpPr txBox="1">
            <a:spLocks noChangeArrowheads="1"/>
          </p:cNvSpPr>
          <p:nvPr/>
        </p:nvSpPr>
        <p:spPr bwMode="auto">
          <a:xfrm>
            <a:off x="1166400" y="2231595"/>
            <a:ext cx="1375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3200" dirty="0">
                <a:latin typeface="Cambria"/>
                <a:cs typeface="Cambria"/>
              </a:rPr>
              <a:t>Another major tenet has been formulated by Hall (2007) as the Contrastivist Hypothesis: </a:t>
            </a:r>
            <a:endParaRPr lang="en-US" sz="3200" noProof="1">
              <a:solidFill>
                <a:srgbClr val="000000"/>
              </a:solidFill>
              <a:latin typeface="Cambria"/>
              <a:ea typeface="Times" charset="0"/>
              <a:cs typeface="Cambria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66400" y="141605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defTabSz="455602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theory of contrastive specification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3484794" y="3416473"/>
            <a:ext cx="9288000" cy="2121932"/>
            <a:chOff x="18000" y="3581400"/>
            <a:chExt cx="9108000" cy="2121932"/>
          </a:xfrm>
        </p:grpSpPr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171450" y="3581400"/>
              <a:ext cx="88011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C00000"/>
                  </a:solidFill>
                  <a:latin typeface="Cambria"/>
                  <a:cs typeface="Cambria"/>
                </a:rPr>
                <a:t>The Contrastivist Hypothesis</a:t>
              </a:r>
              <a:endParaRPr sz="3200" noProof="1">
                <a:solidFill>
                  <a:srgbClr val="C00000"/>
                </a:solidFill>
                <a:latin typeface="Cambria"/>
                <a:cs typeface="Cambria"/>
              </a:endParaRP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18000" y="4133672"/>
              <a:ext cx="9108000" cy="156966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200" dirty="0">
                  <a:latin typeface="Cambria"/>
                  <a:cs typeface="Cambria"/>
                </a:rPr>
                <a:t>The phonological component of a language L operates only on those features which are necessary to distinguish the phonemes of L from one another.</a:t>
              </a:r>
            </a:p>
          </p:txBody>
        </p:sp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166399" y="5646064"/>
            <a:ext cx="1400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cs typeface="Cambria"/>
              </a:rPr>
              <a:t>That is, </a:t>
            </a:r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only</a:t>
            </a:r>
            <a:r>
              <a:rPr lang="en-US" sz="3200" dirty="0">
                <a:latin typeface="Cambria"/>
                <a:cs typeface="Cambria"/>
              </a:rPr>
              <a:t> contrastive features can be phonologically active</a:t>
            </a:r>
            <a:r>
              <a:rPr lang="en-US" sz="3200" dirty="0">
                <a:solidFill>
                  <a:srgbClr val="000000"/>
                </a:solidFill>
                <a:latin typeface="Cambria"/>
                <a:cs typeface="Cambria"/>
              </a:rPr>
              <a:t>. If this hypothesis is correct, it follows as a corollary that</a:t>
            </a:r>
            <a:endParaRPr lang="en-US" sz="3200" dirty="0">
              <a:latin typeface="Cambria"/>
              <a:cs typeface="Cambria"/>
            </a:endParaRPr>
          </a:p>
        </p:txBody>
      </p:sp>
      <p:grpSp>
        <p:nvGrpSpPr>
          <p:cNvPr id="19" name="Group 13"/>
          <p:cNvGrpSpPr/>
          <p:nvPr/>
        </p:nvGrpSpPr>
        <p:grpSpPr>
          <a:xfrm>
            <a:off x="3484794" y="6830942"/>
            <a:ext cx="9287999" cy="1629490"/>
            <a:chOff x="396254" y="3581400"/>
            <a:chExt cx="8801102" cy="1629490"/>
          </a:xfrm>
        </p:grpSpPr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396256" y="3581400"/>
              <a:ext cx="88011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C00000"/>
                  </a:solidFill>
                  <a:latin typeface="Cambria"/>
                  <a:cs typeface="Cambria"/>
                </a:rPr>
                <a:t>Corollary to the Contrastivist Hypothesis</a:t>
              </a:r>
            </a:p>
          </p:txBody>
        </p:sp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396254" y="4133672"/>
              <a:ext cx="8801102" cy="107721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200" dirty="0">
                  <a:latin typeface="Cambria"/>
                  <a:cs typeface="Cambria"/>
                </a:rPr>
                <a:t>If a feature is phonologically active, then it must be contrastive.</a:t>
              </a:r>
            </a:p>
          </p:txBody>
        </p:sp>
      </p:grp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AECBFDE3-DBD4-0446-A616-7F209C910E11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14</a:t>
            </a:fld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1166400" y="14400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455602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</a:rPr>
              <a:t>Domain of the Contrastivist Hypothesis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1166400" y="2313817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On this hypothesis, underlying lexical representations consist only of contrastive specifications.</a:t>
            </a:r>
            <a:endParaRPr lang="en-US" sz="3200" noProof="1">
              <a:latin typeface="Cambria"/>
              <a:ea typeface="Cambria"/>
              <a:cs typeface="Cambria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166400" y="3662097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/>
                <a:ea typeface="Cambria"/>
                <a:cs typeface="Cambria"/>
              </a:rPr>
              <a:t>These representations form the input to the </a:t>
            </a:r>
            <a:r>
              <a:rPr lang="en-US" sz="3200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contrastive phonology</a:t>
            </a:r>
            <a:r>
              <a:rPr lang="en-US" sz="3200" dirty="0">
                <a:latin typeface="Cambria"/>
                <a:ea typeface="Cambria"/>
                <a:cs typeface="Cambria"/>
              </a:rPr>
              <a:t>,</a:t>
            </a:r>
            <a:r>
              <a:rPr lang="en-US" sz="3200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en-US" sz="3200" dirty="0">
                <a:latin typeface="Cambria"/>
                <a:ea typeface="Cambria"/>
                <a:cs typeface="Cambria"/>
              </a:rPr>
              <a:t>which is the domain in which the Contrastivist Hypothesis applies. 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3AD2A32-9BEE-E24F-B992-3D4122B7E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400" y="5010376"/>
            <a:ext cx="6480000" cy="28735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mbri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FEE181-1B9C-374B-8B5C-A4FFF17ACADD}"/>
              </a:ext>
            </a:extLst>
          </p:cNvPr>
          <p:cNvGrpSpPr/>
          <p:nvPr/>
        </p:nvGrpSpPr>
        <p:grpSpPr>
          <a:xfrm>
            <a:off x="1463126" y="5796000"/>
            <a:ext cx="5886548" cy="1398375"/>
            <a:chOff x="-386255" y="4652998"/>
            <a:chExt cx="5886548" cy="1398375"/>
          </a:xfrm>
        </p:grpSpPr>
        <p:sp>
          <p:nvSpPr>
            <p:cNvPr id="17" name="Text Box 58">
              <a:extLst>
                <a:ext uri="{FF2B5EF4-FFF2-40B4-BE49-F238E27FC236}">
                  <a16:creationId xmlns:a16="http://schemas.microsoft.com/office/drawing/2014/main" id="{FAF39D01-F2FF-2A49-8DE8-98FBA8871E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86255" y="5466598"/>
              <a:ext cx="588654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1060424">
                <a:spcAft>
                  <a:spcPct val="50000"/>
                </a:spcAft>
                <a:tabLst>
                  <a:tab pos="1142972" algn="l"/>
                  <a:tab pos="1663658" algn="l"/>
                  <a:tab pos="2743132" algn="l"/>
                  <a:tab pos="5829155" algn="l"/>
                  <a:tab pos="6857828" algn="l"/>
                </a:tabLst>
              </a:pPr>
              <a:r>
                <a:rPr lang="en-US" sz="3200" dirty="0">
                  <a:solidFill>
                    <a:srgbClr val="C00000"/>
                  </a:solidFill>
                  <a:latin typeface="Cambria"/>
                </a:rPr>
                <a:t>Output of Contrastive Phonology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77A9552-90CD-DA4D-9471-66B4441E73A9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2197018" y="5012998"/>
              <a:ext cx="72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0" name="Text Box 56">
            <a:extLst>
              <a:ext uri="{FF2B5EF4-FFF2-40B4-BE49-F238E27FC236}">
                <a16:creationId xmlns:a16="http://schemas.microsoft.com/office/drawing/2014/main" id="{E69CD534-6C1A-0A42-AE34-EE1A5DBB1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57" y="5118448"/>
            <a:ext cx="6396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1060424">
              <a:spcAft>
                <a:spcPct val="50000"/>
              </a:spcAft>
              <a:tabLst>
                <a:tab pos="228594" algn="l"/>
                <a:tab pos="914378" algn="l"/>
                <a:tab pos="1435064" algn="l"/>
                <a:tab pos="2743132" algn="l"/>
                <a:tab pos="5829155" algn="l"/>
                <a:tab pos="6857828" algn="l"/>
              </a:tabLst>
            </a:pPr>
            <a:r>
              <a:rPr lang="en-US" sz="3200" dirty="0">
                <a:solidFill>
                  <a:srgbClr val="C00000"/>
                </a:solidFill>
                <a:latin typeface="Cambria"/>
              </a:rPr>
              <a:t>Underlying Lexical Representations</a:t>
            </a: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7B90A5ED-CCD8-B842-B9DE-B70CD32EE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0762" y="5118448"/>
            <a:ext cx="5400000" cy="576293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 lIns="180000" tIns="72000" rIns="0" bIns="72000">
            <a:prstTxWarp prst="textNoShape">
              <a:avLst/>
            </a:prstTxWarp>
            <a:spAutoFit/>
          </a:bodyPr>
          <a:lstStyle/>
          <a:p>
            <a:pPr algn="l">
              <a:tabLst>
                <a:tab pos="228594" algn="l"/>
              </a:tabLst>
            </a:pPr>
            <a:r>
              <a:rPr lang="en-US" sz="2800" i="1" dirty="0">
                <a:latin typeface="Cambria"/>
              </a:rPr>
              <a:t>Contrastive features only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92510A3-C218-FC4B-9496-3761E7535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0762" y="5796000"/>
            <a:ext cx="5400000" cy="1007181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 lIns="180000" tIns="72000" rIns="0" bIns="72000">
            <a:prstTxWarp prst="textNoShape">
              <a:avLst/>
            </a:prstTxWarp>
            <a:spAutoFit/>
          </a:bodyPr>
          <a:lstStyle/>
          <a:p>
            <a:pPr algn="l">
              <a:tabLst>
                <a:tab pos="228594" algn="l"/>
              </a:tabLst>
            </a:pPr>
            <a:r>
              <a:rPr lang="en-US" sz="2800" i="1" dirty="0">
                <a:latin typeface="Cambria"/>
              </a:rPr>
              <a:t>Phonology governed by the</a:t>
            </a:r>
          </a:p>
          <a:p>
            <a:pPr algn="l">
              <a:tabLst>
                <a:tab pos="228594" algn="l"/>
              </a:tabLst>
            </a:pPr>
            <a:r>
              <a:rPr lang="en-US" sz="2800" i="1" dirty="0">
                <a:latin typeface="Cambria"/>
              </a:rPr>
              <a:t>Contrastivist Hypothesis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54C3B9A5-2260-5546-B11A-8F70EC17F355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15</a:t>
            </a:fld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0810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1166400" y="1334869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455602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</a:rPr>
              <a:t>Domain of the Contrastivist Hypothesis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1166400" y="2149668"/>
            <a:ext cx="1440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Stevens, Keyser &amp; Kawasaki (1986) propose that feature contrasts can be </a:t>
            </a:r>
            <a:r>
              <a:rPr lang="en-US" sz="3200" dirty="0">
                <a:solidFill>
                  <a:srgbClr val="00B050"/>
                </a:solidFill>
                <a:latin typeface="Cambria"/>
                <a:ea typeface="Cambria"/>
                <a:cs typeface="Cambria"/>
              </a:rPr>
              <a:t>enhanced</a:t>
            </a:r>
            <a:r>
              <a:rPr lang="en-US" sz="3200" dirty="0">
                <a:latin typeface="Cambria"/>
                <a:ea typeface="Cambria"/>
                <a:cs typeface="Cambria"/>
              </a:rPr>
              <a:t> by other features with similar acoustic effects (see also Stevens &amp; Keyser 1989; Keyser &amp; Stevens 2001, 2006). </a:t>
            </a:r>
            <a:endParaRPr lang="en-US" sz="3200" noProof="1">
              <a:latin typeface="Cambria"/>
              <a:ea typeface="Cambria"/>
              <a:cs typeface="Cambria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166400" y="3826241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Our hypothesis is that enhancement takes place after the contrastive phonology, when further phonetic detail is specified.</a:t>
            </a:r>
            <a:endParaRPr lang="en-US" sz="3200" noProof="1">
              <a:latin typeface="Cambria"/>
              <a:ea typeface="Cambria"/>
              <a:cs typeface="Cambria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3AD2A32-9BEE-E24F-B992-3D4122B7E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400" y="5010372"/>
            <a:ext cx="6480000" cy="37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mbria"/>
            </a:endParaRPr>
          </a:p>
        </p:txBody>
      </p:sp>
      <p:sp>
        <p:nvSpPr>
          <p:cNvPr id="12" name="Text Box 58">
            <a:extLst>
              <a:ext uri="{FF2B5EF4-FFF2-40B4-BE49-F238E27FC236}">
                <a16:creationId xmlns:a16="http://schemas.microsoft.com/office/drawing/2014/main" id="{C9D822CD-0103-E947-8E8F-178FC43B0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2076" y="8019673"/>
            <a:ext cx="60686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1060424">
              <a:spcAft>
                <a:spcPct val="50000"/>
              </a:spcAft>
              <a:tabLst>
                <a:tab pos="1142972" algn="l"/>
                <a:tab pos="1663658" algn="l"/>
                <a:tab pos="2743132" algn="l"/>
                <a:tab pos="5829155" algn="l"/>
                <a:tab pos="6857828" algn="l"/>
              </a:tabLst>
            </a:pPr>
            <a:r>
              <a:rPr lang="en-US" sz="3200" dirty="0">
                <a:solidFill>
                  <a:srgbClr val="C00000"/>
                </a:solidFill>
                <a:latin typeface="Cambria"/>
              </a:rPr>
              <a:t>Surface Phonetic Representations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52AE7A-537E-DC4E-84F8-734C0FDD8176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046399" y="7606217"/>
            <a:ext cx="72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 Box 5">
            <a:extLst>
              <a:ext uri="{FF2B5EF4-FFF2-40B4-BE49-F238E27FC236}">
                <a16:creationId xmlns:a16="http://schemas.microsoft.com/office/drawing/2014/main" id="{E954507F-FEF3-2945-84EB-B5404E352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0770" y="7084450"/>
            <a:ext cx="5400000" cy="1043532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 lIns="180000" tIns="72000" rIns="0" bIns="72000">
            <a:prstTxWarp prst="textNoShape">
              <a:avLst/>
            </a:prstTxWarp>
            <a:spAutoFit/>
          </a:bodyPr>
          <a:lstStyle/>
          <a:p>
            <a:pPr algn="l">
              <a:tabLst>
                <a:tab pos="228594" algn="l"/>
              </a:tabLst>
            </a:pPr>
            <a:r>
              <a:rPr lang="en-US" sz="2800" i="1" dirty="0">
                <a:latin typeface="Cambria"/>
              </a:rPr>
              <a:t>Phonetic processes: enhancement, </a:t>
            </a:r>
          </a:p>
          <a:p>
            <a:pPr algn="l">
              <a:tabLst>
                <a:tab pos="228594" algn="l"/>
              </a:tabLst>
            </a:pPr>
            <a:r>
              <a:rPr lang="en-US" sz="2800" i="1" dirty="0">
                <a:latin typeface="Cambria"/>
              </a:rPr>
              <a:t>non-contrastive features</a:t>
            </a: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0FB233E9-432E-EB48-B6E1-E71F5804B9B4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16</a:t>
            </a:fld>
            <a:endParaRPr lang="en-US" sz="1600" dirty="0"/>
          </a:p>
        </p:txBody>
      </p:sp>
      <p:sp>
        <p:nvSpPr>
          <p:cNvPr id="24" name="Text Box 58">
            <a:extLst>
              <a:ext uri="{FF2B5EF4-FFF2-40B4-BE49-F238E27FC236}">
                <a16:creationId xmlns:a16="http://schemas.microsoft.com/office/drawing/2014/main" id="{78F4E91F-C62C-8E45-9218-D9D1BAE4C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126" y="6607985"/>
            <a:ext cx="58865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1060424">
              <a:spcAft>
                <a:spcPct val="50000"/>
              </a:spcAft>
              <a:tabLst>
                <a:tab pos="1142972" algn="l"/>
                <a:tab pos="1663658" algn="l"/>
                <a:tab pos="2743132" algn="l"/>
                <a:tab pos="5829155" algn="l"/>
                <a:tab pos="6857828" algn="l"/>
              </a:tabLst>
            </a:pPr>
            <a:r>
              <a:rPr lang="en-US" sz="3200" dirty="0">
                <a:solidFill>
                  <a:srgbClr val="C00000"/>
                </a:solidFill>
                <a:latin typeface="Cambria"/>
              </a:rPr>
              <a:t>Output of Contrastive Phonology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E852E11-10C5-5140-8D22-86F9774F2B75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046399" y="6155604"/>
            <a:ext cx="72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 Box 56">
            <a:extLst>
              <a:ext uri="{FF2B5EF4-FFF2-40B4-BE49-F238E27FC236}">
                <a16:creationId xmlns:a16="http://schemas.microsoft.com/office/drawing/2014/main" id="{CE1D7750-C0FA-8841-86E6-31E726C6D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57" y="5118448"/>
            <a:ext cx="6396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1060424">
              <a:spcAft>
                <a:spcPct val="50000"/>
              </a:spcAft>
              <a:tabLst>
                <a:tab pos="228594" algn="l"/>
                <a:tab pos="914378" algn="l"/>
                <a:tab pos="1435064" algn="l"/>
                <a:tab pos="2743132" algn="l"/>
                <a:tab pos="5829155" algn="l"/>
                <a:tab pos="6857828" algn="l"/>
              </a:tabLst>
            </a:pPr>
            <a:r>
              <a:rPr lang="en-US" sz="3200" dirty="0">
                <a:solidFill>
                  <a:srgbClr val="C00000"/>
                </a:solidFill>
                <a:latin typeface="Cambria"/>
              </a:rPr>
              <a:t>Underlying Lexical Representations</a:t>
            </a: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983F749E-E2B3-324D-B848-C9BC4DBC5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0762" y="5118448"/>
            <a:ext cx="5400000" cy="576293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 lIns="180000" tIns="72000" rIns="0" bIns="72000">
            <a:prstTxWarp prst="textNoShape">
              <a:avLst/>
            </a:prstTxWarp>
            <a:spAutoFit/>
          </a:bodyPr>
          <a:lstStyle/>
          <a:p>
            <a:pPr algn="l">
              <a:tabLst>
                <a:tab pos="228594" algn="l"/>
              </a:tabLst>
            </a:pPr>
            <a:r>
              <a:rPr lang="en-US" sz="2800" i="1" dirty="0">
                <a:latin typeface="Cambria"/>
              </a:rPr>
              <a:t>Contrastive features only</a:t>
            </a: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FCD106BC-DFF5-AF4F-8F0F-5CC4659ED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0762" y="5796136"/>
            <a:ext cx="5400000" cy="1007181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 lIns="180000" tIns="72000" rIns="0" bIns="72000">
            <a:prstTxWarp prst="textNoShape">
              <a:avLst/>
            </a:prstTxWarp>
            <a:spAutoFit/>
          </a:bodyPr>
          <a:lstStyle/>
          <a:p>
            <a:pPr algn="l">
              <a:tabLst>
                <a:tab pos="228594" algn="l"/>
              </a:tabLst>
            </a:pPr>
            <a:r>
              <a:rPr lang="en-US" sz="2800" i="1" dirty="0">
                <a:latin typeface="Cambria"/>
              </a:rPr>
              <a:t>Phonology governed by the </a:t>
            </a:r>
          </a:p>
          <a:p>
            <a:pPr algn="l">
              <a:tabLst>
                <a:tab pos="228594" algn="l"/>
              </a:tabLst>
            </a:pPr>
            <a:r>
              <a:rPr lang="en-US" sz="2800" i="1" dirty="0">
                <a:latin typeface="Cambria"/>
              </a:rPr>
              <a:t>Contrastivist Hypothesis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898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1166400" y="14400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455602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</a:rPr>
              <a:t>Enhancement of underspecified features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1166400" y="2232408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For example, a vowel such as </a:t>
            </a:r>
            <a:r>
              <a:rPr lang="en-US" sz="3200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/u/</a:t>
            </a:r>
            <a:r>
              <a:rPr lang="en-US" sz="3200" dirty="0">
                <a:latin typeface="Cambria"/>
                <a:ea typeface="Cambria"/>
                <a:cs typeface="Cambria"/>
              </a:rPr>
              <a:t> below that is contrastively underspecified as  </a:t>
            </a:r>
            <a:r>
              <a:rPr lang="en-US" sz="3200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[+back] </a:t>
            </a:r>
            <a:r>
              <a:rPr lang="en-US" sz="3200" dirty="0">
                <a:latin typeface="Cambria"/>
                <a:ea typeface="Cambria"/>
                <a:cs typeface="Cambria"/>
              </a:rPr>
              <a:t>and </a:t>
            </a:r>
            <a:r>
              <a:rPr lang="en-US" sz="3200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[–low]</a:t>
            </a:r>
            <a:r>
              <a:rPr lang="en-US" sz="3200" dirty="0">
                <a:latin typeface="Cambria"/>
                <a:ea typeface="Cambria"/>
                <a:cs typeface="Cambria"/>
              </a:rPr>
              <a:t> can potentially be any of these vowels: [</a:t>
            </a:r>
            <a:r>
              <a:rPr lang="en-US" sz="3200" dirty="0" err="1">
                <a:latin typeface="Cambria"/>
                <a:ea typeface="Cambria"/>
                <a:cs typeface="Cambria"/>
              </a:rPr>
              <a:t>ɨ</a:t>
            </a:r>
            <a:r>
              <a:rPr lang="en-US" sz="3200" dirty="0">
                <a:latin typeface="Cambria"/>
                <a:ea typeface="Cambria"/>
                <a:cs typeface="Cambria"/>
              </a:rPr>
              <a:t>, </a:t>
            </a:r>
            <a:r>
              <a:rPr lang="en-US" sz="3200" dirty="0" err="1">
                <a:latin typeface="Cambria"/>
                <a:ea typeface="Cambria"/>
                <a:cs typeface="Cambria"/>
              </a:rPr>
              <a:t>ɯ</a:t>
            </a:r>
            <a:r>
              <a:rPr lang="en-US" sz="3200" dirty="0">
                <a:latin typeface="Cambria"/>
                <a:ea typeface="Cambria"/>
                <a:cs typeface="Cambria"/>
              </a:rPr>
              <a:t>, </a:t>
            </a:r>
            <a:r>
              <a:rPr lang="en-US" sz="3200" dirty="0" err="1">
                <a:latin typeface="Cambria"/>
                <a:ea typeface="Cambria"/>
                <a:cs typeface="Cambria"/>
              </a:rPr>
              <a:t>ɤ</a:t>
            </a:r>
            <a:r>
              <a:rPr lang="en-US" sz="3200" dirty="0">
                <a:latin typeface="Cambria"/>
                <a:ea typeface="Cambria"/>
                <a:cs typeface="Cambria"/>
              </a:rPr>
              <a:t>, </a:t>
            </a:r>
            <a:r>
              <a:rPr lang="en-US" sz="3200" dirty="0" err="1">
                <a:latin typeface="Cambria"/>
                <a:ea typeface="Cambria"/>
                <a:cs typeface="Cambria"/>
              </a:rPr>
              <a:t>ʌ</a:t>
            </a:r>
            <a:r>
              <a:rPr lang="en-US" sz="3200" dirty="0">
                <a:latin typeface="Cambria"/>
                <a:ea typeface="Cambria"/>
                <a:cs typeface="Cambria"/>
              </a:rPr>
              <a:t>, u, </a:t>
            </a:r>
            <a:r>
              <a:rPr lang="en-US" sz="3200" dirty="0" err="1">
                <a:latin typeface="Cambria"/>
                <a:ea typeface="Cambria"/>
                <a:cs typeface="Cambria"/>
              </a:rPr>
              <a:t>ʊ</a:t>
            </a:r>
            <a:r>
              <a:rPr lang="en-US" sz="3200" dirty="0">
                <a:latin typeface="Cambria"/>
                <a:ea typeface="Cambria"/>
                <a:cs typeface="Cambria"/>
              </a:rPr>
              <a:t>, o, </a:t>
            </a:r>
            <a:r>
              <a:rPr lang="en-US" sz="3200" dirty="0" err="1">
                <a:latin typeface="Cambria"/>
                <a:ea typeface="Cambria"/>
                <a:cs typeface="Cambria"/>
              </a:rPr>
              <a:t>ɔ</a:t>
            </a:r>
            <a:r>
              <a:rPr lang="en-US" sz="3200" dirty="0">
                <a:latin typeface="Cambria"/>
                <a:ea typeface="Cambria"/>
                <a:cs typeface="Cambria"/>
              </a:rPr>
              <a:t>].</a:t>
            </a:r>
            <a:endParaRPr lang="en-US" sz="3200" noProof="1">
              <a:latin typeface="Cambria"/>
              <a:ea typeface="Cambria"/>
              <a:cs typeface="Cambria"/>
            </a:endParaRPr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2584178" y="5217373"/>
            <a:ext cx="5188914" cy="3243059"/>
            <a:chOff x="960" y="1392"/>
            <a:chExt cx="3840" cy="2400"/>
          </a:xfrm>
        </p:grpSpPr>
        <p:sp>
          <p:nvSpPr>
            <p:cNvPr id="28" name="AutoShape 3"/>
            <p:cNvSpPr>
              <a:spLocks noChangeArrowheads="1"/>
            </p:cNvSpPr>
            <p:nvPr/>
          </p:nvSpPr>
          <p:spPr bwMode="auto">
            <a:xfrm>
              <a:off x="960" y="1392"/>
              <a:ext cx="3552" cy="2400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01 w 21600"/>
                <a:gd name="T13" fmla="*/ 4905 h 21600"/>
                <a:gd name="T14" fmla="*/ 16699 w 21600"/>
                <a:gd name="T15" fmla="*/ 166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203" y="21600"/>
                  </a:lnTo>
                  <a:lnTo>
                    <a:pt x="1539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mbria" panose="02040503050406030204" pitchFamily="18" charset="0"/>
              </a:endParaRPr>
            </a:p>
          </p:txBody>
        </p:sp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2400" y="1392"/>
              <a:ext cx="2400" cy="2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Cambria" panose="02040503050406030204" pitchFamily="18" charset="0"/>
              </a:endParaRPr>
            </a:p>
          </p:txBody>
        </p:sp>
      </p:grp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6606656" y="7688330"/>
            <a:ext cx="1197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[+low]</a:t>
            </a: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5134690" y="6401014"/>
            <a:ext cx="143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noProof="1">
                <a:solidFill>
                  <a:srgbClr val="C00000"/>
                </a:solidFill>
                <a:latin typeface="Cambria" panose="02040503050406030204" pitchFamily="18" charset="0"/>
              </a:rPr>
              <a:t>[+back]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 rot="16200000" flipH="1" flipV="1">
            <a:off x="3436672" y="6839599"/>
            <a:ext cx="32416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5069516" y="7434905"/>
            <a:ext cx="27035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3418242" y="6425044"/>
            <a:ext cx="14109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[–back] 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8272809" y="5357933"/>
            <a:ext cx="702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I designate enhancement features with </a:t>
            </a:r>
            <a:r>
              <a:rPr lang="en-US" sz="3200" dirty="0">
                <a:solidFill>
                  <a:srgbClr val="00B050"/>
                </a:solidFill>
                <a:latin typeface="Cambria"/>
                <a:ea typeface="Cambria"/>
                <a:cs typeface="Cambria"/>
              </a:rPr>
              <a:t>green</a:t>
            </a:r>
            <a:r>
              <a:rPr lang="en-US" sz="3200" dirty="0">
                <a:latin typeface="Cambria"/>
                <a:ea typeface="Cambria"/>
                <a:cs typeface="Cambria"/>
              </a:rPr>
              <a:t> curly brackets  </a:t>
            </a:r>
            <a:r>
              <a:rPr lang="en-US" sz="3200" dirty="0">
                <a:solidFill>
                  <a:srgbClr val="008040"/>
                </a:solidFill>
                <a:latin typeface="Cambria"/>
                <a:ea typeface="Cambria"/>
                <a:cs typeface="Cambria"/>
              </a:rPr>
              <a:t>{</a:t>
            </a:r>
            <a:r>
              <a:rPr lang="en-US" sz="3200" dirty="0">
                <a:latin typeface="Cambria"/>
                <a:ea typeface="Cambria"/>
                <a:cs typeface="Cambria"/>
              </a:rPr>
              <a:t>  </a:t>
            </a:r>
            <a:r>
              <a:rPr lang="en-US" sz="3200" dirty="0">
                <a:solidFill>
                  <a:srgbClr val="008040"/>
                </a:solidFill>
                <a:latin typeface="Cambria"/>
                <a:ea typeface="Cambria"/>
                <a:cs typeface="Cambria"/>
              </a:rPr>
              <a:t>}</a:t>
            </a:r>
            <a:r>
              <a:rPr lang="en-US" sz="3200" dirty="0">
                <a:latin typeface="Cambria"/>
                <a:ea typeface="Cambria"/>
                <a:cs typeface="Cambria"/>
              </a:rPr>
              <a:t>.</a:t>
            </a:r>
            <a:endParaRPr lang="en-US" sz="3200" i="1" noProof="1">
              <a:latin typeface="Cambria"/>
              <a:ea typeface="Cambria"/>
              <a:cs typeface="Cambria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3215148" y="5371001"/>
            <a:ext cx="6367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Cambria"/>
              </a:rPr>
              <a:t>/i/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6823056" y="5371001"/>
            <a:ext cx="7360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  <a:latin typeface="Cambria"/>
              </a:rPr>
              <a:t>/</a:t>
            </a:r>
            <a:r>
              <a:rPr lang="en-US" sz="2800" dirty="0" err="1">
                <a:solidFill>
                  <a:srgbClr val="C00000"/>
                </a:solidFill>
                <a:latin typeface="Cambria"/>
              </a:rPr>
              <a:t>u</a:t>
            </a:r>
            <a:r>
              <a:rPr lang="en-US" sz="2800" dirty="0">
                <a:solidFill>
                  <a:srgbClr val="C00000"/>
                </a:solidFill>
                <a:latin typeface="Cambria"/>
              </a:rPr>
              <a:t>/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5699160" y="7688329"/>
            <a:ext cx="7120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Cambria"/>
              </a:rPr>
              <a:t>/a/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 bwMode="auto">
          <a:xfrm>
            <a:off x="6832730" y="5292080"/>
            <a:ext cx="720000" cy="72000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584178" y="5177734"/>
            <a:ext cx="5221224" cy="3282696"/>
          </a:xfrm>
          <a:prstGeom prst="rect">
            <a:avLst/>
          </a:prstGeom>
          <a:noFill/>
          <a:ln w="571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6518346" y="6857092"/>
            <a:ext cx="117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</a:rPr>
              <a:t>[–low]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5104458" y="6857092"/>
            <a:ext cx="1673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008040"/>
                </a:solidFill>
                <a:latin typeface="Cambria" panose="02040503050406030204" pitchFamily="18" charset="0"/>
              </a:rPr>
              <a:t>{+round} </a:t>
            </a: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6472610" y="6401014"/>
            <a:ext cx="13340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008040"/>
                </a:solidFill>
                <a:latin typeface="Cambria" panose="02040503050406030204" pitchFamily="18" charset="0"/>
              </a:rPr>
              <a:t>{+high}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8272809" y="6660232"/>
            <a:ext cx="702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These enhancements are not necessary, however, and other realizations are possible (Dyck 1995; Hall 2011).</a:t>
            </a:r>
            <a:endParaRPr lang="en-US" sz="3200" i="1" noProof="1">
              <a:latin typeface="Cambria"/>
              <a:ea typeface="Cambria"/>
              <a:cs typeface="Cambria"/>
            </a:endParaRP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A7C2A36C-9061-294D-935B-DBFEB5253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074" y="3394148"/>
            <a:ext cx="12058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[+back]</a:t>
            </a:r>
            <a:r>
              <a:rPr lang="en-US" sz="2800" dirty="0">
                <a:latin typeface="Cambria"/>
                <a:ea typeface="Cambria"/>
                <a:cs typeface="Cambria"/>
              </a:rPr>
              <a:t> (low F2) can be enhanced by </a:t>
            </a:r>
            <a:r>
              <a:rPr lang="en-US" sz="2800" dirty="0">
                <a:solidFill>
                  <a:srgbClr val="008040"/>
                </a:solidFill>
                <a:latin typeface="Cambria"/>
                <a:ea typeface="Cambria"/>
                <a:cs typeface="Cambria"/>
              </a:rPr>
              <a:t>{+round}</a:t>
            </a:r>
            <a:r>
              <a:rPr lang="en-US" sz="2800" dirty="0">
                <a:latin typeface="Cambria"/>
                <a:ea typeface="Cambria"/>
                <a:cs typeface="Cambria"/>
              </a:rPr>
              <a:t> (gives [u, </a:t>
            </a:r>
            <a:r>
              <a:rPr lang="en-US" sz="2800" dirty="0" err="1">
                <a:latin typeface="Cambria"/>
                <a:ea typeface="Cambria"/>
                <a:cs typeface="Cambria"/>
              </a:rPr>
              <a:t>ʊ</a:t>
            </a:r>
            <a:r>
              <a:rPr lang="en-US" sz="2800" dirty="0">
                <a:latin typeface="Cambria"/>
                <a:ea typeface="Cambria"/>
                <a:cs typeface="Cambria"/>
              </a:rPr>
              <a:t>, o, </a:t>
            </a:r>
            <a:r>
              <a:rPr lang="en-US" sz="2800" dirty="0" err="1">
                <a:latin typeface="Cambria"/>
                <a:ea typeface="Cambria"/>
                <a:cs typeface="Cambria"/>
              </a:rPr>
              <a:t>ɔ</a:t>
            </a:r>
            <a:r>
              <a:rPr lang="en-US" sz="2800" dirty="0">
                <a:latin typeface="Cambria"/>
                <a:ea typeface="Cambria"/>
                <a:cs typeface="Cambria"/>
              </a:rPr>
              <a:t>], not [</a:t>
            </a:r>
            <a:r>
              <a:rPr lang="en-US" sz="2800" dirty="0" err="1">
                <a:latin typeface="Cambria"/>
                <a:ea typeface="Cambria"/>
                <a:cs typeface="Cambria"/>
              </a:rPr>
              <a:t>ɨ</a:t>
            </a:r>
            <a:r>
              <a:rPr lang="en-US" sz="2800" dirty="0">
                <a:latin typeface="Cambria"/>
                <a:ea typeface="Cambria"/>
                <a:cs typeface="Cambria"/>
              </a:rPr>
              <a:t>, </a:t>
            </a:r>
            <a:r>
              <a:rPr lang="en-US" sz="2800" dirty="0" err="1">
                <a:latin typeface="Cambria"/>
                <a:ea typeface="Cambria"/>
                <a:cs typeface="Cambria"/>
              </a:rPr>
              <a:t>ɯ</a:t>
            </a:r>
            <a:r>
              <a:rPr lang="en-US" sz="2800" dirty="0">
                <a:latin typeface="Cambria"/>
                <a:ea typeface="Cambria"/>
                <a:cs typeface="Cambria"/>
              </a:rPr>
              <a:t>, </a:t>
            </a:r>
            <a:r>
              <a:rPr lang="en-US" sz="2800" dirty="0" err="1">
                <a:latin typeface="Cambria"/>
                <a:ea typeface="Cambria"/>
                <a:cs typeface="Cambria"/>
              </a:rPr>
              <a:t>ɤ</a:t>
            </a:r>
            <a:r>
              <a:rPr lang="en-US" sz="2800" dirty="0">
                <a:latin typeface="Cambria"/>
                <a:ea typeface="Cambria"/>
                <a:cs typeface="Cambria"/>
              </a:rPr>
              <a:t>, </a:t>
            </a:r>
            <a:r>
              <a:rPr lang="en-US" sz="2800" dirty="0" err="1">
                <a:latin typeface="Cambria"/>
                <a:ea typeface="Cambria"/>
                <a:cs typeface="Cambria"/>
              </a:rPr>
              <a:t>ʌ</a:t>
            </a:r>
            <a:r>
              <a:rPr lang="en-US" sz="2800" dirty="0">
                <a:latin typeface="Cambria"/>
                <a:ea typeface="Cambria"/>
                <a:cs typeface="Cambria"/>
              </a:rPr>
              <a:t>]</a:t>
            </a:r>
            <a:endParaRPr lang="en-US" sz="2800" noProof="1">
              <a:latin typeface="Cambria"/>
              <a:ea typeface="Cambria"/>
              <a:cs typeface="Cambria"/>
            </a:endParaRPr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685DAD8C-190B-E047-8B26-B4B2D0565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074" y="4001890"/>
            <a:ext cx="1022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[–low]</a:t>
            </a:r>
            <a:r>
              <a:rPr lang="en-US" sz="2800" dirty="0">
                <a:latin typeface="Cambria"/>
                <a:ea typeface="Cambria"/>
                <a:cs typeface="Cambria"/>
              </a:rPr>
              <a:t> (low F1) can be enhanced by </a:t>
            </a:r>
            <a:r>
              <a:rPr lang="en-US" sz="2800" dirty="0">
                <a:solidFill>
                  <a:srgbClr val="008040"/>
                </a:solidFill>
                <a:latin typeface="Cambria"/>
                <a:ea typeface="Cambria"/>
                <a:cs typeface="Cambria"/>
              </a:rPr>
              <a:t>{+high}</a:t>
            </a:r>
            <a:r>
              <a:rPr lang="en-US" sz="2800" dirty="0">
                <a:latin typeface="Cambria"/>
                <a:ea typeface="Cambria"/>
                <a:cs typeface="Cambria"/>
              </a:rPr>
              <a:t> (gives [u, </a:t>
            </a:r>
            <a:r>
              <a:rPr lang="en-US" sz="2800" dirty="0" err="1">
                <a:latin typeface="Cambria"/>
                <a:ea typeface="Cambria"/>
                <a:cs typeface="Cambria"/>
              </a:rPr>
              <a:t>ʊ</a:t>
            </a:r>
            <a:r>
              <a:rPr lang="en-US" sz="2800" dirty="0">
                <a:latin typeface="Cambria"/>
                <a:ea typeface="Cambria"/>
                <a:cs typeface="Cambria"/>
              </a:rPr>
              <a:t>], not [o, </a:t>
            </a:r>
            <a:r>
              <a:rPr lang="en-US" sz="2800" dirty="0" err="1">
                <a:latin typeface="Cambria"/>
                <a:ea typeface="Cambria"/>
                <a:cs typeface="Cambria"/>
              </a:rPr>
              <a:t>ɔ</a:t>
            </a:r>
            <a:r>
              <a:rPr lang="en-US" sz="2800" dirty="0">
                <a:latin typeface="Cambria"/>
                <a:ea typeface="Cambria"/>
                <a:cs typeface="Cambria"/>
              </a:rPr>
              <a:t>]</a:t>
            </a:r>
            <a:endParaRPr lang="en-US" sz="2800" noProof="1">
              <a:latin typeface="Cambria"/>
              <a:ea typeface="Cambria"/>
              <a:cs typeface="Cambria"/>
            </a:endParaRPr>
          </a:p>
        </p:txBody>
      </p:sp>
      <p:sp>
        <p:nvSpPr>
          <p:cNvPr id="37" name="Slide Number Placeholder 8">
            <a:extLst>
              <a:ext uri="{FF2B5EF4-FFF2-40B4-BE49-F238E27FC236}">
                <a16:creationId xmlns:a16="http://schemas.microsoft.com/office/drawing/2014/main" id="{E7A1A933-DE53-0F40-AC5F-3CE1DA1D3D70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17</a:t>
            </a:fld>
            <a:endParaRPr lang="en-US" sz="1600" dirty="0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A48279B-9999-14D3-C79B-E90ACF809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074" y="4609632"/>
            <a:ext cx="112071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[–low]</a:t>
            </a:r>
            <a:r>
              <a:rPr lang="en-US" sz="2800" dirty="0">
                <a:latin typeface="Cambria"/>
                <a:ea typeface="Cambria"/>
                <a:cs typeface="Cambria"/>
              </a:rPr>
              <a:t> and </a:t>
            </a:r>
            <a:r>
              <a:rPr lang="en-US" sz="2800" dirty="0">
                <a:solidFill>
                  <a:srgbClr val="008040"/>
                </a:solidFill>
                <a:latin typeface="Cambria"/>
                <a:ea typeface="Cambria"/>
                <a:cs typeface="Cambria"/>
              </a:rPr>
              <a:t>{+high} </a:t>
            </a:r>
            <a:r>
              <a:rPr lang="en-US" sz="2800" dirty="0">
                <a:latin typeface="Cambria"/>
                <a:ea typeface="Cambria"/>
                <a:cs typeface="Cambria"/>
              </a:rPr>
              <a:t>can be further enhanced by </a:t>
            </a:r>
            <a:r>
              <a:rPr lang="en-US" sz="2800" dirty="0">
                <a:solidFill>
                  <a:srgbClr val="008040"/>
                </a:solidFill>
                <a:latin typeface="Cambria"/>
                <a:ea typeface="Cambria"/>
                <a:cs typeface="Cambria"/>
              </a:rPr>
              <a:t>{+ATR}</a:t>
            </a:r>
            <a:r>
              <a:rPr lang="en-US" sz="2800" dirty="0">
                <a:latin typeface="Cambria"/>
                <a:ea typeface="Cambria"/>
                <a:cs typeface="Cambria"/>
              </a:rPr>
              <a:t> (gives [u], not [</a:t>
            </a:r>
            <a:r>
              <a:rPr lang="en-US" sz="2800" dirty="0" err="1">
                <a:latin typeface="Cambria"/>
                <a:ea typeface="Cambria"/>
                <a:cs typeface="Cambria"/>
              </a:rPr>
              <a:t>ʊ</a:t>
            </a:r>
            <a:r>
              <a:rPr lang="en-US" sz="2800" dirty="0">
                <a:latin typeface="Cambria"/>
                <a:ea typeface="Cambria"/>
                <a:cs typeface="Cambria"/>
              </a:rPr>
              <a:t>]</a:t>
            </a:r>
            <a:endParaRPr lang="en-US" sz="2800" noProof="1">
              <a:latin typeface="Cambria"/>
              <a:ea typeface="Cambria"/>
              <a:cs typeface="Cambria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0202AB59-0EF6-1C8D-87C3-14E6B37AD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610" y="5944937"/>
            <a:ext cx="1301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008040"/>
                </a:solidFill>
                <a:latin typeface="Cambria" panose="02040503050406030204" pitchFamily="18" charset="0"/>
              </a:rPr>
              <a:t>{+ATR}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7541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 animBg="1"/>
      <p:bldP spid="25" grpId="0"/>
      <p:bldP spid="26" grpId="0"/>
      <p:bldP spid="27" grpId="0"/>
      <p:bldP spid="32" grpId="0"/>
      <p:bldP spid="34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166400" y="1440000"/>
            <a:ext cx="7835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455602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Markedness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66400" y="3799248"/>
            <a:ext cx="1440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I assume that markedness is language particular (Rice 2003; 2007; cf. Trubetzkoy 1939) and accounts for asymmetries between the two values of a feature, where these exist.</a:t>
            </a:r>
            <a:endParaRPr lang="en-US" sz="3200" noProof="1">
              <a:latin typeface="Cambria"/>
              <a:ea typeface="Cambria"/>
              <a:cs typeface="Cambria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66399" y="2434958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A further assumption that I will make here is that features are </a:t>
            </a:r>
            <a:r>
              <a:rPr lang="en-US" sz="3200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binary</a:t>
            </a:r>
            <a:r>
              <a:rPr lang="en-US" sz="3200" dirty="0">
                <a:latin typeface="Cambria"/>
                <a:ea typeface="Cambria"/>
                <a:cs typeface="Cambria"/>
              </a:rPr>
              <a:t>, and that every feature has a </a:t>
            </a:r>
            <a:r>
              <a:rPr lang="en-US" sz="3200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marked</a:t>
            </a:r>
            <a:r>
              <a:rPr lang="en-US" sz="3200" dirty="0">
                <a:latin typeface="Cambria"/>
                <a:ea typeface="Cambria"/>
                <a:cs typeface="Cambria"/>
              </a:rPr>
              <a:t> and </a:t>
            </a:r>
            <a:r>
              <a:rPr lang="en-US" sz="3200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unmarked</a:t>
            </a:r>
            <a:r>
              <a:rPr lang="en-US" sz="3200" dirty="0">
                <a:latin typeface="Cambria"/>
                <a:ea typeface="Cambria"/>
                <a:cs typeface="Cambria"/>
              </a:rPr>
              <a:t> value.</a:t>
            </a:r>
            <a:endParaRPr lang="en-US" sz="3200" noProof="1">
              <a:latin typeface="Cambria"/>
              <a:ea typeface="Cambria"/>
              <a:cs typeface="Cambria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166400" y="5655980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For example, we expect that unmarked values serve as </a:t>
            </a:r>
            <a:r>
              <a:rPr lang="en-US" sz="3200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defaults</a:t>
            </a:r>
            <a:r>
              <a:rPr lang="en-US" sz="3200" dirty="0">
                <a:latin typeface="Cambria"/>
                <a:ea typeface="Cambria"/>
                <a:cs typeface="Cambria"/>
              </a:rPr>
              <a:t>, and may be more or less inert. </a:t>
            </a:r>
            <a:endParaRPr lang="en-US" sz="3200" noProof="1">
              <a:latin typeface="Cambria"/>
              <a:ea typeface="Cambria"/>
              <a:cs typeface="Cambria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B26E16B2-96AF-664F-ACB2-45FE2F7A53AA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18</a:t>
            </a:fld>
            <a:endParaRPr lang="en-US" sz="1600" dirty="0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4EC542F-84C7-1D44-8093-960CAA060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7020272"/>
            <a:ext cx="1440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Where it is relevant to indicate markedness, the marked value of a feature F is designated as [F], and the unmarked value as [non-F]. Where markedness is not relevant to an analysis, [±F] designates both values.</a:t>
            </a:r>
            <a:endParaRPr lang="en-US" sz="3200" noProof="1">
              <a:latin typeface="Cambria"/>
              <a:ea typeface="Cambria"/>
              <a:cs typeface="Cambria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1166400" y="3260640"/>
            <a:ext cx="1440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For example: if a language has three vowel phonemes /</a:t>
            </a:r>
            <a:r>
              <a:rPr lang="en-US" sz="3200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i, a, u</a:t>
            </a:r>
            <a:r>
              <a:rPr lang="en-US" sz="3200" dirty="0">
                <a:latin typeface="Cambria"/>
                <a:ea typeface="Cambria"/>
                <a:cs typeface="Cambria"/>
              </a:rPr>
              <a:t>/, and if the vowels are split off from the rest of the inventory so that they form a sub-inventory, then they must be assigned a contrastive hierarchy with exactly </a:t>
            </a:r>
            <a:r>
              <a:rPr lang="en-US" sz="3200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two</a:t>
            </a:r>
            <a:r>
              <a:rPr lang="en-US" sz="3200" dirty="0">
                <a:latin typeface="Cambria"/>
                <a:ea typeface="Cambria"/>
                <a:cs typeface="Cambria"/>
              </a:rPr>
              <a:t> vowel features.</a:t>
            </a:r>
            <a:endParaRPr sz="3200" noProof="1">
              <a:latin typeface="Cambria"/>
              <a:cs typeface="Cambria"/>
            </a:endParaRPr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1166400" y="1440000"/>
            <a:ext cx="77729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607469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</a:rPr>
              <a:t>How the contrastive hierarchy works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1166400" y="5943054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cs typeface="Cambria"/>
              </a:rPr>
              <a:t>Though the features and their ordering vary, the limit of two features constrains what the hierarchies can be. </a:t>
            </a:r>
            <a:endParaRPr sz="3200" noProof="1">
              <a:latin typeface="Cambria"/>
              <a:cs typeface="Cambria"/>
            </a:endParaRP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59A0B77-D5D3-F44C-BAE1-2F22B6A381C4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19</a:t>
            </a:fld>
            <a:endParaRPr lang="en-US" sz="16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4082580" y="1600200"/>
            <a:ext cx="8092431" cy="5943600"/>
          </a:xfrm>
          <a:prstGeom prst="rect">
            <a:avLst/>
          </a:prstGeom>
          <a:solidFill>
            <a:srgbClr val="60606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242594" y="1828815"/>
            <a:ext cx="7772400" cy="5577815"/>
          </a:xfrm>
          <a:prstGeom prst="rect">
            <a:avLst/>
          </a:prstGeom>
          <a:solidFill>
            <a:srgbClr val="F8F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71094" y="1255714"/>
            <a:ext cx="8915400" cy="2514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893218" y="5179613"/>
            <a:ext cx="28023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ts val="960"/>
              </a:spcBef>
            </a:pPr>
            <a:r>
              <a:rPr lang="en-US" sz="3200" dirty="0">
                <a:solidFill>
                  <a:srgbClr val="C00000"/>
                </a:solidFill>
                <a:latin typeface="Optima"/>
                <a:cs typeface="Optima"/>
              </a:rPr>
              <a:t>1. Introduction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244118" y="3352803"/>
            <a:ext cx="7769352" cy="182876"/>
          </a:xfrm>
          <a:prstGeom prst="rect">
            <a:avLst/>
          </a:prstGeom>
          <a:solidFill>
            <a:srgbClr val="60606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0346210" y="3543309"/>
            <a:ext cx="1828800" cy="3985252"/>
          </a:xfrm>
          <a:prstGeom prst="rect">
            <a:avLst/>
          </a:prstGeom>
          <a:solidFill>
            <a:srgbClr val="60606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659E4B-9D4A-AF49-98B5-9D05EC5B44B9}"/>
              </a:ext>
            </a:extLst>
          </p:cNvPr>
          <p:cNvSpPr/>
          <p:nvPr/>
        </p:nvSpPr>
        <p:spPr bwMode="auto">
          <a:xfrm>
            <a:off x="4242595" y="3537000"/>
            <a:ext cx="6103616" cy="3870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dirty="0">
              <a:latin typeface="Times" pitchFamily="71" charset="0"/>
            </a:endParaRP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5AA28CED-DBC8-8E45-A945-D34EF81C0FED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2</a:t>
            </a:fld>
            <a:endParaRPr lang="en-US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C34892-9F45-CB49-804B-C446FA9B21EF}"/>
              </a:ext>
            </a:extLst>
          </p:cNvPr>
          <p:cNvSpPr/>
          <p:nvPr/>
        </p:nvSpPr>
        <p:spPr>
          <a:xfrm>
            <a:off x="7388564" y="1928177"/>
            <a:ext cx="3062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International Conference </a:t>
            </a:r>
          </a:p>
          <a:p>
            <a:pPr algn="l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on Historical Linguistics</a:t>
            </a:r>
          </a:p>
          <a:p>
            <a:pPr algn="l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ICHL 25 – Oxford</a:t>
            </a:r>
          </a:p>
          <a:p>
            <a:pPr algn="l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1–5 August 2022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8C98BA9-FCDC-B733-411E-F19704C94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0362" y="1835696"/>
            <a:ext cx="1508400" cy="15084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3D86698-8518-6417-D1E1-5878C7E81A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28306" y="1835696"/>
            <a:ext cx="1508400" cy="15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22097"/>
      </p:ext>
    </p:extLst>
  </p:cSld>
  <p:clrMapOvr>
    <a:masterClrMapping/>
  </p:clrMapOvr>
  <p:transition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8224045" y="4563289"/>
            <a:ext cx="5568949" cy="42300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 sz="3200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464594" y="4563289"/>
            <a:ext cx="5471584" cy="42300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 sz="3200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1166400" y="2570758"/>
            <a:ext cx="1440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Cambria"/>
                <a:cs typeface="Cambria"/>
              </a:rPr>
              <a:t>Here are two possible </a:t>
            </a:r>
            <a:r>
              <a:rPr lang="en-US" sz="3200" noProof="1">
                <a:latin typeface="Cambria" panose="02040503050406030204" pitchFamily="18" charset="0"/>
                <a:cs typeface="Cambria"/>
              </a:rPr>
              <a:t>contrastive hierarchies using the features </a:t>
            </a:r>
            <a:r>
              <a:rPr lang="en-US" sz="3200" noProof="1">
                <a:solidFill>
                  <a:srgbClr val="C00000"/>
                </a:solidFill>
                <a:latin typeface="Cambria" panose="02040503050406030204" pitchFamily="18" charset="0"/>
                <a:cs typeface="Cambria"/>
              </a:rPr>
              <a:t>[back] </a:t>
            </a:r>
            <a:r>
              <a:rPr lang="en-US" sz="3200" noProof="1">
                <a:latin typeface="Cambria" panose="02040503050406030204" pitchFamily="18" charset="0"/>
                <a:cs typeface="Cambria"/>
              </a:rPr>
              <a:t>and </a:t>
            </a:r>
            <a:r>
              <a:rPr lang="en-US" sz="3200" noProof="1">
                <a:solidFill>
                  <a:srgbClr val="000090"/>
                </a:solidFill>
                <a:latin typeface="Cambria" panose="02040503050406030204" pitchFamily="18" charset="0"/>
                <a:cs typeface="Cambria"/>
              </a:rPr>
              <a:t>[low]</a:t>
            </a:r>
            <a:r>
              <a:rPr lang="en-US" sz="3200" noProof="1">
                <a:latin typeface="Cambria" panose="02040503050406030204" pitchFamily="18" charset="0"/>
                <a:cs typeface="Cambria"/>
              </a:rPr>
              <a:t>; on the left, </a:t>
            </a:r>
            <a:r>
              <a:rPr lang="en-US" sz="3200" noProof="1">
                <a:solidFill>
                  <a:srgbClr val="C00000"/>
                </a:solidFill>
                <a:latin typeface="Cambria" panose="02040503050406030204" pitchFamily="18" charset="0"/>
                <a:cs typeface="Cambria"/>
              </a:rPr>
              <a:t>[back]</a:t>
            </a:r>
            <a:r>
              <a:rPr lang="en-US" sz="3200" noProof="1">
                <a:latin typeface="Cambria" panose="02040503050406030204" pitchFamily="18" charset="0"/>
                <a:cs typeface="Cambria"/>
              </a:rPr>
              <a:t> has scope over </a:t>
            </a:r>
            <a:r>
              <a:rPr lang="en-US" sz="3200" noProof="1">
                <a:solidFill>
                  <a:srgbClr val="000090"/>
                </a:solidFill>
                <a:latin typeface="Cambria" panose="02040503050406030204" pitchFamily="18" charset="0"/>
                <a:cs typeface="Cambria"/>
              </a:rPr>
              <a:t>[low];</a:t>
            </a:r>
            <a:r>
              <a:rPr lang="en-US" sz="3200" noProof="1">
                <a:latin typeface="Cambria" panose="02040503050406030204" pitchFamily="18" charset="0"/>
                <a:cs typeface="Cambria"/>
              </a:rPr>
              <a:t> on the right, </a:t>
            </a:r>
            <a:r>
              <a:rPr lang="en-US" sz="3200" noProof="1">
                <a:solidFill>
                  <a:srgbClr val="000090"/>
                </a:solidFill>
                <a:latin typeface="Cambria" panose="02040503050406030204" pitchFamily="18" charset="0"/>
                <a:cs typeface="Cambria"/>
              </a:rPr>
              <a:t>[low] </a:t>
            </a:r>
            <a:r>
              <a:rPr lang="en-US" sz="3200" noProof="1">
                <a:latin typeface="Cambria" panose="02040503050406030204" pitchFamily="18" charset="0"/>
                <a:cs typeface="Cambria"/>
              </a:rPr>
              <a:t>has scope over </a:t>
            </a:r>
            <a:r>
              <a:rPr lang="en-US" sz="3200" noProof="1">
                <a:solidFill>
                  <a:srgbClr val="C00000"/>
                </a:solidFill>
                <a:latin typeface="Cambria" panose="02040503050406030204" pitchFamily="18" charset="0"/>
                <a:cs typeface="Cambria"/>
              </a:rPr>
              <a:t>[back]</a:t>
            </a:r>
            <a:r>
              <a:rPr lang="en-US" sz="3200" noProof="1">
                <a:latin typeface="Cambria" panose="02040503050406030204" pitchFamily="18" charset="0"/>
                <a:cs typeface="Cambria"/>
              </a:rPr>
              <a:t> (marked values are indicated in these trees.)</a:t>
            </a:r>
            <a:endParaRPr lang="en-US" sz="3200" noProof="1">
              <a:latin typeface="Cambria" panose="02040503050406030204" pitchFamily="18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405273" y="6479625"/>
            <a:ext cx="1578948" cy="487680"/>
            <a:chOff x="1441" y="2400"/>
            <a:chExt cx="913" cy="288"/>
          </a:xfrm>
          <a:noFill/>
        </p:grpSpPr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562" name="Text Box 34"/>
          <p:cNvSpPr txBox="1">
            <a:spLocks noChangeArrowheads="1"/>
          </p:cNvSpPr>
          <p:nvPr/>
        </p:nvSpPr>
        <p:spPr bwMode="auto">
          <a:xfrm>
            <a:off x="5560863" y="5808134"/>
            <a:ext cx="21323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[non-back]</a:t>
            </a:r>
          </a:p>
        </p:txBody>
      </p:sp>
      <p:sp>
        <p:nvSpPr>
          <p:cNvPr id="23564" name="Text Box 34"/>
          <p:cNvSpPr txBox="1">
            <a:spLocks noChangeArrowheads="1"/>
          </p:cNvSpPr>
          <p:nvPr/>
        </p:nvSpPr>
        <p:spPr bwMode="auto">
          <a:xfrm>
            <a:off x="3520481" y="5808134"/>
            <a:ext cx="1293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[back]</a:t>
            </a:r>
          </a:p>
        </p:txBody>
      </p:sp>
      <p:sp>
        <p:nvSpPr>
          <p:cNvPr id="23565" name="Text Box 34"/>
          <p:cNvSpPr txBox="1">
            <a:spLocks noChangeArrowheads="1"/>
          </p:cNvSpPr>
          <p:nvPr/>
        </p:nvSpPr>
        <p:spPr bwMode="auto">
          <a:xfrm>
            <a:off x="3990011" y="6968067"/>
            <a:ext cx="19572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[non-low]</a:t>
            </a:r>
          </a:p>
        </p:txBody>
      </p:sp>
      <p:sp>
        <p:nvSpPr>
          <p:cNvPr id="23566" name="Text Box 34"/>
          <p:cNvSpPr txBox="1">
            <a:spLocks noChangeArrowheads="1"/>
          </p:cNvSpPr>
          <p:nvPr/>
        </p:nvSpPr>
        <p:spPr bwMode="auto">
          <a:xfrm>
            <a:off x="2760310" y="6968067"/>
            <a:ext cx="1118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[low]</a:t>
            </a:r>
          </a:p>
        </p:txBody>
      </p:sp>
      <p:sp>
        <p:nvSpPr>
          <p:cNvPr id="23567" name="Text Box 35"/>
          <p:cNvSpPr txBox="1">
            <a:spLocks noChangeArrowheads="1"/>
          </p:cNvSpPr>
          <p:nvPr/>
        </p:nvSpPr>
        <p:spPr bwMode="auto">
          <a:xfrm>
            <a:off x="2883954" y="8085667"/>
            <a:ext cx="788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/a/</a:t>
            </a:r>
          </a:p>
        </p:txBody>
      </p:sp>
      <p:sp>
        <p:nvSpPr>
          <p:cNvPr id="23568" name="Line 14"/>
          <p:cNvSpPr>
            <a:spLocks noChangeShapeType="1"/>
          </p:cNvSpPr>
          <p:nvPr/>
        </p:nvSpPr>
        <p:spPr bwMode="auto">
          <a:xfrm flipH="1">
            <a:off x="3239294" y="7634818"/>
            <a:ext cx="0" cy="478367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3569" name="Text Box 35"/>
          <p:cNvSpPr txBox="1">
            <a:spLocks noChangeArrowheads="1"/>
          </p:cNvSpPr>
          <p:nvPr/>
        </p:nvSpPr>
        <p:spPr bwMode="auto">
          <a:xfrm>
            <a:off x="4630081" y="8085667"/>
            <a:ext cx="814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/u/</a:t>
            </a:r>
          </a:p>
        </p:txBody>
      </p:sp>
      <p:sp>
        <p:nvSpPr>
          <p:cNvPr id="23570" name="Line 14"/>
          <p:cNvSpPr>
            <a:spLocks noChangeShapeType="1"/>
          </p:cNvSpPr>
          <p:nvPr/>
        </p:nvSpPr>
        <p:spPr bwMode="auto">
          <a:xfrm flipH="1">
            <a:off x="5002478" y="7634818"/>
            <a:ext cx="0" cy="478367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3571" name="Text Box 35"/>
          <p:cNvSpPr txBox="1">
            <a:spLocks noChangeArrowheads="1"/>
          </p:cNvSpPr>
          <p:nvPr/>
        </p:nvSpPr>
        <p:spPr bwMode="auto">
          <a:xfrm>
            <a:off x="6275805" y="6959601"/>
            <a:ext cx="702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/i/</a:t>
            </a:r>
          </a:p>
        </p:txBody>
      </p:sp>
      <p:sp>
        <p:nvSpPr>
          <p:cNvPr id="23572" name="Line 14"/>
          <p:cNvSpPr>
            <a:spLocks noChangeShapeType="1"/>
          </p:cNvSpPr>
          <p:nvPr/>
        </p:nvSpPr>
        <p:spPr bwMode="auto">
          <a:xfrm flipH="1">
            <a:off x="6627019" y="6479117"/>
            <a:ext cx="0" cy="48048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latin typeface="Cambria" panose="02040503050406030204" pitchFamily="18" charset="0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268663" y="5347817"/>
            <a:ext cx="2310468" cy="487680"/>
            <a:chOff x="1441" y="2400"/>
            <a:chExt cx="913" cy="288"/>
          </a:xfrm>
          <a:noFill/>
        </p:grpSpPr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009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009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0626941" y="6479625"/>
            <a:ext cx="1578948" cy="487680"/>
            <a:chOff x="1441" y="2400"/>
            <a:chExt cx="913" cy="288"/>
          </a:xfrm>
          <a:noFill/>
        </p:grpSpPr>
        <p:sp>
          <p:nvSpPr>
            <p:cNvPr id="32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009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009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575" name="Text Box 34"/>
          <p:cNvSpPr txBox="1">
            <a:spLocks noChangeArrowheads="1"/>
          </p:cNvSpPr>
          <p:nvPr/>
        </p:nvSpPr>
        <p:spPr bwMode="auto">
          <a:xfrm>
            <a:off x="8591728" y="5808134"/>
            <a:ext cx="1118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[low]</a:t>
            </a:r>
          </a:p>
        </p:txBody>
      </p:sp>
      <p:sp>
        <p:nvSpPr>
          <p:cNvPr id="23577" name="Text Box 34"/>
          <p:cNvSpPr txBox="1">
            <a:spLocks noChangeArrowheads="1"/>
          </p:cNvSpPr>
          <p:nvPr/>
        </p:nvSpPr>
        <p:spPr bwMode="auto">
          <a:xfrm>
            <a:off x="10454311" y="5808134"/>
            <a:ext cx="19572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[non-low]</a:t>
            </a:r>
          </a:p>
        </p:txBody>
      </p:sp>
      <p:sp>
        <p:nvSpPr>
          <p:cNvPr id="23578" name="Text Box 34"/>
          <p:cNvSpPr txBox="1">
            <a:spLocks noChangeArrowheads="1"/>
          </p:cNvSpPr>
          <p:nvPr/>
        </p:nvSpPr>
        <p:spPr bwMode="auto">
          <a:xfrm>
            <a:off x="11123463" y="6968067"/>
            <a:ext cx="21323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[non-back]</a:t>
            </a:r>
          </a:p>
        </p:txBody>
      </p:sp>
      <p:sp>
        <p:nvSpPr>
          <p:cNvPr id="23579" name="Text Box 34"/>
          <p:cNvSpPr txBox="1">
            <a:spLocks noChangeArrowheads="1"/>
          </p:cNvSpPr>
          <p:nvPr/>
        </p:nvSpPr>
        <p:spPr bwMode="auto">
          <a:xfrm>
            <a:off x="9856722" y="6968067"/>
            <a:ext cx="1293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[back]</a:t>
            </a:r>
          </a:p>
        </p:txBody>
      </p:sp>
      <p:sp>
        <p:nvSpPr>
          <p:cNvPr id="23580" name="Text Box 35"/>
          <p:cNvSpPr txBox="1">
            <a:spLocks noChangeArrowheads="1"/>
          </p:cNvSpPr>
          <p:nvPr/>
        </p:nvSpPr>
        <p:spPr bwMode="auto">
          <a:xfrm>
            <a:off x="10093197" y="8085667"/>
            <a:ext cx="814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/u/</a:t>
            </a:r>
          </a:p>
        </p:txBody>
      </p:sp>
      <p:sp>
        <p:nvSpPr>
          <p:cNvPr id="23581" name="Line 14"/>
          <p:cNvSpPr>
            <a:spLocks noChangeShapeType="1"/>
          </p:cNvSpPr>
          <p:nvPr/>
        </p:nvSpPr>
        <p:spPr bwMode="auto">
          <a:xfrm flipH="1">
            <a:off x="10461361" y="7634818"/>
            <a:ext cx="0" cy="47836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582" name="Text Box 35"/>
          <p:cNvSpPr txBox="1">
            <a:spLocks noChangeArrowheads="1"/>
          </p:cNvSpPr>
          <p:nvPr/>
        </p:nvSpPr>
        <p:spPr bwMode="auto">
          <a:xfrm>
            <a:off x="11908254" y="8085667"/>
            <a:ext cx="702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/i/</a:t>
            </a:r>
          </a:p>
        </p:txBody>
      </p:sp>
      <p:sp>
        <p:nvSpPr>
          <p:cNvPr id="23583" name="Line 14"/>
          <p:cNvSpPr>
            <a:spLocks noChangeShapeType="1"/>
          </p:cNvSpPr>
          <p:nvPr/>
        </p:nvSpPr>
        <p:spPr bwMode="auto">
          <a:xfrm flipH="1">
            <a:off x="12224545" y="7634818"/>
            <a:ext cx="0" cy="47836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584" name="Text Box 35"/>
          <p:cNvSpPr txBox="1">
            <a:spLocks noChangeArrowheads="1"/>
          </p:cNvSpPr>
          <p:nvPr/>
        </p:nvSpPr>
        <p:spPr bwMode="auto">
          <a:xfrm>
            <a:off x="8756646" y="6959601"/>
            <a:ext cx="788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/a/</a:t>
            </a:r>
          </a:p>
        </p:txBody>
      </p:sp>
      <p:sp>
        <p:nvSpPr>
          <p:cNvPr id="23585" name="Line 14"/>
          <p:cNvSpPr>
            <a:spLocks noChangeShapeType="1"/>
          </p:cNvSpPr>
          <p:nvPr/>
        </p:nvSpPr>
        <p:spPr bwMode="auto">
          <a:xfrm flipH="1">
            <a:off x="9151145" y="6479117"/>
            <a:ext cx="0" cy="480483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9164261" y="5347817"/>
            <a:ext cx="2310468" cy="487680"/>
            <a:chOff x="1441" y="2400"/>
            <a:chExt cx="913" cy="288"/>
          </a:xfrm>
          <a:noFill/>
        </p:grpSpPr>
        <p:sp>
          <p:nvSpPr>
            <p:cNvPr id="46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2464594" y="4563289"/>
            <a:ext cx="547158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noProof="1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[back]</a:t>
            </a:r>
            <a:r>
              <a:rPr lang="en-US" sz="3200" noProof="1">
                <a:solidFill>
                  <a:srgbClr val="000090"/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en-US" sz="3200" noProof="1">
                <a:latin typeface="Cambria" panose="02040503050406030204" pitchFamily="18" charset="0"/>
                <a:cs typeface="+mn-cs"/>
              </a:rPr>
              <a:t>&gt; </a:t>
            </a:r>
            <a:r>
              <a:rPr lang="en-US" sz="3200" noProof="1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[low]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24045" y="4563289"/>
            <a:ext cx="556894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noProof="1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[low]</a:t>
            </a:r>
            <a:r>
              <a:rPr lang="en-US" sz="3200" noProof="1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en-US" sz="3200" noProof="1">
                <a:latin typeface="Cambria" panose="02040503050406030204" pitchFamily="18" charset="0"/>
                <a:cs typeface="+mn-cs"/>
              </a:rPr>
              <a:t>&gt; </a:t>
            </a:r>
            <a:r>
              <a:rPr lang="en-US" sz="3200" noProof="1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[back]</a:t>
            </a:r>
          </a:p>
        </p:txBody>
      </p:sp>
      <p:sp>
        <p:nvSpPr>
          <p:cNvPr id="43" name="Text Box 5">
            <a:extLst>
              <a:ext uri="{FF2B5EF4-FFF2-40B4-BE49-F238E27FC236}">
                <a16:creationId xmlns:a16="http://schemas.microsoft.com/office/drawing/2014/main" id="{7E6D5397-3B9A-D641-9D39-1937A343C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77729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607469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</a:rPr>
              <a:t>How the contrastive hierarchy works</a:t>
            </a:r>
          </a:p>
        </p:txBody>
      </p:sp>
      <p:sp>
        <p:nvSpPr>
          <p:cNvPr id="44" name="Slide Number Placeholder 8">
            <a:extLst>
              <a:ext uri="{FF2B5EF4-FFF2-40B4-BE49-F238E27FC236}">
                <a16:creationId xmlns:a16="http://schemas.microsoft.com/office/drawing/2014/main" id="{537D14D9-B70B-0B45-BD95-31152A174389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20</a:t>
            </a:fld>
            <a:endParaRPr lang="en-US" sz="1600" dirty="0"/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E280EA1-B30A-2940-A7E8-0575C9589113}"/>
              </a:ext>
            </a:extLst>
          </p:cNvPr>
          <p:cNvSpPr/>
          <p:nvPr/>
        </p:nvSpPr>
        <p:spPr bwMode="auto">
          <a:xfrm>
            <a:off x="8224045" y="4563289"/>
            <a:ext cx="5568949" cy="42300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 sz="3200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9CDABB1-24CB-A946-8239-7488F88514D3}"/>
              </a:ext>
            </a:extLst>
          </p:cNvPr>
          <p:cNvSpPr/>
          <p:nvPr/>
        </p:nvSpPr>
        <p:spPr bwMode="auto">
          <a:xfrm>
            <a:off x="2464594" y="4563289"/>
            <a:ext cx="5471584" cy="42300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 sz="3200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1166400" y="3063956"/>
            <a:ext cx="1153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Cambria"/>
                <a:cs typeface="Cambria"/>
              </a:rPr>
              <a:t>Here are two more hierarchies, using </a:t>
            </a:r>
            <a:r>
              <a:rPr lang="en-US" sz="3200" noProof="1">
                <a:solidFill>
                  <a:srgbClr val="C00000"/>
                </a:solidFill>
                <a:latin typeface="Cambria" panose="02040503050406030204" pitchFamily="18" charset="0"/>
                <a:cs typeface="Cambria"/>
              </a:rPr>
              <a:t>[high]</a:t>
            </a:r>
            <a:r>
              <a:rPr lang="en-US" sz="3200" noProof="1">
                <a:solidFill>
                  <a:srgbClr val="00009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en-US" sz="3200" noProof="1">
                <a:latin typeface="Cambria" panose="02040503050406030204" pitchFamily="18" charset="0"/>
                <a:cs typeface="Cambria"/>
              </a:rPr>
              <a:t>and </a:t>
            </a:r>
            <a:r>
              <a:rPr lang="en-US" sz="3200" noProof="1">
                <a:solidFill>
                  <a:srgbClr val="000090"/>
                </a:solidFill>
                <a:latin typeface="Cambria" panose="02040503050406030204" pitchFamily="18" charset="0"/>
                <a:cs typeface="Cambria"/>
              </a:rPr>
              <a:t>[round]</a:t>
            </a:r>
            <a:r>
              <a:rPr lang="en-US" sz="3200" noProof="1">
                <a:latin typeface="Cambria" panose="02040503050406030204" pitchFamily="18" charset="0"/>
                <a:cs typeface="Cambria"/>
              </a:rPr>
              <a:t>. </a:t>
            </a:r>
            <a:endParaRPr lang="en-US" sz="3200" noProof="1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405273" y="6479625"/>
            <a:ext cx="1578948" cy="487680"/>
            <a:chOff x="1441" y="2400"/>
            <a:chExt cx="913" cy="288"/>
          </a:xfrm>
          <a:noFill/>
        </p:grpSpPr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562" name="Text Box 34"/>
          <p:cNvSpPr txBox="1">
            <a:spLocks noChangeArrowheads="1"/>
          </p:cNvSpPr>
          <p:nvPr/>
        </p:nvSpPr>
        <p:spPr bwMode="auto">
          <a:xfrm>
            <a:off x="5587921" y="5808134"/>
            <a:ext cx="20781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[non-high]</a:t>
            </a:r>
          </a:p>
        </p:txBody>
      </p:sp>
      <p:sp>
        <p:nvSpPr>
          <p:cNvPr id="23564" name="Text Box 34"/>
          <p:cNvSpPr txBox="1">
            <a:spLocks noChangeArrowheads="1"/>
          </p:cNvSpPr>
          <p:nvPr/>
        </p:nvSpPr>
        <p:spPr bwMode="auto">
          <a:xfrm>
            <a:off x="3547540" y="5808134"/>
            <a:ext cx="12398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[high]</a:t>
            </a:r>
          </a:p>
        </p:txBody>
      </p:sp>
      <p:sp>
        <p:nvSpPr>
          <p:cNvPr id="23565" name="Text Box 34"/>
          <p:cNvSpPr txBox="1">
            <a:spLocks noChangeArrowheads="1"/>
          </p:cNvSpPr>
          <p:nvPr/>
        </p:nvSpPr>
        <p:spPr bwMode="auto">
          <a:xfrm>
            <a:off x="3808314" y="6968067"/>
            <a:ext cx="23763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[non-round]</a:t>
            </a:r>
          </a:p>
        </p:txBody>
      </p:sp>
      <p:sp>
        <p:nvSpPr>
          <p:cNvPr id="23566" name="Text Box 34"/>
          <p:cNvSpPr txBox="1">
            <a:spLocks noChangeArrowheads="1"/>
          </p:cNvSpPr>
          <p:nvPr/>
        </p:nvSpPr>
        <p:spPr bwMode="auto">
          <a:xfrm>
            <a:off x="2414345" y="6968067"/>
            <a:ext cx="15379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[round]</a:t>
            </a:r>
          </a:p>
        </p:txBody>
      </p:sp>
      <p:sp>
        <p:nvSpPr>
          <p:cNvPr id="23567" name="Text Box 35"/>
          <p:cNvSpPr txBox="1">
            <a:spLocks noChangeArrowheads="1"/>
          </p:cNvSpPr>
          <p:nvPr/>
        </p:nvSpPr>
        <p:spPr bwMode="auto">
          <a:xfrm>
            <a:off x="2871132" y="8085667"/>
            <a:ext cx="814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23568" name="Line 14"/>
          <p:cNvSpPr>
            <a:spLocks noChangeShapeType="1"/>
          </p:cNvSpPr>
          <p:nvPr/>
        </p:nvSpPr>
        <p:spPr bwMode="auto">
          <a:xfrm flipH="1">
            <a:off x="3239294" y="7634818"/>
            <a:ext cx="0" cy="47836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3569" name="Text Box 35"/>
          <p:cNvSpPr txBox="1">
            <a:spLocks noChangeArrowheads="1"/>
          </p:cNvSpPr>
          <p:nvPr/>
        </p:nvSpPr>
        <p:spPr bwMode="auto">
          <a:xfrm>
            <a:off x="4686187" y="8085667"/>
            <a:ext cx="702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/i/</a:t>
            </a:r>
          </a:p>
        </p:txBody>
      </p:sp>
      <p:sp>
        <p:nvSpPr>
          <p:cNvPr id="23570" name="Line 14"/>
          <p:cNvSpPr>
            <a:spLocks noChangeShapeType="1"/>
          </p:cNvSpPr>
          <p:nvPr/>
        </p:nvSpPr>
        <p:spPr bwMode="auto">
          <a:xfrm flipH="1">
            <a:off x="5002478" y="7634818"/>
            <a:ext cx="0" cy="47836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3571" name="Text Box 35"/>
          <p:cNvSpPr txBox="1">
            <a:spLocks noChangeArrowheads="1"/>
          </p:cNvSpPr>
          <p:nvPr/>
        </p:nvSpPr>
        <p:spPr bwMode="auto">
          <a:xfrm>
            <a:off x="6336237" y="6959601"/>
            <a:ext cx="788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009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/a/</a:t>
            </a:r>
          </a:p>
        </p:txBody>
      </p:sp>
      <p:sp>
        <p:nvSpPr>
          <p:cNvPr id="23572" name="Line 14"/>
          <p:cNvSpPr>
            <a:spLocks noChangeShapeType="1"/>
          </p:cNvSpPr>
          <p:nvPr/>
        </p:nvSpPr>
        <p:spPr bwMode="auto">
          <a:xfrm flipH="1">
            <a:off x="6729678" y="6479117"/>
            <a:ext cx="0" cy="48048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latin typeface="Cambria" panose="02040503050406030204" pitchFamily="18" charset="0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268663" y="5347817"/>
            <a:ext cx="2310468" cy="487680"/>
            <a:chOff x="1441" y="2400"/>
            <a:chExt cx="913" cy="288"/>
          </a:xfrm>
          <a:noFill/>
        </p:grpSpPr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0626941" y="6479625"/>
            <a:ext cx="1578948" cy="487680"/>
            <a:chOff x="1441" y="2400"/>
            <a:chExt cx="913" cy="288"/>
          </a:xfrm>
          <a:noFill/>
        </p:grpSpPr>
        <p:sp>
          <p:nvSpPr>
            <p:cNvPr id="32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575" name="Text Box 34"/>
          <p:cNvSpPr txBox="1">
            <a:spLocks noChangeArrowheads="1"/>
          </p:cNvSpPr>
          <p:nvPr/>
        </p:nvSpPr>
        <p:spPr bwMode="auto">
          <a:xfrm>
            <a:off x="8382153" y="5808134"/>
            <a:ext cx="15379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[round]</a:t>
            </a:r>
          </a:p>
        </p:txBody>
      </p:sp>
      <p:sp>
        <p:nvSpPr>
          <p:cNvPr id="23577" name="Text Box 34"/>
          <p:cNvSpPr txBox="1">
            <a:spLocks noChangeArrowheads="1"/>
          </p:cNvSpPr>
          <p:nvPr/>
        </p:nvSpPr>
        <p:spPr bwMode="auto">
          <a:xfrm>
            <a:off x="10244735" y="5808134"/>
            <a:ext cx="23763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[non-round]</a:t>
            </a:r>
          </a:p>
        </p:txBody>
      </p:sp>
      <p:sp>
        <p:nvSpPr>
          <p:cNvPr id="23578" name="Text Box 34"/>
          <p:cNvSpPr txBox="1">
            <a:spLocks noChangeArrowheads="1"/>
          </p:cNvSpPr>
          <p:nvPr/>
        </p:nvSpPr>
        <p:spPr bwMode="auto">
          <a:xfrm>
            <a:off x="11150521" y="6968067"/>
            <a:ext cx="20781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[non-high]</a:t>
            </a:r>
          </a:p>
        </p:txBody>
      </p:sp>
      <p:sp>
        <p:nvSpPr>
          <p:cNvPr id="23579" name="Text Box 34"/>
          <p:cNvSpPr txBox="1">
            <a:spLocks noChangeArrowheads="1"/>
          </p:cNvSpPr>
          <p:nvPr/>
        </p:nvSpPr>
        <p:spPr bwMode="auto">
          <a:xfrm>
            <a:off x="9883781" y="6968067"/>
            <a:ext cx="12398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[high]</a:t>
            </a:r>
          </a:p>
        </p:txBody>
      </p:sp>
      <p:sp>
        <p:nvSpPr>
          <p:cNvPr id="23580" name="Text Box 35"/>
          <p:cNvSpPr txBox="1">
            <a:spLocks noChangeArrowheads="1"/>
          </p:cNvSpPr>
          <p:nvPr/>
        </p:nvSpPr>
        <p:spPr bwMode="auto">
          <a:xfrm>
            <a:off x="10149305" y="8085667"/>
            <a:ext cx="702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/i/</a:t>
            </a:r>
          </a:p>
        </p:txBody>
      </p:sp>
      <p:sp>
        <p:nvSpPr>
          <p:cNvPr id="23581" name="Line 14"/>
          <p:cNvSpPr>
            <a:spLocks noChangeShapeType="1"/>
          </p:cNvSpPr>
          <p:nvPr/>
        </p:nvSpPr>
        <p:spPr bwMode="auto">
          <a:xfrm flipH="1">
            <a:off x="10461361" y="7634818"/>
            <a:ext cx="0" cy="47836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23582" name="Text Box 35"/>
          <p:cNvSpPr txBox="1">
            <a:spLocks noChangeArrowheads="1"/>
          </p:cNvSpPr>
          <p:nvPr/>
        </p:nvSpPr>
        <p:spPr bwMode="auto">
          <a:xfrm>
            <a:off x="11864970" y="8085667"/>
            <a:ext cx="788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/a/</a:t>
            </a:r>
          </a:p>
        </p:txBody>
      </p:sp>
      <p:sp>
        <p:nvSpPr>
          <p:cNvPr id="23583" name="Line 14"/>
          <p:cNvSpPr>
            <a:spLocks noChangeShapeType="1"/>
          </p:cNvSpPr>
          <p:nvPr/>
        </p:nvSpPr>
        <p:spPr bwMode="auto">
          <a:xfrm flipH="1">
            <a:off x="12224545" y="7634818"/>
            <a:ext cx="0" cy="47836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23584" name="Text Box 35"/>
          <p:cNvSpPr txBox="1">
            <a:spLocks noChangeArrowheads="1"/>
          </p:cNvSpPr>
          <p:nvPr/>
        </p:nvSpPr>
        <p:spPr bwMode="auto">
          <a:xfrm>
            <a:off x="8743824" y="6959601"/>
            <a:ext cx="814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23585" name="Line 14"/>
          <p:cNvSpPr>
            <a:spLocks noChangeShapeType="1"/>
          </p:cNvSpPr>
          <p:nvPr/>
        </p:nvSpPr>
        <p:spPr bwMode="auto">
          <a:xfrm flipH="1">
            <a:off x="9151145" y="6479117"/>
            <a:ext cx="0" cy="480483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latin typeface="Cambria" panose="02040503050406030204" pitchFamily="18" charset="0"/>
            </a:endParaRP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9164261" y="5347817"/>
            <a:ext cx="2310468" cy="487680"/>
            <a:chOff x="1441" y="2400"/>
            <a:chExt cx="913" cy="288"/>
          </a:xfrm>
          <a:noFill/>
        </p:grpSpPr>
        <p:sp>
          <p:nvSpPr>
            <p:cNvPr id="46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2464594" y="4564800"/>
            <a:ext cx="547158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noProof="1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[high]</a:t>
            </a:r>
            <a:r>
              <a:rPr lang="en-US" sz="3200" noProof="1">
                <a:solidFill>
                  <a:srgbClr val="000090"/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en-US" sz="3200" noProof="1">
                <a:latin typeface="Cambria" panose="02040503050406030204" pitchFamily="18" charset="0"/>
                <a:cs typeface="+mn-cs"/>
              </a:rPr>
              <a:t>&gt;</a:t>
            </a:r>
            <a:r>
              <a:rPr lang="en-US" sz="3200" noProof="1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 [round]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24045" y="4564800"/>
            <a:ext cx="556894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noProof="1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[round] </a:t>
            </a:r>
            <a:r>
              <a:rPr lang="en-US" sz="3200" noProof="1">
                <a:latin typeface="Cambria" panose="02040503050406030204" pitchFamily="18" charset="0"/>
                <a:cs typeface="+mn-cs"/>
              </a:rPr>
              <a:t>&gt; </a:t>
            </a:r>
            <a:r>
              <a:rPr lang="en-US" sz="3200" noProof="1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[high]</a:t>
            </a:r>
          </a:p>
        </p:txBody>
      </p:sp>
      <p:sp>
        <p:nvSpPr>
          <p:cNvPr id="43" name="Text Box 5">
            <a:extLst>
              <a:ext uri="{FF2B5EF4-FFF2-40B4-BE49-F238E27FC236}">
                <a16:creationId xmlns:a16="http://schemas.microsoft.com/office/drawing/2014/main" id="{5E3F311B-2DD7-C54D-96DD-B7946C8A6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77729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607469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</a:rPr>
              <a:t>How the contrastive hierarchy works</a:t>
            </a:r>
          </a:p>
        </p:txBody>
      </p:sp>
      <p:sp>
        <p:nvSpPr>
          <p:cNvPr id="50" name="Slide Number Placeholder 8">
            <a:extLst>
              <a:ext uri="{FF2B5EF4-FFF2-40B4-BE49-F238E27FC236}">
                <a16:creationId xmlns:a16="http://schemas.microsoft.com/office/drawing/2014/main" id="{926BA55E-7762-E448-971A-04AB09B1E9C6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21</a:t>
            </a:fld>
            <a:endParaRPr lang="en-US" sz="1600" dirty="0"/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8224045" y="4563289"/>
            <a:ext cx="5568949" cy="42300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 sz="3200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464594" y="4563289"/>
            <a:ext cx="5471584" cy="42300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 sz="3200" dirty="0"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405273" y="6479625"/>
            <a:ext cx="1578948" cy="487680"/>
            <a:chOff x="1441" y="2400"/>
            <a:chExt cx="913" cy="288"/>
          </a:xfrm>
          <a:noFill/>
        </p:grpSpPr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562" name="Text Box 34"/>
          <p:cNvSpPr txBox="1">
            <a:spLocks noChangeArrowheads="1"/>
          </p:cNvSpPr>
          <p:nvPr/>
        </p:nvSpPr>
        <p:spPr bwMode="auto">
          <a:xfrm>
            <a:off x="5560863" y="5808134"/>
            <a:ext cx="21323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[non-back]</a:t>
            </a:r>
          </a:p>
        </p:txBody>
      </p:sp>
      <p:sp>
        <p:nvSpPr>
          <p:cNvPr id="23564" name="Text Box 34"/>
          <p:cNvSpPr txBox="1">
            <a:spLocks noChangeArrowheads="1"/>
          </p:cNvSpPr>
          <p:nvPr/>
        </p:nvSpPr>
        <p:spPr bwMode="auto">
          <a:xfrm>
            <a:off x="3520481" y="5808134"/>
            <a:ext cx="1293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[back]</a:t>
            </a:r>
          </a:p>
        </p:txBody>
      </p:sp>
      <p:sp>
        <p:nvSpPr>
          <p:cNvPr id="23565" name="Text Box 34"/>
          <p:cNvSpPr txBox="1">
            <a:spLocks noChangeArrowheads="1"/>
          </p:cNvSpPr>
          <p:nvPr/>
        </p:nvSpPr>
        <p:spPr bwMode="auto">
          <a:xfrm>
            <a:off x="3990011" y="6968067"/>
            <a:ext cx="19572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[non-low]</a:t>
            </a:r>
          </a:p>
        </p:txBody>
      </p:sp>
      <p:sp>
        <p:nvSpPr>
          <p:cNvPr id="23566" name="Text Box 34"/>
          <p:cNvSpPr txBox="1">
            <a:spLocks noChangeArrowheads="1"/>
          </p:cNvSpPr>
          <p:nvPr/>
        </p:nvSpPr>
        <p:spPr bwMode="auto">
          <a:xfrm>
            <a:off x="2760310" y="6968067"/>
            <a:ext cx="1118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[low]</a:t>
            </a:r>
          </a:p>
        </p:txBody>
      </p:sp>
      <p:sp>
        <p:nvSpPr>
          <p:cNvPr id="23567" name="Text Box 35"/>
          <p:cNvSpPr txBox="1">
            <a:spLocks noChangeArrowheads="1"/>
          </p:cNvSpPr>
          <p:nvPr/>
        </p:nvSpPr>
        <p:spPr bwMode="auto">
          <a:xfrm>
            <a:off x="2883954" y="8085667"/>
            <a:ext cx="788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/a/</a:t>
            </a:r>
          </a:p>
        </p:txBody>
      </p:sp>
      <p:sp>
        <p:nvSpPr>
          <p:cNvPr id="23568" name="Line 14"/>
          <p:cNvSpPr>
            <a:spLocks noChangeShapeType="1"/>
          </p:cNvSpPr>
          <p:nvPr/>
        </p:nvSpPr>
        <p:spPr bwMode="auto">
          <a:xfrm flipH="1">
            <a:off x="3239294" y="7634818"/>
            <a:ext cx="0" cy="478367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3569" name="Text Box 35"/>
          <p:cNvSpPr txBox="1">
            <a:spLocks noChangeArrowheads="1"/>
          </p:cNvSpPr>
          <p:nvPr/>
        </p:nvSpPr>
        <p:spPr bwMode="auto">
          <a:xfrm>
            <a:off x="4630081" y="8085667"/>
            <a:ext cx="814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/u/</a:t>
            </a:r>
          </a:p>
        </p:txBody>
      </p:sp>
      <p:sp>
        <p:nvSpPr>
          <p:cNvPr id="23570" name="Line 14"/>
          <p:cNvSpPr>
            <a:spLocks noChangeShapeType="1"/>
          </p:cNvSpPr>
          <p:nvPr/>
        </p:nvSpPr>
        <p:spPr bwMode="auto">
          <a:xfrm flipH="1">
            <a:off x="5002478" y="7634818"/>
            <a:ext cx="0" cy="478367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3571" name="Text Box 35"/>
          <p:cNvSpPr txBox="1">
            <a:spLocks noChangeArrowheads="1"/>
          </p:cNvSpPr>
          <p:nvPr/>
        </p:nvSpPr>
        <p:spPr bwMode="auto">
          <a:xfrm>
            <a:off x="6275805" y="6959601"/>
            <a:ext cx="702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/i/</a:t>
            </a:r>
          </a:p>
        </p:txBody>
      </p:sp>
      <p:sp>
        <p:nvSpPr>
          <p:cNvPr id="23572" name="Line 14"/>
          <p:cNvSpPr>
            <a:spLocks noChangeShapeType="1"/>
          </p:cNvSpPr>
          <p:nvPr/>
        </p:nvSpPr>
        <p:spPr bwMode="auto">
          <a:xfrm flipH="1">
            <a:off x="6627019" y="6479117"/>
            <a:ext cx="0" cy="48048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latin typeface="Cambria" panose="02040503050406030204" pitchFamily="18" charset="0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268663" y="5347817"/>
            <a:ext cx="2310468" cy="487680"/>
            <a:chOff x="1441" y="2400"/>
            <a:chExt cx="913" cy="288"/>
          </a:xfrm>
          <a:noFill/>
        </p:grpSpPr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009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009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0626941" y="6479625"/>
            <a:ext cx="1578948" cy="487680"/>
            <a:chOff x="1441" y="2400"/>
            <a:chExt cx="913" cy="288"/>
          </a:xfrm>
          <a:noFill/>
        </p:grpSpPr>
        <p:sp>
          <p:nvSpPr>
            <p:cNvPr id="32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009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009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575" name="Text Box 34"/>
          <p:cNvSpPr txBox="1">
            <a:spLocks noChangeArrowheads="1"/>
          </p:cNvSpPr>
          <p:nvPr/>
        </p:nvSpPr>
        <p:spPr bwMode="auto">
          <a:xfrm>
            <a:off x="8591728" y="5808134"/>
            <a:ext cx="1118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[low]</a:t>
            </a:r>
          </a:p>
        </p:txBody>
      </p:sp>
      <p:sp>
        <p:nvSpPr>
          <p:cNvPr id="23577" name="Text Box 34"/>
          <p:cNvSpPr txBox="1">
            <a:spLocks noChangeArrowheads="1"/>
          </p:cNvSpPr>
          <p:nvPr/>
        </p:nvSpPr>
        <p:spPr bwMode="auto">
          <a:xfrm>
            <a:off x="10454311" y="5808134"/>
            <a:ext cx="19572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[non-low]</a:t>
            </a:r>
          </a:p>
        </p:txBody>
      </p:sp>
      <p:sp>
        <p:nvSpPr>
          <p:cNvPr id="23578" name="Text Box 34"/>
          <p:cNvSpPr txBox="1">
            <a:spLocks noChangeArrowheads="1"/>
          </p:cNvSpPr>
          <p:nvPr/>
        </p:nvSpPr>
        <p:spPr bwMode="auto">
          <a:xfrm>
            <a:off x="11123463" y="6968067"/>
            <a:ext cx="21323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[non-back]</a:t>
            </a:r>
          </a:p>
        </p:txBody>
      </p:sp>
      <p:sp>
        <p:nvSpPr>
          <p:cNvPr id="23579" name="Text Box 34"/>
          <p:cNvSpPr txBox="1">
            <a:spLocks noChangeArrowheads="1"/>
          </p:cNvSpPr>
          <p:nvPr/>
        </p:nvSpPr>
        <p:spPr bwMode="auto">
          <a:xfrm>
            <a:off x="9856722" y="6968067"/>
            <a:ext cx="1293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[back]</a:t>
            </a:r>
          </a:p>
        </p:txBody>
      </p:sp>
      <p:sp>
        <p:nvSpPr>
          <p:cNvPr id="23580" name="Text Box 35"/>
          <p:cNvSpPr txBox="1">
            <a:spLocks noChangeArrowheads="1"/>
          </p:cNvSpPr>
          <p:nvPr/>
        </p:nvSpPr>
        <p:spPr bwMode="auto">
          <a:xfrm>
            <a:off x="10093197" y="8085667"/>
            <a:ext cx="814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/u/</a:t>
            </a:r>
          </a:p>
        </p:txBody>
      </p:sp>
      <p:sp>
        <p:nvSpPr>
          <p:cNvPr id="23581" name="Line 14"/>
          <p:cNvSpPr>
            <a:spLocks noChangeShapeType="1"/>
          </p:cNvSpPr>
          <p:nvPr/>
        </p:nvSpPr>
        <p:spPr bwMode="auto">
          <a:xfrm flipH="1">
            <a:off x="10461361" y="7634818"/>
            <a:ext cx="0" cy="47836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582" name="Text Box 35"/>
          <p:cNvSpPr txBox="1">
            <a:spLocks noChangeArrowheads="1"/>
          </p:cNvSpPr>
          <p:nvPr/>
        </p:nvSpPr>
        <p:spPr bwMode="auto">
          <a:xfrm>
            <a:off x="11908254" y="8085667"/>
            <a:ext cx="702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/i/</a:t>
            </a:r>
          </a:p>
        </p:txBody>
      </p:sp>
      <p:sp>
        <p:nvSpPr>
          <p:cNvPr id="23583" name="Line 14"/>
          <p:cNvSpPr>
            <a:spLocks noChangeShapeType="1"/>
          </p:cNvSpPr>
          <p:nvPr/>
        </p:nvSpPr>
        <p:spPr bwMode="auto">
          <a:xfrm flipH="1">
            <a:off x="12224545" y="7634818"/>
            <a:ext cx="0" cy="47836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584" name="Text Box 35"/>
          <p:cNvSpPr txBox="1">
            <a:spLocks noChangeArrowheads="1"/>
          </p:cNvSpPr>
          <p:nvPr/>
        </p:nvSpPr>
        <p:spPr bwMode="auto">
          <a:xfrm>
            <a:off x="8756646" y="6959601"/>
            <a:ext cx="788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/a/</a:t>
            </a:r>
          </a:p>
        </p:txBody>
      </p:sp>
      <p:sp>
        <p:nvSpPr>
          <p:cNvPr id="23585" name="Line 14"/>
          <p:cNvSpPr>
            <a:spLocks noChangeShapeType="1"/>
          </p:cNvSpPr>
          <p:nvPr/>
        </p:nvSpPr>
        <p:spPr bwMode="auto">
          <a:xfrm flipH="1">
            <a:off x="9151145" y="6479117"/>
            <a:ext cx="0" cy="480483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9164261" y="5347817"/>
            <a:ext cx="2310468" cy="487680"/>
            <a:chOff x="1441" y="2400"/>
            <a:chExt cx="913" cy="288"/>
          </a:xfrm>
          <a:noFill/>
        </p:grpSpPr>
        <p:sp>
          <p:nvSpPr>
            <p:cNvPr id="46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2464594" y="4563289"/>
            <a:ext cx="547158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noProof="1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[back]</a:t>
            </a:r>
            <a:r>
              <a:rPr lang="en-US" sz="3200" noProof="1">
                <a:solidFill>
                  <a:srgbClr val="000090"/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en-US" sz="3200" noProof="1">
                <a:latin typeface="Cambria" panose="02040503050406030204" pitchFamily="18" charset="0"/>
                <a:cs typeface="+mn-cs"/>
              </a:rPr>
              <a:t>&gt; </a:t>
            </a:r>
            <a:r>
              <a:rPr lang="en-US" sz="3200" noProof="1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[low]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24045" y="4563289"/>
            <a:ext cx="556894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noProof="1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[low]</a:t>
            </a:r>
            <a:r>
              <a:rPr lang="en-US" sz="3200" noProof="1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en-US" sz="3200" noProof="1">
                <a:latin typeface="Cambria" panose="02040503050406030204" pitchFamily="18" charset="0"/>
                <a:cs typeface="+mn-cs"/>
              </a:rPr>
              <a:t>&gt; </a:t>
            </a:r>
            <a:r>
              <a:rPr lang="en-US" sz="3200" noProof="1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[back]</a:t>
            </a:r>
          </a:p>
        </p:txBody>
      </p:sp>
      <p:sp>
        <p:nvSpPr>
          <p:cNvPr id="41" name="Text Box 4">
            <a:extLst>
              <a:ext uri="{FF2B5EF4-FFF2-40B4-BE49-F238E27FC236}">
                <a16:creationId xmlns:a16="http://schemas.microsoft.com/office/drawing/2014/main" id="{8E78B47B-EFB7-2F46-884D-F05043028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794" y="3727378"/>
            <a:ext cx="796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</a:rPr>
              <a:t>Which phonemes can trigger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backing</a:t>
            </a:r>
            <a:r>
              <a:rPr lang="en-US" sz="3200" dirty="0">
                <a:latin typeface="Cambria" panose="02040503050406030204" pitchFamily="18" charset="0"/>
              </a:rPr>
              <a:t>?   </a:t>
            </a:r>
            <a:endParaRPr sz="3200" noProof="1">
              <a:latin typeface="Cambria" panose="02040503050406030204" pitchFamily="18" charset="0"/>
            </a:endParaRPr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203AA3D4-77CA-B145-B9CD-C435DEDFB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8455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607469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</a:rPr>
              <a:t>What does the hierarchy do? Synchrony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1DD9A48-AFAD-E54F-BFF3-3ED74E1B1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595" y="5723467"/>
            <a:ext cx="3551767" cy="3325284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 sz="3200" dirty="0">
              <a:latin typeface="Cambria" panose="02040503050406030204" pitchFamily="18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11669CF-BFB0-A549-81F1-9D72A8998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0745" y="6684434"/>
            <a:ext cx="1536700" cy="2207684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 sz="3200" dirty="0">
              <a:latin typeface="Cambria" panose="02040503050406030204" pitchFamily="18" charset="0"/>
            </a:endParaRPr>
          </a:p>
        </p:txBody>
      </p:sp>
      <p:sp>
        <p:nvSpPr>
          <p:cNvPr id="50" name="Slide Number Placeholder 8">
            <a:extLst>
              <a:ext uri="{FF2B5EF4-FFF2-40B4-BE49-F238E27FC236}">
                <a16:creationId xmlns:a16="http://schemas.microsoft.com/office/drawing/2014/main" id="{DCF7531F-7368-5C4E-A3F4-31B47AD3F31D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22</a:t>
            </a:fld>
            <a:endParaRPr lang="en-US" sz="1600" dirty="0"/>
          </a:p>
        </p:txBody>
      </p:sp>
      <p:sp>
        <p:nvSpPr>
          <p:cNvPr id="53" name="Text Box 4">
            <a:extLst>
              <a:ext uri="{FF2B5EF4-FFF2-40B4-BE49-F238E27FC236}">
                <a16:creationId xmlns:a16="http://schemas.microsoft.com/office/drawing/2014/main" id="{982E29F1-8459-A249-A59D-DC388E8DF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2399023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tabLst>
                <a:tab pos="436563" algn="l"/>
              </a:tabLst>
            </a:pPr>
            <a:r>
              <a:rPr lang="en-US" sz="3200" dirty="0">
                <a:solidFill>
                  <a:srgbClr val="000090"/>
                </a:solidFill>
                <a:latin typeface="Cambria" panose="02040503050406030204" pitchFamily="18" charset="0"/>
              </a:rPr>
              <a:t>1. The hierarchy constrains phonological activity: </a:t>
            </a:r>
            <a:r>
              <a:rPr lang="en-US" sz="3200" dirty="0">
                <a:latin typeface="Cambria" panose="02040503050406030204" pitchFamily="18" charset="0"/>
              </a:rPr>
              <a:t>Only 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contrastive</a:t>
            </a:r>
            <a:r>
              <a:rPr lang="en-US" sz="3200" dirty="0">
                <a:latin typeface="Cambria" panose="02040503050406030204" pitchFamily="18" charset="0"/>
              </a:rPr>
              <a:t> features can be 	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phonologically active</a:t>
            </a:r>
            <a:r>
              <a:rPr lang="en-US" sz="3200" dirty="0">
                <a:latin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3873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E280EA1-B30A-2940-A7E8-0575C9589113}"/>
              </a:ext>
            </a:extLst>
          </p:cNvPr>
          <p:cNvSpPr/>
          <p:nvPr/>
        </p:nvSpPr>
        <p:spPr bwMode="auto">
          <a:xfrm>
            <a:off x="8224045" y="4563289"/>
            <a:ext cx="5568949" cy="42300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 sz="3200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9CDABB1-24CB-A946-8239-7488F88514D3}"/>
              </a:ext>
            </a:extLst>
          </p:cNvPr>
          <p:cNvSpPr/>
          <p:nvPr/>
        </p:nvSpPr>
        <p:spPr bwMode="auto">
          <a:xfrm>
            <a:off x="2464594" y="4563289"/>
            <a:ext cx="5471584" cy="42300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 sz="3200" dirty="0"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405273" y="6479625"/>
            <a:ext cx="1578948" cy="487680"/>
            <a:chOff x="1441" y="2400"/>
            <a:chExt cx="913" cy="288"/>
          </a:xfrm>
          <a:noFill/>
        </p:grpSpPr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562" name="Text Box 34"/>
          <p:cNvSpPr txBox="1">
            <a:spLocks noChangeArrowheads="1"/>
          </p:cNvSpPr>
          <p:nvPr/>
        </p:nvSpPr>
        <p:spPr bwMode="auto">
          <a:xfrm>
            <a:off x="5587921" y="5808134"/>
            <a:ext cx="20781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[non-high]</a:t>
            </a:r>
          </a:p>
        </p:txBody>
      </p:sp>
      <p:sp>
        <p:nvSpPr>
          <p:cNvPr id="23564" name="Text Box 34"/>
          <p:cNvSpPr txBox="1">
            <a:spLocks noChangeArrowheads="1"/>
          </p:cNvSpPr>
          <p:nvPr/>
        </p:nvSpPr>
        <p:spPr bwMode="auto">
          <a:xfrm>
            <a:off x="3547540" y="5808134"/>
            <a:ext cx="12398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[high]</a:t>
            </a:r>
          </a:p>
        </p:txBody>
      </p:sp>
      <p:sp>
        <p:nvSpPr>
          <p:cNvPr id="23565" name="Text Box 34"/>
          <p:cNvSpPr txBox="1">
            <a:spLocks noChangeArrowheads="1"/>
          </p:cNvSpPr>
          <p:nvPr/>
        </p:nvSpPr>
        <p:spPr bwMode="auto">
          <a:xfrm>
            <a:off x="3808223" y="6968067"/>
            <a:ext cx="23763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[non-round]</a:t>
            </a:r>
          </a:p>
        </p:txBody>
      </p:sp>
      <p:sp>
        <p:nvSpPr>
          <p:cNvPr id="23566" name="Text Box 34"/>
          <p:cNvSpPr txBox="1">
            <a:spLocks noChangeArrowheads="1"/>
          </p:cNvSpPr>
          <p:nvPr/>
        </p:nvSpPr>
        <p:spPr bwMode="auto">
          <a:xfrm>
            <a:off x="2440162" y="6968067"/>
            <a:ext cx="15379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[round]</a:t>
            </a:r>
          </a:p>
        </p:txBody>
      </p:sp>
      <p:sp>
        <p:nvSpPr>
          <p:cNvPr id="23567" name="Text Box 35"/>
          <p:cNvSpPr txBox="1">
            <a:spLocks noChangeArrowheads="1"/>
          </p:cNvSpPr>
          <p:nvPr/>
        </p:nvSpPr>
        <p:spPr bwMode="auto">
          <a:xfrm>
            <a:off x="2871132" y="8085667"/>
            <a:ext cx="814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23568" name="Line 14"/>
          <p:cNvSpPr>
            <a:spLocks noChangeShapeType="1"/>
          </p:cNvSpPr>
          <p:nvPr/>
        </p:nvSpPr>
        <p:spPr bwMode="auto">
          <a:xfrm flipH="1">
            <a:off x="3239294" y="7634818"/>
            <a:ext cx="0" cy="47836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3569" name="Text Box 35"/>
          <p:cNvSpPr txBox="1">
            <a:spLocks noChangeArrowheads="1"/>
          </p:cNvSpPr>
          <p:nvPr/>
        </p:nvSpPr>
        <p:spPr bwMode="auto">
          <a:xfrm>
            <a:off x="4686187" y="8085667"/>
            <a:ext cx="702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/i/</a:t>
            </a:r>
          </a:p>
        </p:txBody>
      </p:sp>
      <p:sp>
        <p:nvSpPr>
          <p:cNvPr id="23570" name="Line 14"/>
          <p:cNvSpPr>
            <a:spLocks noChangeShapeType="1"/>
          </p:cNvSpPr>
          <p:nvPr/>
        </p:nvSpPr>
        <p:spPr bwMode="auto">
          <a:xfrm flipH="1">
            <a:off x="5002478" y="7634818"/>
            <a:ext cx="0" cy="47836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3571" name="Text Box 35"/>
          <p:cNvSpPr txBox="1">
            <a:spLocks noChangeArrowheads="1"/>
          </p:cNvSpPr>
          <p:nvPr/>
        </p:nvSpPr>
        <p:spPr bwMode="auto">
          <a:xfrm>
            <a:off x="6336237" y="6959601"/>
            <a:ext cx="788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009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/a/</a:t>
            </a:r>
          </a:p>
        </p:txBody>
      </p:sp>
      <p:sp>
        <p:nvSpPr>
          <p:cNvPr id="23572" name="Line 14"/>
          <p:cNvSpPr>
            <a:spLocks noChangeShapeType="1"/>
          </p:cNvSpPr>
          <p:nvPr/>
        </p:nvSpPr>
        <p:spPr bwMode="auto">
          <a:xfrm flipH="1">
            <a:off x="6729678" y="6479117"/>
            <a:ext cx="0" cy="48048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latin typeface="Cambria" panose="02040503050406030204" pitchFamily="18" charset="0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268663" y="5347817"/>
            <a:ext cx="2310468" cy="487680"/>
            <a:chOff x="1441" y="2400"/>
            <a:chExt cx="913" cy="288"/>
          </a:xfrm>
          <a:noFill/>
        </p:grpSpPr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0626941" y="6479625"/>
            <a:ext cx="1578948" cy="487680"/>
            <a:chOff x="1441" y="2400"/>
            <a:chExt cx="913" cy="288"/>
          </a:xfrm>
          <a:noFill/>
        </p:grpSpPr>
        <p:sp>
          <p:nvSpPr>
            <p:cNvPr id="32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575" name="Text Box 34"/>
          <p:cNvSpPr txBox="1">
            <a:spLocks noChangeArrowheads="1"/>
          </p:cNvSpPr>
          <p:nvPr/>
        </p:nvSpPr>
        <p:spPr bwMode="auto">
          <a:xfrm>
            <a:off x="8382153" y="5808134"/>
            <a:ext cx="15379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[round]</a:t>
            </a:r>
          </a:p>
        </p:txBody>
      </p:sp>
      <p:sp>
        <p:nvSpPr>
          <p:cNvPr id="23577" name="Text Box 34"/>
          <p:cNvSpPr txBox="1">
            <a:spLocks noChangeArrowheads="1"/>
          </p:cNvSpPr>
          <p:nvPr/>
        </p:nvSpPr>
        <p:spPr bwMode="auto">
          <a:xfrm>
            <a:off x="10244735" y="5808134"/>
            <a:ext cx="23763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[non-round]</a:t>
            </a:r>
          </a:p>
        </p:txBody>
      </p:sp>
      <p:sp>
        <p:nvSpPr>
          <p:cNvPr id="23578" name="Text Box 34"/>
          <p:cNvSpPr txBox="1">
            <a:spLocks noChangeArrowheads="1"/>
          </p:cNvSpPr>
          <p:nvPr/>
        </p:nvSpPr>
        <p:spPr bwMode="auto">
          <a:xfrm>
            <a:off x="11150521" y="6968067"/>
            <a:ext cx="20781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[non-high]</a:t>
            </a:r>
          </a:p>
        </p:txBody>
      </p:sp>
      <p:sp>
        <p:nvSpPr>
          <p:cNvPr id="23579" name="Text Box 34"/>
          <p:cNvSpPr txBox="1">
            <a:spLocks noChangeArrowheads="1"/>
          </p:cNvSpPr>
          <p:nvPr/>
        </p:nvSpPr>
        <p:spPr bwMode="auto">
          <a:xfrm>
            <a:off x="9883781" y="6968067"/>
            <a:ext cx="12398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[high]</a:t>
            </a:r>
          </a:p>
        </p:txBody>
      </p:sp>
      <p:sp>
        <p:nvSpPr>
          <p:cNvPr id="23580" name="Text Box 35"/>
          <p:cNvSpPr txBox="1">
            <a:spLocks noChangeArrowheads="1"/>
          </p:cNvSpPr>
          <p:nvPr/>
        </p:nvSpPr>
        <p:spPr bwMode="auto">
          <a:xfrm>
            <a:off x="10149305" y="8085667"/>
            <a:ext cx="702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/i/</a:t>
            </a:r>
          </a:p>
        </p:txBody>
      </p:sp>
      <p:sp>
        <p:nvSpPr>
          <p:cNvPr id="23581" name="Line 14"/>
          <p:cNvSpPr>
            <a:spLocks noChangeShapeType="1"/>
          </p:cNvSpPr>
          <p:nvPr/>
        </p:nvSpPr>
        <p:spPr bwMode="auto">
          <a:xfrm flipH="1">
            <a:off x="10461361" y="7634818"/>
            <a:ext cx="0" cy="47836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23582" name="Text Box 35"/>
          <p:cNvSpPr txBox="1">
            <a:spLocks noChangeArrowheads="1"/>
          </p:cNvSpPr>
          <p:nvPr/>
        </p:nvSpPr>
        <p:spPr bwMode="auto">
          <a:xfrm>
            <a:off x="11864970" y="8085667"/>
            <a:ext cx="788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/a/</a:t>
            </a:r>
          </a:p>
        </p:txBody>
      </p:sp>
      <p:sp>
        <p:nvSpPr>
          <p:cNvPr id="23583" name="Line 14"/>
          <p:cNvSpPr>
            <a:spLocks noChangeShapeType="1"/>
          </p:cNvSpPr>
          <p:nvPr/>
        </p:nvSpPr>
        <p:spPr bwMode="auto">
          <a:xfrm flipH="1">
            <a:off x="12224545" y="7634818"/>
            <a:ext cx="0" cy="47836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23584" name="Text Box 35"/>
          <p:cNvSpPr txBox="1">
            <a:spLocks noChangeArrowheads="1"/>
          </p:cNvSpPr>
          <p:nvPr/>
        </p:nvSpPr>
        <p:spPr bwMode="auto">
          <a:xfrm>
            <a:off x="8743824" y="6959601"/>
            <a:ext cx="814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23585" name="Line 14"/>
          <p:cNvSpPr>
            <a:spLocks noChangeShapeType="1"/>
          </p:cNvSpPr>
          <p:nvPr/>
        </p:nvSpPr>
        <p:spPr bwMode="auto">
          <a:xfrm flipH="1">
            <a:off x="9151145" y="6479117"/>
            <a:ext cx="0" cy="480483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latin typeface="Cambria" panose="02040503050406030204" pitchFamily="18" charset="0"/>
            </a:endParaRP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9164261" y="5347817"/>
            <a:ext cx="2310468" cy="487680"/>
            <a:chOff x="1441" y="2400"/>
            <a:chExt cx="913" cy="288"/>
          </a:xfrm>
          <a:noFill/>
        </p:grpSpPr>
        <p:sp>
          <p:nvSpPr>
            <p:cNvPr id="46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2464594" y="4564800"/>
            <a:ext cx="547158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noProof="1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[high]</a:t>
            </a:r>
            <a:r>
              <a:rPr lang="en-US" sz="3200" noProof="1">
                <a:solidFill>
                  <a:srgbClr val="000090"/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en-US" sz="3200" noProof="1">
                <a:latin typeface="Cambria" panose="02040503050406030204" pitchFamily="18" charset="0"/>
                <a:cs typeface="+mn-cs"/>
              </a:rPr>
              <a:t>&gt;</a:t>
            </a:r>
            <a:r>
              <a:rPr lang="en-US" sz="3200" noProof="1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 [round]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24045" y="4564800"/>
            <a:ext cx="556894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noProof="1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[round] </a:t>
            </a:r>
            <a:r>
              <a:rPr lang="en-US" sz="3200" noProof="1">
                <a:latin typeface="Cambria" panose="02040503050406030204" pitchFamily="18" charset="0"/>
                <a:cs typeface="+mn-cs"/>
              </a:rPr>
              <a:t>&gt; </a:t>
            </a:r>
            <a:r>
              <a:rPr lang="en-US" sz="3200" noProof="1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[high]</a:t>
            </a:r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705C4246-BAE7-4B4A-AE67-62FB64BF0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2399023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tabLst>
                <a:tab pos="436563" algn="l"/>
              </a:tabLst>
            </a:pPr>
            <a:r>
              <a:rPr lang="en-US" sz="3200" dirty="0">
                <a:solidFill>
                  <a:srgbClr val="000090"/>
                </a:solidFill>
                <a:latin typeface="Cambria" panose="02040503050406030204" pitchFamily="18" charset="0"/>
              </a:rPr>
              <a:t>1. The hierarchy constrains phonological activity: </a:t>
            </a:r>
            <a:r>
              <a:rPr lang="en-US" sz="3200" dirty="0">
                <a:latin typeface="Cambria" panose="02040503050406030204" pitchFamily="18" charset="0"/>
              </a:rPr>
              <a:t>Only 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contrastive</a:t>
            </a:r>
            <a:r>
              <a:rPr lang="en-US" sz="3200" dirty="0">
                <a:latin typeface="Cambria" panose="02040503050406030204" pitchFamily="18" charset="0"/>
              </a:rPr>
              <a:t> features can be 	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phonologically active</a:t>
            </a:r>
            <a:r>
              <a:rPr lang="en-US" sz="32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1" name="Text Box 4">
            <a:extLst>
              <a:ext uri="{FF2B5EF4-FFF2-40B4-BE49-F238E27FC236}">
                <a16:creationId xmlns:a16="http://schemas.microsoft.com/office/drawing/2014/main" id="{A94140A7-9864-AD40-A009-FC266877B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794" y="3727378"/>
            <a:ext cx="796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</a:rPr>
              <a:t>Which phonemes can trigger raising?  </a:t>
            </a:r>
            <a:endParaRPr sz="3200" noProof="1">
              <a:latin typeface="Cambria" panose="02040503050406030204" pitchFamily="18" charset="0"/>
            </a:endParaRPr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7DECB2DB-C4CF-5840-BD2E-75F8690E4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8455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607469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</a:rPr>
              <a:t>What does the hierarchy do? Synchrony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8728361-913F-464E-9215-7D0F78156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595" y="5723467"/>
            <a:ext cx="3551767" cy="3325284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 sz="5080" dirty="0">
              <a:latin typeface="Cambria" panose="02040503050406030204" pitchFamily="18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8C2A282-154F-E44F-8D65-D0DEFDE99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0745" y="6684434"/>
            <a:ext cx="1536700" cy="2207684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 sz="5080" dirty="0">
              <a:latin typeface="Cambria" panose="02040503050406030204" pitchFamily="18" charset="0"/>
            </a:endParaRPr>
          </a:p>
        </p:txBody>
      </p:sp>
      <p:sp>
        <p:nvSpPr>
          <p:cNvPr id="52" name="Slide Number Placeholder 8">
            <a:extLst>
              <a:ext uri="{FF2B5EF4-FFF2-40B4-BE49-F238E27FC236}">
                <a16:creationId xmlns:a16="http://schemas.microsoft.com/office/drawing/2014/main" id="{EFFE5A58-E705-1949-A90C-F2D966FAC666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23</a:t>
            </a:fld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20421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0" grpId="0" animBg="1"/>
      <p:bldP spid="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8224045" y="4563289"/>
            <a:ext cx="5568949" cy="42300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 sz="3200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464594" y="4563289"/>
            <a:ext cx="5471584" cy="42300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 sz="3200" dirty="0"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405273" y="6479625"/>
            <a:ext cx="1578948" cy="487680"/>
            <a:chOff x="1441" y="2400"/>
            <a:chExt cx="913" cy="288"/>
          </a:xfrm>
          <a:noFill/>
        </p:grpSpPr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562" name="Text Box 34"/>
          <p:cNvSpPr txBox="1">
            <a:spLocks noChangeArrowheads="1"/>
          </p:cNvSpPr>
          <p:nvPr/>
        </p:nvSpPr>
        <p:spPr bwMode="auto">
          <a:xfrm>
            <a:off x="5560863" y="5808134"/>
            <a:ext cx="21323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[non-back]</a:t>
            </a:r>
          </a:p>
        </p:txBody>
      </p:sp>
      <p:sp>
        <p:nvSpPr>
          <p:cNvPr id="23564" name="Text Box 34"/>
          <p:cNvSpPr txBox="1">
            <a:spLocks noChangeArrowheads="1"/>
          </p:cNvSpPr>
          <p:nvPr/>
        </p:nvSpPr>
        <p:spPr bwMode="auto">
          <a:xfrm>
            <a:off x="3520481" y="5808134"/>
            <a:ext cx="1293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[back]</a:t>
            </a:r>
          </a:p>
        </p:txBody>
      </p:sp>
      <p:sp>
        <p:nvSpPr>
          <p:cNvPr id="23565" name="Text Box 34"/>
          <p:cNvSpPr txBox="1">
            <a:spLocks noChangeArrowheads="1"/>
          </p:cNvSpPr>
          <p:nvPr/>
        </p:nvSpPr>
        <p:spPr bwMode="auto">
          <a:xfrm>
            <a:off x="3990011" y="6968067"/>
            <a:ext cx="19572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[non-low]</a:t>
            </a:r>
          </a:p>
        </p:txBody>
      </p:sp>
      <p:sp>
        <p:nvSpPr>
          <p:cNvPr id="23566" name="Text Box 34"/>
          <p:cNvSpPr txBox="1">
            <a:spLocks noChangeArrowheads="1"/>
          </p:cNvSpPr>
          <p:nvPr/>
        </p:nvSpPr>
        <p:spPr bwMode="auto">
          <a:xfrm>
            <a:off x="2760310" y="6968067"/>
            <a:ext cx="1118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[low]</a:t>
            </a:r>
          </a:p>
        </p:txBody>
      </p:sp>
      <p:sp>
        <p:nvSpPr>
          <p:cNvPr id="23567" name="Text Box 35"/>
          <p:cNvSpPr txBox="1">
            <a:spLocks noChangeArrowheads="1"/>
          </p:cNvSpPr>
          <p:nvPr/>
        </p:nvSpPr>
        <p:spPr bwMode="auto">
          <a:xfrm>
            <a:off x="2883954" y="8085667"/>
            <a:ext cx="788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/a/</a:t>
            </a:r>
          </a:p>
        </p:txBody>
      </p:sp>
      <p:sp>
        <p:nvSpPr>
          <p:cNvPr id="23568" name="Line 14"/>
          <p:cNvSpPr>
            <a:spLocks noChangeShapeType="1"/>
          </p:cNvSpPr>
          <p:nvPr/>
        </p:nvSpPr>
        <p:spPr bwMode="auto">
          <a:xfrm flipH="1">
            <a:off x="3239294" y="7634818"/>
            <a:ext cx="0" cy="478367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3569" name="Text Box 35"/>
          <p:cNvSpPr txBox="1">
            <a:spLocks noChangeArrowheads="1"/>
          </p:cNvSpPr>
          <p:nvPr/>
        </p:nvSpPr>
        <p:spPr bwMode="auto">
          <a:xfrm>
            <a:off x="4630081" y="8085667"/>
            <a:ext cx="814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/u/</a:t>
            </a:r>
          </a:p>
        </p:txBody>
      </p:sp>
      <p:sp>
        <p:nvSpPr>
          <p:cNvPr id="23570" name="Line 14"/>
          <p:cNvSpPr>
            <a:spLocks noChangeShapeType="1"/>
          </p:cNvSpPr>
          <p:nvPr/>
        </p:nvSpPr>
        <p:spPr bwMode="auto">
          <a:xfrm flipH="1">
            <a:off x="5002478" y="7634818"/>
            <a:ext cx="0" cy="478367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3571" name="Text Box 35"/>
          <p:cNvSpPr txBox="1">
            <a:spLocks noChangeArrowheads="1"/>
          </p:cNvSpPr>
          <p:nvPr/>
        </p:nvSpPr>
        <p:spPr bwMode="auto">
          <a:xfrm>
            <a:off x="6275805" y="6959601"/>
            <a:ext cx="702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/i/</a:t>
            </a:r>
          </a:p>
        </p:txBody>
      </p:sp>
      <p:sp>
        <p:nvSpPr>
          <p:cNvPr id="23572" name="Line 14"/>
          <p:cNvSpPr>
            <a:spLocks noChangeShapeType="1"/>
          </p:cNvSpPr>
          <p:nvPr/>
        </p:nvSpPr>
        <p:spPr bwMode="auto">
          <a:xfrm flipH="1">
            <a:off x="6627019" y="6479117"/>
            <a:ext cx="0" cy="48048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latin typeface="Cambria" panose="02040503050406030204" pitchFamily="18" charset="0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268663" y="5347817"/>
            <a:ext cx="2310468" cy="487680"/>
            <a:chOff x="1441" y="2400"/>
            <a:chExt cx="913" cy="288"/>
          </a:xfrm>
          <a:noFill/>
        </p:grpSpPr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009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009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0626941" y="6479625"/>
            <a:ext cx="1578948" cy="487680"/>
            <a:chOff x="1441" y="2400"/>
            <a:chExt cx="913" cy="288"/>
          </a:xfrm>
          <a:noFill/>
        </p:grpSpPr>
        <p:sp>
          <p:nvSpPr>
            <p:cNvPr id="32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009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009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575" name="Text Box 34"/>
          <p:cNvSpPr txBox="1">
            <a:spLocks noChangeArrowheads="1"/>
          </p:cNvSpPr>
          <p:nvPr/>
        </p:nvSpPr>
        <p:spPr bwMode="auto">
          <a:xfrm>
            <a:off x="8591728" y="5808134"/>
            <a:ext cx="1118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[low]</a:t>
            </a:r>
          </a:p>
        </p:txBody>
      </p:sp>
      <p:sp>
        <p:nvSpPr>
          <p:cNvPr id="23577" name="Text Box 34"/>
          <p:cNvSpPr txBox="1">
            <a:spLocks noChangeArrowheads="1"/>
          </p:cNvSpPr>
          <p:nvPr/>
        </p:nvSpPr>
        <p:spPr bwMode="auto">
          <a:xfrm>
            <a:off x="10454311" y="5808134"/>
            <a:ext cx="19572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[non-low]</a:t>
            </a:r>
          </a:p>
        </p:txBody>
      </p:sp>
      <p:sp>
        <p:nvSpPr>
          <p:cNvPr id="23578" name="Text Box 34"/>
          <p:cNvSpPr txBox="1">
            <a:spLocks noChangeArrowheads="1"/>
          </p:cNvSpPr>
          <p:nvPr/>
        </p:nvSpPr>
        <p:spPr bwMode="auto">
          <a:xfrm>
            <a:off x="11123463" y="6968067"/>
            <a:ext cx="21323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[non-back]</a:t>
            </a:r>
          </a:p>
        </p:txBody>
      </p:sp>
      <p:sp>
        <p:nvSpPr>
          <p:cNvPr id="23579" name="Text Box 34"/>
          <p:cNvSpPr txBox="1">
            <a:spLocks noChangeArrowheads="1"/>
          </p:cNvSpPr>
          <p:nvPr/>
        </p:nvSpPr>
        <p:spPr bwMode="auto">
          <a:xfrm>
            <a:off x="9856722" y="6968067"/>
            <a:ext cx="1293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[back]</a:t>
            </a:r>
          </a:p>
        </p:txBody>
      </p:sp>
      <p:sp>
        <p:nvSpPr>
          <p:cNvPr id="23580" name="Text Box 35"/>
          <p:cNvSpPr txBox="1">
            <a:spLocks noChangeArrowheads="1"/>
          </p:cNvSpPr>
          <p:nvPr/>
        </p:nvSpPr>
        <p:spPr bwMode="auto">
          <a:xfrm>
            <a:off x="10093197" y="8085667"/>
            <a:ext cx="814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/u/</a:t>
            </a:r>
          </a:p>
        </p:txBody>
      </p:sp>
      <p:sp>
        <p:nvSpPr>
          <p:cNvPr id="23581" name="Line 14"/>
          <p:cNvSpPr>
            <a:spLocks noChangeShapeType="1"/>
          </p:cNvSpPr>
          <p:nvPr/>
        </p:nvSpPr>
        <p:spPr bwMode="auto">
          <a:xfrm flipH="1">
            <a:off x="10461361" y="7634818"/>
            <a:ext cx="0" cy="47836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582" name="Text Box 35"/>
          <p:cNvSpPr txBox="1">
            <a:spLocks noChangeArrowheads="1"/>
          </p:cNvSpPr>
          <p:nvPr/>
        </p:nvSpPr>
        <p:spPr bwMode="auto">
          <a:xfrm>
            <a:off x="11908254" y="8085667"/>
            <a:ext cx="702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/i/</a:t>
            </a:r>
          </a:p>
        </p:txBody>
      </p:sp>
      <p:sp>
        <p:nvSpPr>
          <p:cNvPr id="23583" name="Line 14"/>
          <p:cNvSpPr>
            <a:spLocks noChangeShapeType="1"/>
          </p:cNvSpPr>
          <p:nvPr/>
        </p:nvSpPr>
        <p:spPr bwMode="auto">
          <a:xfrm flipH="1">
            <a:off x="12224545" y="7634818"/>
            <a:ext cx="0" cy="47836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584" name="Text Box 35"/>
          <p:cNvSpPr txBox="1">
            <a:spLocks noChangeArrowheads="1"/>
          </p:cNvSpPr>
          <p:nvPr/>
        </p:nvSpPr>
        <p:spPr bwMode="auto">
          <a:xfrm>
            <a:off x="8756646" y="6959601"/>
            <a:ext cx="788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/a/</a:t>
            </a:r>
          </a:p>
        </p:txBody>
      </p:sp>
      <p:sp>
        <p:nvSpPr>
          <p:cNvPr id="23585" name="Line 14"/>
          <p:cNvSpPr>
            <a:spLocks noChangeShapeType="1"/>
          </p:cNvSpPr>
          <p:nvPr/>
        </p:nvSpPr>
        <p:spPr bwMode="auto">
          <a:xfrm flipH="1">
            <a:off x="9151145" y="6479117"/>
            <a:ext cx="0" cy="480483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9164261" y="5347817"/>
            <a:ext cx="2310468" cy="487680"/>
            <a:chOff x="1441" y="2400"/>
            <a:chExt cx="913" cy="288"/>
          </a:xfrm>
          <a:noFill/>
        </p:grpSpPr>
        <p:sp>
          <p:nvSpPr>
            <p:cNvPr id="46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2464594" y="4563289"/>
            <a:ext cx="547158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noProof="1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[back]</a:t>
            </a:r>
            <a:r>
              <a:rPr lang="en-US" sz="3200" noProof="1">
                <a:solidFill>
                  <a:srgbClr val="000090"/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en-US" sz="3200" noProof="1">
                <a:latin typeface="Cambria" panose="02040503050406030204" pitchFamily="18" charset="0"/>
                <a:cs typeface="+mn-cs"/>
              </a:rPr>
              <a:t>&gt; </a:t>
            </a:r>
            <a:r>
              <a:rPr lang="en-US" sz="3200" noProof="1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[low]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24045" y="4563289"/>
            <a:ext cx="556894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noProof="1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[low]</a:t>
            </a:r>
            <a:r>
              <a:rPr lang="en-US" sz="3200" noProof="1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en-US" sz="3200" noProof="1">
                <a:latin typeface="Cambria" panose="02040503050406030204" pitchFamily="18" charset="0"/>
                <a:cs typeface="+mn-cs"/>
              </a:rPr>
              <a:t>&gt; </a:t>
            </a:r>
            <a:r>
              <a:rPr lang="en-US" sz="3200" noProof="1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[back]</a:t>
            </a:r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209120F1-D25A-7E44-9256-CEC9415BE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2399023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tabLst>
                <a:tab pos="436563" algn="l"/>
              </a:tabLst>
            </a:pPr>
            <a:r>
              <a:rPr lang="en-US" sz="3200" dirty="0">
                <a:solidFill>
                  <a:srgbClr val="000090"/>
                </a:solidFill>
                <a:latin typeface="Cambria" panose="02040503050406030204" pitchFamily="18" charset="0"/>
              </a:rPr>
              <a:t>2. The hierarchy constrains neutralization and merger: </a:t>
            </a:r>
            <a:r>
              <a:rPr lang="en-US" sz="3200" dirty="0">
                <a:latin typeface="Cambria" panose="02040503050406030204" pitchFamily="18" charset="0"/>
              </a:rPr>
              <a:t>We expect mergers to 	affect phonemes that are 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contrastive sisters </a:t>
            </a:r>
            <a:r>
              <a:rPr lang="en-US" sz="3200" dirty="0">
                <a:latin typeface="Cambria" panose="02040503050406030204" pitchFamily="18" charset="0"/>
              </a:rPr>
              <a:t>(Ko 2010, 2018; Oxford 2015).</a:t>
            </a:r>
            <a:endParaRPr lang="en-US" sz="3200" noProof="1">
              <a:solidFill>
                <a:srgbClr val="000090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Text Box 4">
            <a:extLst>
              <a:ext uri="{FF2B5EF4-FFF2-40B4-BE49-F238E27FC236}">
                <a16:creationId xmlns:a16="http://schemas.microsoft.com/office/drawing/2014/main" id="{8E78B47B-EFB7-2F46-884D-F05043028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794" y="3727378"/>
            <a:ext cx="796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</a:rPr>
              <a:t>Which phoneme can /u/ merge with?  </a:t>
            </a:r>
            <a:endParaRPr sz="3200" noProof="1">
              <a:latin typeface="Cambria" panose="02040503050406030204" pitchFamily="18" charset="0"/>
            </a:endParaRPr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203AA3D4-77CA-B145-B9CD-C435DEDFB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84029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607469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</a:rPr>
              <a:t>What does the hierarchy do? Diachrony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16230A2-E81B-BD44-898D-565CC0E2E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595" y="5723467"/>
            <a:ext cx="3551767" cy="3325284"/>
          </a:xfrm>
          <a:prstGeom prst="ellipse">
            <a:avLst/>
          </a:prstGeom>
          <a:noFill/>
          <a:ln w="57150">
            <a:solidFill>
              <a:srgbClr val="00009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 sz="5080" dirty="0">
              <a:latin typeface="Cambria" panose="02040503050406030204" pitchFamily="18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BB6EBC9-9CED-404E-BDCA-7BF380AF4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5495" y="5723467"/>
            <a:ext cx="3551767" cy="3325284"/>
          </a:xfrm>
          <a:prstGeom prst="ellipse">
            <a:avLst/>
          </a:prstGeom>
          <a:noFill/>
          <a:ln w="57150">
            <a:solidFill>
              <a:srgbClr val="00009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 sz="5080" dirty="0">
              <a:latin typeface="Cambria" panose="02040503050406030204" pitchFamily="18" charset="0"/>
            </a:endParaRPr>
          </a:p>
        </p:txBody>
      </p:sp>
      <p:sp>
        <p:nvSpPr>
          <p:cNvPr id="53" name="Slide Number Placeholder 8">
            <a:extLst>
              <a:ext uri="{FF2B5EF4-FFF2-40B4-BE49-F238E27FC236}">
                <a16:creationId xmlns:a16="http://schemas.microsoft.com/office/drawing/2014/main" id="{BF490C17-F4D8-D64B-B2A3-962ADB645499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24</a:t>
            </a:fld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6669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 animBg="1"/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8224045" y="4563289"/>
            <a:ext cx="5568949" cy="42300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 sz="3200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464594" y="4563289"/>
            <a:ext cx="5471584" cy="42300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 sz="3200" dirty="0"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405273" y="6479625"/>
            <a:ext cx="1578948" cy="487680"/>
            <a:chOff x="1441" y="2400"/>
            <a:chExt cx="913" cy="288"/>
          </a:xfrm>
          <a:noFill/>
        </p:grpSpPr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562" name="Text Box 34"/>
          <p:cNvSpPr txBox="1">
            <a:spLocks noChangeArrowheads="1"/>
          </p:cNvSpPr>
          <p:nvPr/>
        </p:nvSpPr>
        <p:spPr bwMode="auto">
          <a:xfrm>
            <a:off x="5560863" y="5808134"/>
            <a:ext cx="21323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[non-back]</a:t>
            </a:r>
          </a:p>
        </p:txBody>
      </p:sp>
      <p:sp>
        <p:nvSpPr>
          <p:cNvPr id="23564" name="Text Box 34"/>
          <p:cNvSpPr txBox="1">
            <a:spLocks noChangeArrowheads="1"/>
          </p:cNvSpPr>
          <p:nvPr/>
        </p:nvSpPr>
        <p:spPr bwMode="auto">
          <a:xfrm>
            <a:off x="3520481" y="5808134"/>
            <a:ext cx="1293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[back]</a:t>
            </a:r>
          </a:p>
        </p:txBody>
      </p:sp>
      <p:sp>
        <p:nvSpPr>
          <p:cNvPr id="23565" name="Text Box 34"/>
          <p:cNvSpPr txBox="1">
            <a:spLocks noChangeArrowheads="1"/>
          </p:cNvSpPr>
          <p:nvPr/>
        </p:nvSpPr>
        <p:spPr bwMode="auto">
          <a:xfrm>
            <a:off x="3990011" y="6968067"/>
            <a:ext cx="19572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[non-low]</a:t>
            </a:r>
          </a:p>
        </p:txBody>
      </p:sp>
      <p:sp>
        <p:nvSpPr>
          <p:cNvPr id="23566" name="Text Box 34"/>
          <p:cNvSpPr txBox="1">
            <a:spLocks noChangeArrowheads="1"/>
          </p:cNvSpPr>
          <p:nvPr/>
        </p:nvSpPr>
        <p:spPr bwMode="auto">
          <a:xfrm>
            <a:off x="2760310" y="6968067"/>
            <a:ext cx="1118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[low]</a:t>
            </a:r>
          </a:p>
        </p:txBody>
      </p:sp>
      <p:sp>
        <p:nvSpPr>
          <p:cNvPr id="23567" name="Text Box 35"/>
          <p:cNvSpPr txBox="1">
            <a:spLocks noChangeArrowheads="1"/>
          </p:cNvSpPr>
          <p:nvPr/>
        </p:nvSpPr>
        <p:spPr bwMode="auto">
          <a:xfrm>
            <a:off x="2883954" y="8085667"/>
            <a:ext cx="788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/a/</a:t>
            </a:r>
          </a:p>
        </p:txBody>
      </p:sp>
      <p:sp>
        <p:nvSpPr>
          <p:cNvPr id="23568" name="Line 14"/>
          <p:cNvSpPr>
            <a:spLocks noChangeShapeType="1"/>
          </p:cNvSpPr>
          <p:nvPr/>
        </p:nvSpPr>
        <p:spPr bwMode="auto">
          <a:xfrm flipH="1">
            <a:off x="3239294" y="7634818"/>
            <a:ext cx="0" cy="478367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3569" name="Text Box 35"/>
          <p:cNvSpPr txBox="1">
            <a:spLocks noChangeArrowheads="1"/>
          </p:cNvSpPr>
          <p:nvPr/>
        </p:nvSpPr>
        <p:spPr bwMode="auto">
          <a:xfrm>
            <a:off x="4630081" y="8085667"/>
            <a:ext cx="814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/u/</a:t>
            </a:r>
          </a:p>
        </p:txBody>
      </p:sp>
      <p:sp>
        <p:nvSpPr>
          <p:cNvPr id="23570" name="Line 14"/>
          <p:cNvSpPr>
            <a:spLocks noChangeShapeType="1"/>
          </p:cNvSpPr>
          <p:nvPr/>
        </p:nvSpPr>
        <p:spPr bwMode="auto">
          <a:xfrm flipH="1">
            <a:off x="5002478" y="7634818"/>
            <a:ext cx="0" cy="478367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3571" name="Text Box 35"/>
          <p:cNvSpPr txBox="1">
            <a:spLocks noChangeArrowheads="1"/>
          </p:cNvSpPr>
          <p:nvPr/>
        </p:nvSpPr>
        <p:spPr bwMode="auto">
          <a:xfrm>
            <a:off x="6275805" y="6959601"/>
            <a:ext cx="702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/i/</a:t>
            </a:r>
          </a:p>
        </p:txBody>
      </p:sp>
      <p:sp>
        <p:nvSpPr>
          <p:cNvPr id="23572" name="Line 14"/>
          <p:cNvSpPr>
            <a:spLocks noChangeShapeType="1"/>
          </p:cNvSpPr>
          <p:nvPr/>
        </p:nvSpPr>
        <p:spPr bwMode="auto">
          <a:xfrm flipH="1">
            <a:off x="6627019" y="6479117"/>
            <a:ext cx="0" cy="48048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latin typeface="Cambria" panose="02040503050406030204" pitchFamily="18" charset="0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268663" y="5347817"/>
            <a:ext cx="2310468" cy="487680"/>
            <a:chOff x="1441" y="2400"/>
            <a:chExt cx="913" cy="288"/>
          </a:xfrm>
          <a:noFill/>
        </p:grpSpPr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009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009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0626941" y="6479625"/>
            <a:ext cx="1578948" cy="487680"/>
            <a:chOff x="1441" y="2400"/>
            <a:chExt cx="913" cy="288"/>
          </a:xfrm>
          <a:noFill/>
        </p:grpSpPr>
        <p:sp>
          <p:nvSpPr>
            <p:cNvPr id="32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009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009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575" name="Text Box 34"/>
          <p:cNvSpPr txBox="1">
            <a:spLocks noChangeArrowheads="1"/>
          </p:cNvSpPr>
          <p:nvPr/>
        </p:nvSpPr>
        <p:spPr bwMode="auto">
          <a:xfrm>
            <a:off x="8591728" y="5808134"/>
            <a:ext cx="1118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[low]</a:t>
            </a:r>
          </a:p>
        </p:txBody>
      </p:sp>
      <p:sp>
        <p:nvSpPr>
          <p:cNvPr id="23577" name="Text Box 34"/>
          <p:cNvSpPr txBox="1">
            <a:spLocks noChangeArrowheads="1"/>
          </p:cNvSpPr>
          <p:nvPr/>
        </p:nvSpPr>
        <p:spPr bwMode="auto">
          <a:xfrm>
            <a:off x="10454311" y="5808134"/>
            <a:ext cx="19572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[non-low]</a:t>
            </a:r>
          </a:p>
        </p:txBody>
      </p:sp>
      <p:sp>
        <p:nvSpPr>
          <p:cNvPr id="23578" name="Text Box 34"/>
          <p:cNvSpPr txBox="1">
            <a:spLocks noChangeArrowheads="1"/>
          </p:cNvSpPr>
          <p:nvPr/>
        </p:nvSpPr>
        <p:spPr bwMode="auto">
          <a:xfrm>
            <a:off x="11123463" y="6968067"/>
            <a:ext cx="21323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[non-back]</a:t>
            </a:r>
          </a:p>
        </p:txBody>
      </p:sp>
      <p:sp>
        <p:nvSpPr>
          <p:cNvPr id="23579" name="Text Box 34"/>
          <p:cNvSpPr txBox="1">
            <a:spLocks noChangeArrowheads="1"/>
          </p:cNvSpPr>
          <p:nvPr/>
        </p:nvSpPr>
        <p:spPr bwMode="auto">
          <a:xfrm>
            <a:off x="9856722" y="6968067"/>
            <a:ext cx="1293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[back]</a:t>
            </a:r>
          </a:p>
        </p:txBody>
      </p:sp>
      <p:sp>
        <p:nvSpPr>
          <p:cNvPr id="23580" name="Text Box 35"/>
          <p:cNvSpPr txBox="1">
            <a:spLocks noChangeArrowheads="1"/>
          </p:cNvSpPr>
          <p:nvPr/>
        </p:nvSpPr>
        <p:spPr bwMode="auto">
          <a:xfrm>
            <a:off x="10093197" y="8085667"/>
            <a:ext cx="814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/u/</a:t>
            </a:r>
          </a:p>
        </p:txBody>
      </p:sp>
      <p:sp>
        <p:nvSpPr>
          <p:cNvPr id="23581" name="Line 14"/>
          <p:cNvSpPr>
            <a:spLocks noChangeShapeType="1"/>
          </p:cNvSpPr>
          <p:nvPr/>
        </p:nvSpPr>
        <p:spPr bwMode="auto">
          <a:xfrm flipH="1">
            <a:off x="10461361" y="7634818"/>
            <a:ext cx="0" cy="47836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582" name="Text Box 35"/>
          <p:cNvSpPr txBox="1">
            <a:spLocks noChangeArrowheads="1"/>
          </p:cNvSpPr>
          <p:nvPr/>
        </p:nvSpPr>
        <p:spPr bwMode="auto">
          <a:xfrm>
            <a:off x="11908254" y="8085667"/>
            <a:ext cx="702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/i/</a:t>
            </a:r>
          </a:p>
        </p:txBody>
      </p:sp>
      <p:sp>
        <p:nvSpPr>
          <p:cNvPr id="23583" name="Line 14"/>
          <p:cNvSpPr>
            <a:spLocks noChangeShapeType="1"/>
          </p:cNvSpPr>
          <p:nvPr/>
        </p:nvSpPr>
        <p:spPr bwMode="auto">
          <a:xfrm flipH="1">
            <a:off x="12224545" y="7634818"/>
            <a:ext cx="0" cy="47836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584" name="Text Box 35"/>
          <p:cNvSpPr txBox="1">
            <a:spLocks noChangeArrowheads="1"/>
          </p:cNvSpPr>
          <p:nvPr/>
        </p:nvSpPr>
        <p:spPr bwMode="auto">
          <a:xfrm>
            <a:off x="8756646" y="6959601"/>
            <a:ext cx="788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/a/</a:t>
            </a:r>
          </a:p>
        </p:txBody>
      </p:sp>
      <p:sp>
        <p:nvSpPr>
          <p:cNvPr id="23585" name="Line 14"/>
          <p:cNvSpPr>
            <a:spLocks noChangeShapeType="1"/>
          </p:cNvSpPr>
          <p:nvPr/>
        </p:nvSpPr>
        <p:spPr bwMode="auto">
          <a:xfrm flipH="1">
            <a:off x="9151145" y="6479117"/>
            <a:ext cx="0" cy="480483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9164261" y="5347817"/>
            <a:ext cx="2310468" cy="487680"/>
            <a:chOff x="1441" y="2400"/>
            <a:chExt cx="913" cy="288"/>
          </a:xfrm>
          <a:noFill/>
        </p:grpSpPr>
        <p:sp>
          <p:nvSpPr>
            <p:cNvPr id="46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2464594" y="4563289"/>
            <a:ext cx="547158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noProof="1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[back]</a:t>
            </a:r>
            <a:r>
              <a:rPr lang="en-US" sz="3200" noProof="1">
                <a:solidFill>
                  <a:srgbClr val="000090"/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en-US" sz="3200" noProof="1">
                <a:latin typeface="Cambria" panose="02040503050406030204" pitchFamily="18" charset="0"/>
                <a:cs typeface="+mn-cs"/>
              </a:rPr>
              <a:t>&gt; </a:t>
            </a:r>
            <a:r>
              <a:rPr lang="en-US" sz="3200" noProof="1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[low]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24045" y="4563289"/>
            <a:ext cx="556894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noProof="1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[low]</a:t>
            </a:r>
            <a:r>
              <a:rPr lang="en-US" sz="3200" noProof="1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en-US" sz="3200" noProof="1">
                <a:latin typeface="Cambria" panose="02040503050406030204" pitchFamily="18" charset="0"/>
                <a:cs typeface="+mn-cs"/>
              </a:rPr>
              <a:t>&gt; </a:t>
            </a:r>
            <a:r>
              <a:rPr lang="en-US" sz="3200" noProof="1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[back]</a:t>
            </a:r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209120F1-D25A-7E44-9256-CEC9415BE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2816979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</a:rPr>
              <a:t>Oxford (2015) gives examples of merger patterns just like these in the history of the Algonquian languages. </a:t>
            </a:r>
            <a:endParaRPr lang="en-US" sz="3200" noProof="1">
              <a:solidFill>
                <a:srgbClr val="000090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203AA3D4-77CA-B145-B9CD-C435DEDFB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84029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607469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</a:rPr>
              <a:t>What does the hierarchy do? Diachrony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16230A2-E81B-BD44-898D-565CC0E2E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595" y="5723467"/>
            <a:ext cx="3551767" cy="3325284"/>
          </a:xfrm>
          <a:prstGeom prst="ellipse">
            <a:avLst/>
          </a:prstGeom>
          <a:noFill/>
          <a:ln w="57150">
            <a:solidFill>
              <a:srgbClr val="00009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 sz="5080" dirty="0">
              <a:latin typeface="Cambria" panose="02040503050406030204" pitchFamily="18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BB6EBC9-9CED-404E-BDCA-7BF380AF4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5495" y="5723467"/>
            <a:ext cx="3551767" cy="3325284"/>
          </a:xfrm>
          <a:prstGeom prst="ellipse">
            <a:avLst/>
          </a:prstGeom>
          <a:noFill/>
          <a:ln w="57150">
            <a:solidFill>
              <a:srgbClr val="00009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 sz="5080" dirty="0">
              <a:latin typeface="Cambria" panose="02040503050406030204" pitchFamily="18" charset="0"/>
            </a:endParaRPr>
          </a:p>
        </p:txBody>
      </p:sp>
      <p:sp>
        <p:nvSpPr>
          <p:cNvPr id="44" name="Slide Number Placeholder 8">
            <a:extLst>
              <a:ext uri="{FF2B5EF4-FFF2-40B4-BE49-F238E27FC236}">
                <a16:creationId xmlns:a16="http://schemas.microsoft.com/office/drawing/2014/main" id="{E1C4D1E9-5440-F348-895D-B371B7B61B11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25</a:t>
            </a:fld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4366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4082580" y="1600200"/>
            <a:ext cx="8092431" cy="5943600"/>
          </a:xfrm>
          <a:prstGeom prst="rect">
            <a:avLst/>
          </a:prstGeom>
          <a:solidFill>
            <a:srgbClr val="60606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242594" y="1828815"/>
            <a:ext cx="7772400" cy="5577815"/>
          </a:xfrm>
          <a:prstGeom prst="rect">
            <a:avLst/>
          </a:prstGeom>
          <a:solidFill>
            <a:srgbClr val="F8F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71094" y="1255714"/>
            <a:ext cx="8915400" cy="2514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598478" y="4869271"/>
            <a:ext cx="5391861" cy="120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ts val="960"/>
              </a:spcBef>
            </a:pPr>
            <a:r>
              <a:rPr lang="en-US" sz="3200" dirty="0">
                <a:solidFill>
                  <a:srgbClr val="C00000"/>
                </a:solidFill>
                <a:latin typeface="Optima"/>
                <a:cs typeface="Optima"/>
              </a:rPr>
              <a:t>3. Brief Example: Diachronic</a:t>
            </a:r>
          </a:p>
          <a:p>
            <a:pPr>
              <a:spcBef>
                <a:spcPts val="960"/>
              </a:spcBef>
            </a:pPr>
            <a:r>
              <a:rPr lang="en-US" sz="3200" dirty="0">
                <a:solidFill>
                  <a:srgbClr val="C00000"/>
                </a:solidFill>
                <a:latin typeface="Optima"/>
                <a:cs typeface="Optima"/>
              </a:rPr>
              <a:t>Change in Algonquian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244118" y="3352803"/>
            <a:ext cx="7769352" cy="182876"/>
          </a:xfrm>
          <a:prstGeom prst="rect">
            <a:avLst/>
          </a:prstGeom>
          <a:solidFill>
            <a:srgbClr val="60606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0346210" y="3543309"/>
            <a:ext cx="1828800" cy="3985252"/>
          </a:xfrm>
          <a:prstGeom prst="rect">
            <a:avLst/>
          </a:prstGeom>
          <a:solidFill>
            <a:srgbClr val="60606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659E4B-9D4A-AF49-98B5-9D05EC5B44B9}"/>
              </a:ext>
            </a:extLst>
          </p:cNvPr>
          <p:cNvSpPr/>
          <p:nvPr/>
        </p:nvSpPr>
        <p:spPr bwMode="auto">
          <a:xfrm>
            <a:off x="4242595" y="3537000"/>
            <a:ext cx="6103616" cy="3870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dirty="0">
              <a:latin typeface="Times" pitchFamily="71" charset="0"/>
            </a:endParaRP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5AA28CED-DBC8-8E45-A945-D34EF81C0FED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26</a:t>
            </a:fld>
            <a:endParaRPr lang="en-US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C34892-9F45-CB49-804B-C446FA9B21EF}"/>
              </a:ext>
            </a:extLst>
          </p:cNvPr>
          <p:cNvSpPr/>
          <p:nvPr/>
        </p:nvSpPr>
        <p:spPr>
          <a:xfrm>
            <a:off x="7388564" y="1928177"/>
            <a:ext cx="3062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International Conference </a:t>
            </a:r>
          </a:p>
          <a:p>
            <a:pPr algn="l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on Historical Linguistics</a:t>
            </a:r>
          </a:p>
          <a:p>
            <a:pPr algn="l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ICHL 25 – Oxford</a:t>
            </a:r>
          </a:p>
          <a:p>
            <a:pPr algn="l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1–5 August 2022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8C98BA9-FCDC-B733-411E-F19704C94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0362" y="1835696"/>
            <a:ext cx="1508400" cy="15084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3D86698-8518-6417-D1E1-5878C7E81A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28306" y="1835696"/>
            <a:ext cx="1508400" cy="15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64486"/>
      </p:ext>
    </p:extLst>
  </p:cSld>
  <p:clrMapOvr>
    <a:masterClrMapping/>
  </p:clrMapOvr>
  <p:transition>
    <p:diamond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4">
            <a:extLst>
              <a:ext uri="{FF2B5EF4-FFF2-40B4-BE49-F238E27FC236}">
                <a16:creationId xmlns:a16="http://schemas.microsoft.com/office/drawing/2014/main" id="{209120F1-D25A-7E44-9256-CEC9415BE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2353282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</a:rPr>
              <a:t>Oxford (2015) argues that Central Algonquian (all except the languages in the red circles) inherited the Proto-Algonquian vowel feature hierarchy.</a:t>
            </a:r>
            <a:endParaRPr lang="en-US" sz="3200" noProof="1">
              <a:solidFill>
                <a:srgbClr val="000090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203AA3D4-77CA-B145-B9CD-C435DEDFB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75504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607469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</a:rPr>
              <a:t>The Algonquian short vowel system</a:t>
            </a:r>
          </a:p>
        </p:txBody>
      </p:sp>
      <p:sp>
        <p:nvSpPr>
          <p:cNvPr id="44" name="Slide Number Placeholder 8">
            <a:extLst>
              <a:ext uri="{FF2B5EF4-FFF2-40B4-BE49-F238E27FC236}">
                <a16:creationId xmlns:a16="http://schemas.microsoft.com/office/drawing/2014/main" id="{E1C4D1E9-5440-F348-895D-B371B7B61B11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27</a:t>
            </a:fld>
            <a:endParaRPr lang="en-US" sz="1600" dirty="0"/>
          </a:p>
        </p:txBody>
      </p:sp>
      <p:pic>
        <p:nvPicPr>
          <p:cNvPr id="23595" name="image17.jpg" descr="Algonquian map.jpg">
            <a:extLst>
              <a:ext uri="{FF2B5EF4-FFF2-40B4-BE49-F238E27FC236}">
                <a16:creationId xmlns:a16="http://schemas.microsoft.com/office/drawing/2014/main" id="{C9956FC2-A93E-2941-A7CD-99AC361EAFA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66400" y="3635896"/>
            <a:ext cx="8915400" cy="4980281"/>
          </a:xfrm>
          <a:prstGeom prst="rect">
            <a:avLst/>
          </a:prstGeom>
          <a:ln w="12700">
            <a:miter lim="400000"/>
          </a:ln>
        </p:spPr>
      </p:pic>
      <p:sp>
        <p:nvSpPr>
          <p:cNvPr id="23596" name="Shape 3580">
            <a:extLst>
              <a:ext uri="{FF2B5EF4-FFF2-40B4-BE49-F238E27FC236}">
                <a16:creationId xmlns:a16="http://schemas.microsoft.com/office/drawing/2014/main" id="{D1C570B0-E2EC-BEA1-457B-0E25F27F7872}"/>
              </a:ext>
            </a:extLst>
          </p:cNvPr>
          <p:cNvSpPr/>
          <p:nvPr/>
        </p:nvSpPr>
        <p:spPr>
          <a:xfrm rot="882391">
            <a:off x="7129589" y="5187870"/>
            <a:ext cx="2834848" cy="3839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25400" cap="flat">
            <a:solidFill>
              <a:srgbClr val="FF120C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/>
            <a:endParaRPr/>
          </a:p>
        </p:txBody>
      </p:sp>
      <p:sp>
        <p:nvSpPr>
          <p:cNvPr id="23597" name="Shape 3581">
            <a:extLst>
              <a:ext uri="{FF2B5EF4-FFF2-40B4-BE49-F238E27FC236}">
                <a16:creationId xmlns:a16="http://schemas.microsoft.com/office/drawing/2014/main" id="{8AD20320-AD41-FA3A-425D-38686A209311}"/>
              </a:ext>
            </a:extLst>
          </p:cNvPr>
          <p:cNvSpPr/>
          <p:nvPr/>
        </p:nvSpPr>
        <p:spPr>
          <a:xfrm rot="18053936">
            <a:off x="3423957" y="7001854"/>
            <a:ext cx="1423699" cy="1405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25400" cap="flat">
            <a:solidFill>
              <a:srgbClr val="FF120C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/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556334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4">
            <a:extLst>
              <a:ext uri="{FF2B5EF4-FFF2-40B4-BE49-F238E27FC236}">
                <a16:creationId xmlns:a16="http://schemas.microsoft.com/office/drawing/2014/main" id="{209120F1-D25A-7E44-9256-CEC9415BE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2550780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</a:rPr>
              <a:t>In this hierarchy */</a:t>
            </a:r>
            <a:r>
              <a:rPr lang="en-US" sz="3200" dirty="0" err="1">
                <a:latin typeface="Cambria" panose="02040503050406030204" pitchFamily="18" charset="0"/>
              </a:rPr>
              <a:t>ɛ</a:t>
            </a:r>
            <a:r>
              <a:rPr lang="en-US" sz="3200" dirty="0">
                <a:latin typeface="Cambria" panose="02040503050406030204" pitchFamily="18" charset="0"/>
              </a:rPr>
              <a:t>/ and */</a:t>
            </a:r>
            <a:r>
              <a:rPr lang="en-US" sz="3200" dirty="0" err="1">
                <a:latin typeface="Cambria" panose="02040503050406030204" pitchFamily="18" charset="0"/>
              </a:rPr>
              <a:t>i</a:t>
            </a:r>
            <a:r>
              <a:rPr lang="en-US" sz="3200" dirty="0">
                <a:latin typeface="Cambria" panose="02040503050406030204" pitchFamily="18" charset="0"/>
              </a:rPr>
              <a:t>/ are contrastive sisters, i.e., minimally contrastive segments differing only by one feature, [</a:t>
            </a:r>
            <a:r>
              <a:rPr lang="en-US" sz="3200" dirty="0">
                <a:latin typeface="Cambria"/>
                <a:ea typeface="Cambria"/>
                <a:cs typeface="Cambria"/>
              </a:rPr>
              <a:t>±</a:t>
            </a:r>
            <a:r>
              <a:rPr lang="en-US" sz="3200" dirty="0">
                <a:latin typeface="Cambria" panose="02040503050406030204" pitchFamily="18" charset="0"/>
              </a:rPr>
              <a:t>low]. In these languages:</a:t>
            </a:r>
            <a:endParaRPr lang="en-US" sz="3200" noProof="1">
              <a:solidFill>
                <a:srgbClr val="000090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203AA3D4-77CA-B145-B9CD-C435DEDFB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118451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607469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</a:rPr>
              <a:t>Proto-Algonquian and the Central Algonquian languages</a:t>
            </a:r>
          </a:p>
        </p:txBody>
      </p:sp>
      <p:sp>
        <p:nvSpPr>
          <p:cNvPr id="44" name="Slide Number Placeholder 8">
            <a:extLst>
              <a:ext uri="{FF2B5EF4-FFF2-40B4-BE49-F238E27FC236}">
                <a16:creationId xmlns:a16="http://schemas.microsoft.com/office/drawing/2014/main" id="{E1C4D1E9-5440-F348-895D-B371B7B61B11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28</a:t>
            </a:fld>
            <a:endParaRPr lang="en-US" sz="1600" dirty="0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3A8250E-73E5-A02F-B071-7722EF6A0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1682" y="4030891"/>
            <a:ext cx="756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cs typeface="Palatino"/>
              </a:rPr>
              <a:t>*/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cs typeface="Palatino"/>
              </a:rPr>
              <a:t>ɛ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cs typeface="Palatino"/>
              </a:rPr>
              <a:t>/ regularly merges with */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cs typeface="Palatino"/>
              </a:rPr>
              <a:t>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cs typeface="Palatino"/>
              </a:rPr>
              <a:t>/: </a:t>
            </a:r>
            <a:endParaRPr lang="en-US" sz="3200" dirty="0">
              <a:latin typeface="Cambria" panose="02040503050406030204" pitchFamily="18" charset="0"/>
              <a:cs typeface="Palatino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166400" y="4030891"/>
            <a:ext cx="6480000" cy="476239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 sz="3200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1166400" y="4030891"/>
            <a:ext cx="6480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200" noProof="1">
              <a:solidFill>
                <a:srgbClr val="002060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31" name="Shape 3949">
            <a:extLst>
              <a:ext uri="{FF2B5EF4-FFF2-40B4-BE49-F238E27FC236}">
                <a16:creationId xmlns:a16="http://schemas.microsoft.com/office/drawing/2014/main" id="{2E773096-C090-43F8-607D-8D911F2BC6B7}"/>
              </a:ext>
            </a:extLst>
          </p:cNvPr>
          <p:cNvSpPr/>
          <p:nvPr/>
        </p:nvSpPr>
        <p:spPr>
          <a:xfrm>
            <a:off x="2155304" y="4030891"/>
            <a:ext cx="450219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5612">
              <a:spcBef>
                <a:spcPts val="300"/>
              </a:spcBef>
              <a:defRPr sz="2800">
                <a:solidFill>
                  <a:srgbClr val="00009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0090"/>
                </a:solidFill>
                <a:latin typeface="Cambria" panose="02040503050406030204" pitchFamily="18" charset="0"/>
              </a:rPr>
              <a:t>PA and Central languages</a:t>
            </a:r>
          </a:p>
        </p:txBody>
      </p:sp>
      <p:sp>
        <p:nvSpPr>
          <p:cNvPr id="39" name="Shape 3955">
            <a:extLst>
              <a:ext uri="{FF2B5EF4-FFF2-40B4-BE49-F238E27FC236}">
                <a16:creationId xmlns:a16="http://schemas.microsoft.com/office/drawing/2014/main" id="{6F4B3DEC-00AD-6339-F59A-77A4A0BB9319}"/>
              </a:ext>
            </a:extLst>
          </p:cNvPr>
          <p:cNvSpPr/>
          <p:nvPr/>
        </p:nvSpPr>
        <p:spPr>
          <a:xfrm>
            <a:off x="2756243" y="4665350"/>
            <a:ext cx="170014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3200" dirty="0">
                <a:latin typeface="Cambria" panose="02040503050406030204" pitchFamily="18" charset="0"/>
              </a:rPr>
              <a:t>[syllabic]</a:t>
            </a:r>
          </a:p>
        </p:txBody>
      </p:sp>
      <p:grpSp>
        <p:nvGrpSpPr>
          <p:cNvPr id="41" name="Group 3958">
            <a:extLst>
              <a:ext uri="{FF2B5EF4-FFF2-40B4-BE49-F238E27FC236}">
                <a16:creationId xmlns:a16="http://schemas.microsoft.com/office/drawing/2014/main" id="{CC78778F-D40F-638D-99E6-339E1F47FC5F}"/>
              </a:ext>
            </a:extLst>
          </p:cNvPr>
          <p:cNvGrpSpPr/>
          <p:nvPr/>
        </p:nvGrpSpPr>
        <p:grpSpPr>
          <a:xfrm>
            <a:off x="2090040" y="5219387"/>
            <a:ext cx="2988000" cy="365126"/>
            <a:chOff x="0" y="0"/>
            <a:chExt cx="2011362" cy="365125"/>
          </a:xfrm>
        </p:grpSpPr>
        <p:sp>
          <p:nvSpPr>
            <p:cNvPr id="45" name="Shape 3956">
              <a:extLst>
                <a:ext uri="{FF2B5EF4-FFF2-40B4-BE49-F238E27FC236}">
                  <a16:creationId xmlns:a16="http://schemas.microsoft.com/office/drawing/2014/main" id="{6C936BE3-1113-0BD3-8E65-8460C5ABB498}"/>
                </a:ext>
              </a:extLst>
            </p:cNvPr>
            <p:cNvSpPr/>
            <p:nvPr/>
          </p:nvSpPr>
          <p:spPr>
            <a:xfrm flipH="1">
              <a:off x="0" y="0"/>
              <a:ext cx="1005682" cy="36512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  <p:sp>
          <p:nvSpPr>
            <p:cNvPr id="53" name="Shape 3957">
              <a:extLst>
                <a:ext uri="{FF2B5EF4-FFF2-40B4-BE49-F238E27FC236}">
                  <a16:creationId xmlns:a16="http://schemas.microsoft.com/office/drawing/2014/main" id="{0ACD15AA-3C1C-37C6-780C-352E8AAC16E5}"/>
                </a:ext>
              </a:extLst>
            </p:cNvPr>
            <p:cNvSpPr/>
            <p:nvPr/>
          </p:nvSpPr>
          <p:spPr>
            <a:xfrm>
              <a:off x="1005681" y="-1"/>
              <a:ext cx="1005682" cy="365127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</p:grpSp>
      <p:sp>
        <p:nvSpPr>
          <p:cNvPr id="54" name="Shape 3959">
            <a:extLst>
              <a:ext uri="{FF2B5EF4-FFF2-40B4-BE49-F238E27FC236}">
                <a16:creationId xmlns:a16="http://schemas.microsoft.com/office/drawing/2014/main" id="{63D13A80-B79C-D7B7-3D57-8D7A46177845}"/>
              </a:ext>
            </a:extLst>
          </p:cNvPr>
          <p:cNvSpPr/>
          <p:nvPr/>
        </p:nvSpPr>
        <p:spPr>
          <a:xfrm>
            <a:off x="1288034" y="5508104"/>
            <a:ext cx="144526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3200" dirty="0">
                <a:latin typeface="Cambria" panose="02040503050406030204" pitchFamily="18" charset="0"/>
              </a:rPr>
              <a:t>[round]</a:t>
            </a:r>
          </a:p>
        </p:txBody>
      </p:sp>
      <p:grpSp>
        <p:nvGrpSpPr>
          <p:cNvPr id="55" name="Group 3962">
            <a:extLst>
              <a:ext uri="{FF2B5EF4-FFF2-40B4-BE49-F238E27FC236}">
                <a16:creationId xmlns:a16="http://schemas.microsoft.com/office/drawing/2014/main" id="{2C58A90C-4D02-9BCB-B0F7-A854395EE1A1}"/>
              </a:ext>
            </a:extLst>
          </p:cNvPr>
          <p:cNvGrpSpPr/>
          <p:nvPr/>
        </p:nvGrpSpPr>
        <p:grpSpPr>
          <a:xfrm>
            <a:off x="2840126" y="6948264"/>
            <a:ext cx="1692000" cy="360000"/>
            <a:chOff x="0" y="0"/>
            <a:chExt cx="1184210" cy="365760"/>
          </a:xfrm>
        </p:grpSpPr>
        <p:sp>
          <p:nvSpPr>
            <p:cNvPr id="56" name="Shape 3960">
              <a:extLst>
                <a:ext uri="{FF2B5EF4-FFF2-40B4-BE49-F238E27FC236}">
                  <a16:creationId xmlns:a16="http://schemas.microsoft.com/office/drawing/2014/main" id="{E39717F8-0C63-1ABD-6F53-277DE46736B6}"/>
                </a:ext>
              </a:extLst>
            </p:cNvPr>
            <p:cNvSpPr/>
            <p:nvPr/>
          </p:nvSpPr>
          <p:spPr>
            <a:xfrm flipH="1">
              <a:off x="0" y="-1"/>
              <a:ext cx="597943" cy="365761"/>
            </a:xfrm>
            <a:prstGeom prst="line">
              <a:avLst/>
            </a:prstGeom>
            <a:noFill/>
            <a:ln w="19050" cap="flat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  <p:sp>
          <p:nvSpPr>
            <p:cNvPr id="57" name="Shape 3961">
              <a:extLst>
                <a:ext uri="{FF2B5EF4-FFF2-40B4-BE49-F238E27FC236}">
                  <a16:creationId xmlns:a16="http://schemas.microsoft.com/office/drawing/2014/main" id="{CCCC9282-C683-5761-1C5D-F1343FAD06C9}"/>
                </a:ext>
              </a:extLst>
            </p:cNvPr>
            <p:cNvSpPr/>
            <p:nvPr/>
          </p:nvSpPr>
          <p:spPr>
            <a:xfrm>
              <a:off x="586268" y="-1"/>
              <a:ext cx="597943" cy="365761"/>
            </a:xfrm>
            <a:prstGeom prst="line">
              <a:avLst/>
            </a:prstGeom>
            <a:noFill/>
            <a:ln w="19050" cap="flat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</p:grpSp>
      <p:sp>
        <p:nvSpPr>
          <p:cNvPr id="58" name="Shape 3963">
            <a:extLst>
              <a:ext uri="{FF2B5EF4-FFF2-40B4-BE49-F238E27FC236}">
                <a16:creationId xmlns:a16="http://schemas.microsoft.com/office/drawing/2014/main" id="{03C3DD42-658E-B96F-9F4A-6D86A7D8CC18}"/>
              </a:ext>
            </a:extLst>
          </p:cNvPr>
          <p:cNvSpPr/>
          <p:nvPr/>
        </p:nvSpPr>
        <p:spPr>
          <a:xfrm>
            <a:off x="5457863" y="6372200"/>
            <a:ext cx="209486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lang="en-CA" sz="3200" dirty="0">
                <a:latin typeface="Cambria" panose="02040503050406030204" pitchFamily="18" charset="0"/>
              </a:rPr>
              <a:t>[non-front]</a:t>
            </a:r>
            <a:endParaRPr sz="3200" dirty="0">
              <a:latin typeface="Cambria" panose="02040503050406030204" pitchFamily="18" charset="0"/>
            </a:endParaRPr>
          </a:p>
        </p:txBody>
      </p:sp>
      <p:sp>
        <p:nvSpPr>
          <p:cNvPr id="59" name="Shape 3964">
            <a:extLst>
              <a:ext uri="{FF2B5EF4-FFF2-40B4-BE49-F238E27FC236}">
                <a16:creationId xmlns:a16="http://schemas.microsoft.com/office/drawing/2014/main" id="{E0E4E33B-2F9E-36D7-660C-09B56B62C2E7}"/>
              </a:ext>
            </a:extLst>
          </p:cNvPr>
          <p:cNvSpPr/>
          <p:nvPr/>
        </p:nvSpPr>
        <p:spPr>
          <a:xfrm>
            <a:off x="1438361" y="6372200"/>
            <a:ext cx="88902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Doulos SIL"/>
                <a:ea typeface="Doulos SIL"/>
                <a:cs typeface="Doulos SIL"/>
                <a:sym typeface="Doulos SIL"/>
              </a:defRPr>
            </a:lvl1pPr>
          </a:lstStyle>
          <a:p>
            <a:pPr lvl="0">
              <a:defRPr sz="1800"/>
            </a:pPr>
            <a:r>
              <a:rPr sz="3200" dirty="0">
                <a:latin typeface="Cambria" panose="02040503050406030204" pitchFamily="18" charset="0"/>
              </a:rPr>
              <a:t>*/o/</a:t>
            </a:r>
          </a:p>
        </p:txBody>
      </p:sp>
      <p:sp>
        <p:nvSpPr>
          <p:cNvPr id="60" name="Shape 3965">
            <a:extLst>
              <a:ext uri="{FF2B5EF4-FFF2-40B4-BE49-F238E27FC236}">
                <a16:creationId xmlns:a16="http://schemas.microsoft.com/office/drawing/2014/main" id="{CE9418E7-5D74-635A-F67E-87F04297F565}"/>
              </a:ext>
            </a:extLst>
          </p:cNvPr>
          <p:cNvSpPr/>
          <p:nvPr/>
        </p:nvSpPr>
        <p:spPr>
          <a:xfrm flipH="1">
            <a:off x="1965898" y="6117911"/>
            <a:ext cx="1" cy="360365"/>
          </a:xfrm>
          <a:prstGeom prst="line">
            <a:avLst/>
          </a:prstGeom>
          <a:ln w="19050">
            <a:solidFill/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3200">
              <a:latin typeface="Cambria" panose="02040503050406030204" pitchFamily="18" charset="0"/>
            </a:endParaRPr>
          </a:p>
        </p:txBody>
      </p:sp>
      <p:sp>
        <p:nvSpPr>
          <p:cNvPr id="61" name="Shape 3966">
            <a:extLst>
              <a:ext uri="{FF2B5EF4-FFF2-40B4-BE49-F238E27FC236}">
                <a16:creationId xmlns:a16="http://schemas.microsoft.com/office/drawing/2014/main" id="{F0AB550F-6EC0-54FB-6BD1-856378DFA51E}"/>
              </a:ext>
            </a:extLst>
          </p:cNvPr>
          <p:cNvSpPr/>
          <p:nvPr/>
        </p:nvSpPr>
        <p:spPr>
          <a:xfrm>
            <a:off x="3972565" y="5508104"/>
            <a:ext cx="228402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lang="en-CA" sz="3200" dirty="0">
                <a:latin typeface="Cambria" panose="02040503050406030204" pitchFamily="18" charset="0"/>
              </a:rPr>
              <a:t>[non-round]</a:t>
            </a:r>
            <a:endParaRPr sz="3200" dirty="0">
              <a:latin typeface="Cambria" panose="02040503050406030204" pitchFamily="18" charset="0"/>
            </a:endParaRPr>
          </a:p>
        </p:txBody>
      </p:sp>
      <p:sp>
        <p:nvSpPr>
          <p:cNvPr id="62" name="Shape 3967">
            <a:extLst>
              <a:ext uri="{FF2B5EF4-FFF2-40B4-BE49-F238E27FC236}">
                <a16:creationId xmlns:a16="http://schemas.microsoft.com/office/drawing/2014/main" id="{CCE4B81C-D258-5301-CFEF-41F09E967604}"/>
              </a:ext>
            </a:extLst>
          </p:cNvPr>
          <p:cNvSpPr/>
          <p:nvPr/>
        </p:nvSpPr>
        <p:spPr>
          <a:xfrm>
            <a:off x="3088234" y="6372200"/>
            <a:ext cx="12564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3200" dirty="0">
                <a:solidFill>
                  <a:srgbClr val="C00000"/>
                </a:solidFill>
                <a:latin typeface="Cambria" panose="02040503050406030204" pitchFamily="18" charset="0"/>
              </a:rPr>
              <a:t>[front]</a:t>
            </a:r>
          </a:p>
        </p:txBody>
      </p:sp>
      <p:grpSp>
        <p:nvGrpSpPr>
          <p:cNvPr id="23589" name="Group 23588">
            <a:extLst>
              <a:ext uri="{FF2B5EF4-FFF2-40B4-BE49-F238E27FC236}">
                <a16:creationId xmlns:a16="http://schemas.microsoft.com/office/drawing/2014/main" id="{F2B735D2-2039-5709-9653-04325CF69ADF}"/>
              </a:ext>
            </a:extLst>
          </p:cNvPr>
          <p:cNvGrpSpPr/>
          <p:nvPr/>
        </p:nvGrpSpPr>
        <p:grpSpPr>
          <a:xfrm>
            <a:off x="2348059" y="7236296"/>
            <a:ext cx="1026497" cy="1343863"/>
            <a:chOff x="1988019" y="7413312"/>
            <a:chExt cx="1026497" cy="1343863"/>
          </a:xfrm>
        </p:grpSpPr>
        <p:sp>
          <p:nvSpPr>
            <p:cNvPr id="23552" name="Shape 3969">
              <a:extLst>
                <a:ext uri="{FF2B5EF4-FFF2-40B4-BE49-F238E27FC236}">
                  <a16:creationId xmlns:a16="http://schemas.microsoft.com/office/drawing/2014/main" id="{69FA1FE9-0E36-4E6C-A3C7-F80AB47DC5BD}"/>
                </a:ext>
              </a:extLst>
            </p:cNvPr>
            <p:cNvSpPr/>
            <p:nvPr/>
          </p:nvSpPr>
          <p:spPr>
            <a:xfrm>
              <a:off x="1988019" y="7413312"/>
              <a:ext cx="1026497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0" dirty="0">
                  <a:solidFill>
                    <a:srgbClr val="C00000"/>
                  </a:solidFill>
                  <a:latin typeface="Cambria" panose="02040503050406030204" pitchFamily="18" charset="0"/>
                </a:rPr>
                <a:t>[low]</a:t>
              </a:r>
            </a:p>
          </p:txBody>
        </p:sp>
        <p:sp>
          <p:nvSpPr>
            <p:cNvPr id="23553" name="Shape 3970">
              <a:extLst>
                <a:ext uri="{FF2B5EF4-FFF2-40B4-BE49-F238E27FC236}">
                  <a16:creationId xmlns:a16="http://schemas.microsoft.com/office/drawing/2014/main" id="{9E872BA6-CA68-E1B1-5BD9-A141EBE8A77A}"/>
                </a:ext>
              </a:extLst>
            </p:cNvPr>
            <p:cNvSpPr/>
            <p:nvPr/>
          </p:nvSpPr>
          <p:spPr>
            <a:xfrm>
              <a:off x="2010438" y="8172400"/>
              <a:ext cx="861772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>
                  <a:latin typeface="Doulos SIL"/>
                  <a:ea typeface="Doulos SIL"/>
                  <a:cs typeface="Doulos SIL"/>
                  <a:sym typeface="Doulos SIL"/>
                </a:defRPr>
              </a:lvl1pPr>
            </a:lstStyle>
            <a:p>
              <a:pPr lvl="0">
                <a:defRPr sz="1800"/>
              </a:pPr>
              <a:r>
                <a:rPr sz="3200" dirty="0">
                  <a:solidFill>
                    <a:srgbClr val="C00000"/>
                  </a:solidFill>
                  <a:latin typeface="Cambria" panose="02040503050406030204" pitchFamily="18" charset="0"/>
                </a:rPr>
                <a:t>*/</a:t>
              </a:r>
              <a:r>
                <a:rPr sz="3200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ɛ</a:t>
              </a:r>
              <a:r>
                <a:rPr sz="3200" dirty="0">
                  <a:solidFill>
                    <a:srgbClr val="C00000"/>
                  </a:solidFill>
                  <a:latin typeface="Cambria" panose="02040503050406030204" pitchFamily="18" charset="0"/>
                </a:rPr>
                <a:t>/</a:t>
              </a:r>
            </a:p>
          </p:txBody>
        </p:sp>
        <p:sp>
          <p:nvSpPr>
            <p:cNvPr id="23554" name="Shape 3971">
              <a:extLst>
                <a:ext uri="{FF2B5EF4-FFF2-40B4-BE49-F238E27FC236}">
                  <a16:creationId xmlns:a16="http://schemas.microsoft.com/office/drawing/2014/main" id="{E3BAA49D-0C9B-475B-C157-4262250172A6}"/>
                </a:ext>
              </a:extLst>
            </p:cNvPr>
            <p:cNvSpPr/>
            <p:nvPr/>
          </p:nvSpPr>
          <p:spPr>
            <a:xfrm>
              <a:off x="2501267" y="7913374"/>
              <a:ext cx="0" cy="358776"/>
            </a:xfrm>
            <a:prstGeom prst="line">
              <a:avLst/>
            </a:prstGeom>
            <a:ln w="19050">
              <a:solidFill>
                <a:srgbClr val="C00000"/>
              </a:solidFill>
              <a:round/>
            </a:ln>
          </p:spPr>
          <p:txBody>
            <a:bodyPr lIns="0" tIns="0" rIns="0" bIns="0"/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3590" name="Group 23589">
            <a:extLst>
              <a:ext uri="{FF2B5EF4-FFF2-40B4-BE49-F238E27FC236}">
                <a16:creationId xmlns:a16="http://schemas.microsoft.com/office/drawing/2014/main" id="{E3A28710-A573-7100-0320-E6FFC9D1606D}"/>
              </a:ext>
            </a:extLst>
          </p:cNvPr>
          <p:cNvGrpSpPr/>
          <p:nvPr/>
        </p:nvGrpSpPr>
        <p:grpSpPr>
          <a:xfrm>
            <a:off x="3527622" y="7236296"/>
            <a:ext cx="1864868" cy="1343863"/>
            <a:chOff x="3167582" y="7413312"/>
            <a:chExt cx="1864868" cy="1343863"/>
          </a:xfrm>
        </p:grpSpPr>
        <p:sp>
          <p:nvSpPr>
            <p:cNvPr id="63" name="Shape 3968">
              <a:extLst>
                <a:ext uri="{FF2B5EF4-FFF2-40B4-BE49-F238E27FC236}">
                  <a16:creationId xmlns:a16="http://schemas.microsoft.com/office/drawing/2014/main" id="{652DF54A-536A-F9E5-748F-D48309E419A4}"/>
                </a:ext>
              </a:extLst>
            </p:cNvPr>
            <p:cNvSpPr/>
            <p:nvPr/>
          </p:nvSpPr>
          <p:spPr>
            <a:xfrm>
              <a:off x="3167582" y="7413312"/>
              <a:ext cx="1864868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>
                <a:defRPr sz="1800"/>
              </a:pPr>
              <a:r>
                <a:rPr lang="en-CA" sz="3200" dirty="0">
                  <a:solidFill>
                    <a:srgbClr val="C00000"/>
                  </a:solidFill>
                  <a:latin typeface="Cambria" panose="02040503050406030204" pitchFamily="18" charset="0"/>
                </a:rPr>
                <a:t>[non-low]</a:t>
              </a:r>
              <a:endParaRPr sz="3200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3555" name="Shape 3972">
              <a:extLst>
                <a:ext uri="{FF2B5EF4-FFF2-40B4-BE49-F238E27FC236}">
                  <a16:creationId xmlns:a16="http://schemas.microsoft.com/office/drawing/2014/main" id="{F2F67741-1E55-C0F1-004D-95CE461C210C}"/>
                </a:ext>
              </a:extLst>
            </p:cNvPr>
            <p:cNvSpPr/>
            <p:nvPr/>
          </p:nvSpPr>
          <p:spPr>
            <a:xfrm>
              <a:off x="3664298" y="8172400"/>
              <a:ext cx="784829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>
                  <a:latin typeface="Doulos SIL"/>
                  <a:ea typeface="Doulos SIL"/>
                  <a:cs typeface="Doulos SIL"/>
                  <a:sym typeface="Doulos SIL"/>
                </a:defRPr>
              </a:lvl1pPr>
            </a:lstStyle>
            <a:p>
              <a:pPr lvl="0">
                <a:defRPr sz="1800"/>
              </a:pPr>
              <a:r>
                <a:rPr sz="3200" dirty="0">
                  <a:solidFill>
                    <a:srgbClr val="C00000"/>
                  </a:solidFill>
                  <a:latin typeface="Cambria" panose="02040503050406030204" pitchFamily="18" charset="0"/>
                </a:rPr>
                <a:t>*/</a:t>
              </a:r>
              <a:r>
                <a:rPr sz="3200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i</a:t>
              </a:r>
              <a:r>
                <a:rPr sz="3200" dirty="0">
                  <a:solidFill>
                    <a:srgbClr val="C00000"/>
                  </a:solidFill>
                  <a:latin typeface="Cambria" panose="02040503050406030204" pitchFamily="18" charset="0"/>
                </a:rPr>
                <a:t>/</a:t>
              </a:r>
            </a:p>
          </p:txBody>
        </p:sp>
        <p:sp>
          <p:nvSpPr>
            <p:cNvPr id="23556" name="Shape 3973">
              <a:extLst>
                <a:ext uri="{FF2B5EF4-FFF2-40B4-BE49-F238E27FC236}">
                  <a16:creationId xmlns:a16="http://schemas.microsoft.com/office/drawing/2014/main" id="{DB503924-AFAB-70D3-0E48-41BDA4725DC7}"/>
                </a:ext>
              </a:extLst>
            </p:cNvPr>
            <p:cNvSpPr/>
            <p:nvPr/>
          </p:nvSpPr>
          <p:spPr>
            <a:xfrm>
              <a:off x="4100016" y="7913374"/>
              <a:ext cx="1" cy="358776"/>
            </a:xfrm>
            <a:prstGeom prst="line">
              <a:avLst/>
            </a:prstGeom>
            <a:ln w="19050">
              <a:solidFill>
                <a:srgbClr val="C00000"/>
              </a:solidFill>
              <a:round/>
            </a:ln>
          </p:spPr>
          <p:txBody>
            <a:bodyPr lIns="0" tIns="0" rIns="0" bIns="0"/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3557" name="Shape 3974">
            <a:extLst>
              <a:ext uri="{FF2B5EF4-FFF2-40B4-BE49-F238E27FC236}">
                <a16:creationId xmlns:a16="http://schemas.microsoft.com/office/drawing/2014/main" id="{A0B4A9A9-E05E-7A26-5DDB-8C3D75A83D78}"/>
              </a:ext>
            </a:extLst>
          </p:cNvPr>
          <p:cNvSpPr/>
          <p:nvPr/>
        </p:nvSpPr>
        <p:spPr>
          <a:xfrm>
            <a:off x="6033267" y="7236296"/>
            <a:ext cx="87139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Doulos SIL"/>
                <a:ea typeface="Doulos SIL"/>
                <a:cs typeface="Doulos SIL"/>
                <a:sym typeface="Doulos SIL"/>
              </a:defRPr>
            </a:lvl1pPr>
          </a:lstStyle>
          <a:p>
            <a:pPr lvl="0">
              <a:defRPr sz="1800"/>
            </a:pPr>
            <a:r>
              <a:rPr sz="3200" dirty="0">
                <a:latin typeface="Cambria" panose="02040503050406030204" pitchFamily="18" charset="0"/>
              </a:rPr>
              <a:t>*/a/</a:t>
            </a:r>
          </a:p>
        </p:txBody>
      </p:sp>
      <p:sp>
        <p:nvSpPr>
          <p:cNvPr id="23558" name="Shape 3975">
            <a:extLst>
              <a:ext uri="{FF2B5EF4-FFF2-40B4-BE49-F238E27FC236}">
                <a16:creationId xmlns:a16="http://schemas.microsoft.com/office/drawing/2014/main" id="{2661606C-B52F-5A9E-3452-7659D91EFEB4}"/>
              </a:ext>
            </a:extLst>
          </p:cNvPr>
          <p:cNvSpPr/>
          <p:nvPr/>
        </p:nvSpPr>
        <p:spPr>
          <a:xfrm>
            <a:off x="6505296" y="6948264"/>
            <a:ext cx="1" cy="360363"/>
          </a:xfrm>
          <a:prstGeom prst="line">
            <a:avLst/>
          </a:prstGeom>
          <a:ln w="19050">
            <a:solidFill/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3200">
              <a:latin typeface="Cambria" panose="02040503050406030204" pitchFamily="18" charset="0"/>
            </a:endParaRPr>
          </a:p>
        </p:txBody>
      </p:sp>
      <p:grpSp>
        <p:nvGrpSpPr>
          <p:cNvPr id="23559" name="Group 3978">
            <a:extLst>
              <a:ext uri="{FF2B5EF4-FFF2-40B4-BE49-F238E27FC236}">
                <a16:creationId xmlns:a16="http://schemas.microsoft.com/office/drawing/2014/main" id="{AA13C079-B058-B442-C0B3-F5BB0E53DE0E}"/>
              </a:ext>
            </a:extLst>
          </p:cNvPr>
          <p:cNvGrpSpPr/>
          <p:nvPr/>
        </p:nvGrpSpPr>
        <p:grpSpPr>
          <a:xfrm>
            <a:off x="3736305" y="6117911"/>
            <a:ext cx="2736000" cy="360000"/>
            <a:chOff x="0" y="0"/>
            <a:chExt cx="1732850" cy="365760"/>
          </a:xfrm>
        </p:grpSpPr>
        <p:sp>
          <p:nvSpPr>
            <p:cNvPr id="23560" name="Shape 3976">
              <a:extLst>
                <a:ext uri="{FF2B5EF4-FFF2-40B4-BE49-F238E27FC236}">
                  <a16:creationId xmlns:a16="http://schemas.microsoft.com/office/drawing/2014/main" id="{63A6EC2E-A6B3-E28F-4D19-05DE662E6B0C}"/>
                </a:ext>
              </a:extLst>
            </p:cNvPr>
            <p:cNvSpPr/>
            <p:nvPr/>
          </p:nvSpPr>
          <p:spPr>
            <a:xfrm flipH="1">
              <a:off x="0" y="-1"/>
              <a:ext cx="874967" cy="36576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  <p:sp>
          <p:nvSpPr>
            <p:cNvPr id="23561" name="Shape 3977">
              <a:extLst>
                <a:ext uri="{FF2B5EF4-FFF2-40B4-BE49-F238E27FC236}">
                  <a16:creationId xmlns:a16="http://schemas.microsoft.com/office/drawing/2014/main" id="{EED1B1ED-9895-DCA1-68CD-30F076205586}"/>
                </a:ext>
              </a:extLst>
            </p:cNvPr>
            <p:cNvSpPr/>
            <p:nvPr/>
          </p:nvSpPr>
          <p:spPr>
            <a:xfrm>
              <a:off x="857884" y="-1"/>
              <a:ext cx="874967" cy="36576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63C75528-FE51-25AA-D98E-CE4C054EE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0122" y="6215268"/>
            <a:ext cx="3312000" cy="2880000"/>
          </a:xfrm>
          <a:prstGeom prst="ellipse">
            <a:avLst/>
          </a:prstGeom>
          <a:noFill/>
          <a:ln w="57150">
            <a:solidFill>
              <a:srgbClr val="00009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 sz="5080" dirty="0">
              <a:latin typeface="Cambria" panose="02040503050406030204" pitchFamily="18" charset="0"/>
            </a:endParaRPr>
          </a:p>
        </p:txBody>
      </p:sp>
      <p:sp>
        <p:nvSpPr>
          <p:cNvPr id="5" name="Shape 3508">
            <a:extLst>
              <a:ext uri="{FF2B5EF4-FFF2-40B4-BE49-F238E27FC236}">
                <a16:creationId xmlns:a16="http://schemas.microsoft.com/office/drawing/2014/main" id="{A8FFA63E-DE11-CC99-6403-90F99A559263}"/>
              </a:ext>
            </a:extLst>
          </p:cNvPr>
          <p:cNvSpPr/>
          <p:nvPr/>
        </p:nvSpPr>
        <p:spPr>
          <a:xfrm>
            <a:off x="7841682" y="7308304"/>
            <a:ext cx="7560000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 algn="l">
              <a:defRPr sz="1800"/>
            </a:pPr>
            <a:r>
              <a:rPr sz="28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Long */</a:t>
            </a:r>
            <a:r>
              <a:rPr sz="2800" dirty="0" err="1">
                <a:latin typeface="Cambria" panose="02040503050406030204" pitchFamily="18" charset="0"/>
                <a:ea typeface="Doulos SIL"/>
                <a:cs typeface="Doulos SIL"/>
                <a:sym typeface="Doulos SIL"/>
              </a:rPr>
              <a:t>ɛ</a:t>
            </a:r>
            <a:r>
              <a:rPr sz="2800" dirty="0">
                <a:latin typeface="Cambria" panose="02040503050406030204" pitchFamily="18" charset="0"/>
                <a:ea typeface="Doulos SIL"/>
                <a:cs typeface="Doulos SIL"/>
                <a:sym typeface="Doulos SIL"/>
              </a:rPr>
              <a:t>ː</a:t>
            </a:r>
            <a:r>
              <a:rPr sz="28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/ &gt; /</a:t>
            </a:r>
            <a:r>
              <a:rPr sz="2800" dirty="0" err="1">
                <a:latin typeface="Cambria" panose="02040503050406030204" pitchFamily="18" charset="0"/>
                <a:ea typeface="Doulos SIL"/>
                <a:cs typeface="Doulos SIL"/>
                <a:sym typeface="Doulos SIL"/>
              </a:rPr>
              <a:t>i</a:t>
            </a:r>
            <a:r>
              <a:rPr sz="2800" dirty="0">
                <a:latin typeface="Cambria" panose="02040503050406030204" pitchFamily="18" charset="0"/>
                <a:ea typeface="Doulos SIL"/>
                <a:cs typeface="Doulos SIL"/>
                <a:sym typeface="Doulos SIL"/>
              </a:rPr>
              <a:t>ː</a:t>
            </a:r>
            <a:r>
              <a:rPr sz="28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/ in </a:t>
            </a:r>
            <a:r>
              <a:rPr sz="2800" dirty="0">
                <a:solidFill>
                  <a:srgbClr val="00009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Woods Cree</a:t>
            </a:r>
            <a:r>
              <a:rPr sz="28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sz="2800" dirty="0">
                <a:solidFill>
                  <a:srgbClr val="00009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Northern Plains Cree</a:t>
            </a:r>
            <a:r>
              <a:rPr sz="28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, and </a:t>
            </a:r>
            <a:r>
              <a:rPr sz="2800" dirty="0">
                <a:solidFill>
                  <a:srgbClr val="00009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Blackfoot</a:t>
            </a:r>
            <a:r>
              <a:rPr lang="en-CA" sz="2800" dirty="0">
                <a:solidFill>
                  <a:srgbClr val="00009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srgbClr val="000090"/>
              </a:solidFill>
              <a:latin typeface="Cambria" panose="0204050305040603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Shape 3506">
            <a:extLst>
              <a:ext uri="{FF2B5EF4-FFF2-40B4-BE49-F238E27FC236}">
                <a16:creationId xmlns:a16="http://schemas.microsoft.com/office/drawing/2014/main" id="{D883F7CF-0857-0D12-A721-08336BE838B5}"/>
              </a:ext>
            </a:extLst>
          </p:cNvPr>
          <p:cNvSpPr/>
          <p:nvPr/>
        </p:nvSpPr>
        <p:spPr>
          <a:xfrm>
            <a:off x="7841682" y="5269487"/>
            <a:ext cx="7560000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 algn="l">
              <a:spcBef>
                <a:spcPts val="1500"/>
              </a:spcBef>
              <a:defRPr sz="1800"/>
            </a:pPr>
            <a:r>
              <a:rPr sz="28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Partial or complete mergers of short */</a:t>
            </a:r>
            <a:r>
              <a:rPr sz="2800" dirty="0" err="1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ɛ</a:t>
            </a:r>
            <a:r>
              <a:rPr sz="28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/ &gt; /</a:t>
            </a:r>
            <a:r>
              <a:rPr sz="2800" dirty="0" err="1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i</a:t>
            </a:r>
            <a:r>
              <a:rPr sz="28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/ occur in </a:t>
            </a:r>
            <a:r>
              <a:rPr sz="2800" dirty="0">
                <a:solidFill>
                  <a:srgbClr val="00009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Fox</a:t>
            </a:r>
            <a:r>
              <a:rPr sz="28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sz="2800" dirty="0">
                <a:solidFill>
                  <a:srgbClr val="00009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Shawnee</a:t>
            </a:r>
            <a:r>
              <a:rPr sz="28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sz="2800" dirty="0">
                <a:solidFill>
                  <a:srgbClr val="00009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Miami-Illinois</a:t>
            </a:r>
            <a:r>
              <a:rPr sz="28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sz="2800" dirty="0">
                <a:solidFill>
                  <a:srgbClr val="00009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Cree-Innu</a:t>
            </a:r>
            <a:r>
              <a:rPr sz="28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sz="2800" dirty="0">
                <a:solidFill>
                  <a:srgbClr val="00009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Ojibwe</a:t>
            </a:r>
            <a:r>
              <a:rPr sz="28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, and </a:t>
            </a:r>
            <a:r>
              <a:rPr sz="2800" dirty="0">
                <a:solidFill>
                  <a:srgbClr val="00009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Blackfoot</a:t>
            </a:r>
            <a:r>
              <a:rPr lang="en-CA" sz="2800" dirty="0">
                <a:solidFill>
                  <a:srgbClr val="00009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srgbClr val="000090"/>
              </a:solidFill>
              <a:latin typeface="Cambria" panose="0204050305040603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52528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4">
            <a:extLst>
              <a:ext uri="{FF2B5EF4-FFF2-40B4-BE49-F238E27FC236}">
                <a16:creationId xmlns:a16="http://schemas.microsoft.com/office/drawing/2014/main" id="{209120F1-D25A-7E44-9256-CEC9415BE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2353282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</a:rPr>
              <a:t>On the eastern and western edges of the Algonquian area (in the red circles), developments diverge from the predictions of the Proto-Algonquian hierarchy.</a:t>
            </a:r>
            <a:endParaRPr lang="en-US" sz="3200" noProof="1">
              <a:solidFill>
                <a:srgbClr val="000090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203AA3D4-77CA-B145-B9CD-C435DEDFB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75504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607469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</a:rPr>
              <a:t>The Algonquian short vowel system</a:t>
            </a:r>
          </a:p>
        </p:txBody>
      </p:sp>
      <p:sp>
        <p:nvSpPr>
          <p:cNvPr id="44" name="Slide Number Placeholder 8">
            <a:extLst>
              <a:ext uri="{FF2B5EF4-FFF2-40B4-BE49-F238E27FC236}">
                <a16:creationId xmlns:a16="http://schemas.microsoft.com/office/drawing/2014/main" id="{E1C4D1E9-5440-F348-895D-B371B7B61B11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29</a:t>
            </a:fld>
            <a:endParaRPr lang="en-US" sz="1600" dirty="0"/>
          </a:p>
        </p:txBody>
      </p:sp>
      <p:pic>
        <p:nvPicPr>
          <p:cNvPr id="23595" name="image17.jpg" descr="Algonquian map.jpg">
            <a:extLst>
              <a:ext uri="{FF2B5EF4-FFF2-40B4-BE49-F238E27FC236}">
                <a16:creationId xmlns:a16="http://schemas.microsoft.com/office/drawing/2014/main" id="{C9956FC2-A93E-2941-A7CD-99AC361EAFA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66400" y="3635896"/>
            <a:ext cx="8915400" cy="4980281"/>
          </a:xfrm>
          <a:prstGeom prst="rect">
            <a:avLst/>
          </a:prstGeom>
          <a:ln w="12700">
            <a:miter lim="400000"/>
          </a:ln>
        </p:spPr>
      </p:pic>
      <p:sp>
        <p:nvSpPr>
          <p:cNvPr id="23596" name="Shape 3580">
            <a:extLst>
              <a:ext uri="{FF2B5EF4-FFF2-40B4-BE49-F238E27FC236}">
                <a16:creationId xmlns:a16="http://schemas.microsoft.com/office/drawing/2014/main" id="{D1C570B0-E2EC-BEA1-457B-0E25F27F7872}"/>
              </a:ext>
            </a:extLst>
          </p:cNvPr>
          <p:cNvSpPr/>
          <p:nvPr/>
        </p:nvSpPr>
        <p:spPr>
          <a:xfrm rot="882391">
            <a:off x="7129589" y="5187870"/>
            <a:ext cx="2834848" cy="3839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25400" cap="flat">
            <a:solidFill>
              <a:srgbClr val="FF120C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/>
            <a:endParaRPr/>
          </a:p>
        </p:txBody>
      </p:sp>
      <p:sp>
        <p:nvSpPr>
          <p:cNvPr id="23597" name="Shape 3581">
            <a:extLst>
              <a:ext uri="{FF2B5EF4-FFF2-40B4-BE49-F238E27FC236}">
                <a16:creationId xmlns:a16="http://schemas.microsoft.com/office/drawing/2014/main" id="{8AD20320-AD41-FA3A-425D-38686A209311}"/>
              </a:ext>
            </a:extLst>
          </p:cNvPr>
          <p:cNvSpPr/>
          <p:nvPr/>
        </p:nvSpPr>
        <p:spPr>
          <a:xfrm rot="18053936">
            <a:off x="3423957" y="7001854"/>
            <a:ext cx="1423699" cy="1405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25400" cap="flat">
            <a:solidFill>
              <a:srgbClr val="FF120C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/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647895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Text Box 2"/>
          <p:cNvSpPr txBox="1">
            <a:spLocks noChangeArrowheads="1"/>
          </p:cNvSpPr>
          <p:nvPr/>
        </p:nvSpPr>
        <p:spPr bwMode="auto">
          <a:xfrm>
            <a:off x="1166400" y="2430532"/>
            <a:ext cx="1015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buFont typeface="Times" charset="0"/>
              <a:buNone/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Palatino" charset="0"/>
                <a:cs typeface="Palatino" charset="0"/>
              </a:rPr>
              <a:t>‘Once a phonological change has taken place, the following questions must be asked: </a:t>
            </a:r>
            <a:endParaRPr sz="3200" noProof="1">
              <a:solidFill>
                <a:srgbClr val="C00000"/>
              </a:solidFill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1166400" y="1440000"/>
            <a:ext cx="72404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rPr>
              <a:t>Contrast and phonological change</a:t>
            </a:r>
          </a:p>
        </p:txBody>
      </p:sp>
      <p:sp>
        <p:nvSpPr>
          <p:cNvPr id="162822" name="Text Box 4"/>
          <p:cNvSpPr txBox="1">
            <a:spLocks noChangeArrowheads="1"/>
          </p:cNvSpPr>
          <p:nvPr/>
        </p:nvSpPr>
        <p:spPr bwMode="auto">
          <a:xfrm>
            <a:off x="1166400" y="6732240"/>
            <a:ext cx="1440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In 1931, Roman Jakobson proposed that diachronic phonology must look not only at individual sound changes, but at changes in the contrastive structure of the phonological system (Jakobson 1972 [1931]). </a:t>
            </a:r>
          </a:p>
        </p:txBody>
      </p:sp>
      <p:sp>
        <p:nvSpPr>
          <p:cNvPr id="162824" name="Line 28"/>
          <p:cNvSpPr>
            <a:spLocks noChangeShapeType="1"/>
          </p:cNvSpPr>
          <p:nvPr/>
        </p:nvSpPr>
        <p:spPr bwMode="auto">
          <a:xfrm>
            <a:off x="1166399" y="2286000"/>
            <a:ext cx="14400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66400" y="3652282"/>
            <a:ext cx="1015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buFont typeface="Times" charset="0"/>
              <a:buNone/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Palatino" charset="0"/>
                <a:cs typeface="Palatino" charset="0"/>
              </a:rPr>
              <a:t>What exactly has been modified within the phonological system?</a:t>
            </a:r>
            <a:endParaRPr sz="3200" noProof="1">
              <a:solidFill>
                <a:srgbClr val="C00000"/>
              </a:solidFill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166400" y="4874032"/>
            <a:ext cx="1015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buFont typeface="Times" charset="0"/>
              <a:buNone/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Palatino" charset="0"/>
                <a:cs typeface="Palatino" charset="0"/>
              </a:rPr>
              <a:t>…has the structure of individual oppositions [contrasts] been transformed? Or in other words, has the place of a specific opposition been changed…?’</a:t>
            </a:r>
            <a:endParaRPr sz="3200" noProof="1">
              <a:solidFill>
                <a:srgbClr val="C00000"/>
              </a:solidFill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sp>
        <p:nvSpPr>
          <p:cNvPr id="162827" name="Line 28"/>
          <p:cNvSpPr>
            <a:spLocks noChangeShapeType="1"/>
          </p:cNvSpPr>
          <p:nvPr/>
        </p:nvSpPr>
        <p:spPr bwMode="auto">
          <a:xfrm>
            <a:off x="1166399" y="6588224"/>
            <a:ext cx="14400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/>
          </a:p>
        </p:txBody>
      </p:sp>
      <p:pic>
        <p:nvPicPr>
          <p:cNvPr id="3" name="Picture 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7A278AB3-5C30-EF4C-9BD2-D87BD80E1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7131" y="2555776"/>
            <a:ext cx="3000375" cy="3780000"/>
          </a:xfrm>
          <a:prstGeom prst="rect">
            <a:avLst/>
          </a:prstGeom>
        </p:spPr>
      </p:pic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D5BD7FA0-413C-4448-8CDE-7A5BA02CDA5C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3</a:t>
            </a:fld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04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 bwMode="auto">
          <a:xfrm>
            <a:off x="1166400" y="4030891"/>
            <a:ext cx="6480000" cy="476239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 sz="3200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1166400" y="4030891"/>
            <a:ext cx="6480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200" noProof="1">
              <a:solidFill>
                <a:srgbClr val="002060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209120F1-D25A-7E44-9256-CEC9415BE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2399023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</a:rPr>
              <a:t>In these areas, */o/ became a high vowel and began to pattern together with */</a:t>
            </a:r>
            <a:r>
              <a:rPr lang="en-US" sz="3200" dirty="0" err="1">
                <a:latin typeface="Cambria" panose="02040503050406030204" pitchFamily="18" charset="0"/>
              </a:rPr>
              <a:t>i</a:t>
            </a:r>
            <a:r>
              <a:rPr lang="en-US" sz="3200" dirty="0">
                <a:latin typeface="Cambria" panose="02040503050406030204" pitchFamily="18" charset="0"/>
              </a:rPr>
              <a:t>/, which provoked a reorganization of the contrastive hierarchy.</a:t>
            </a:r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203AA3D4-77CA-B145-B9CD-C435DEDFB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69856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607469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</a:rPr>
              <a:t>Eastern and Western Algonquian</a:t>
            </a:r>
          </a:p>
        </p:txBody>
      </p:sp>
      <p:sp>
        <p:nvSpPr>
          <p:cNvPr id="44" name="Slide Number Placeholder 8">
            <a:extLst>
              <a:ext uri="{FF2B5EF4-FFF2-40B4-BE49-F238E27FC236}">
                <a16:creationId xmlns:a16="http://schemas.microsoft.com/office/drawing/2014/main" id="{E1C4D1E9-5440-F348-895D-B371B7B61B11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30</a:t>
            </a:fld>
            <a:endParaRPr lang="en-US" sz="1600" dirty="0"/>
          </a:p>
        </p:txBody>
      </p:sp>
      <p:sp>
        <p:nvSpPr>
          <p:cNvPr id="31" name="Shape 3949">
            <a:extLst>
              <a:ext uri="{FF2B5EF4-FFF2-40B4-BE49-F238E27FC236}">
                <a16:creationId xmlns:a16="http://schemas.microsoft.com/office/drawing/2014/main" id="{2E773096-C090-43F8-607D-8D911F2BC6B7}"/>
              </a:ext>
            </a:extLst>
          </p:cNvPr>
          <p:cNvSpPr/>
          <p:nvPr/>
        </p:nvSpPr>
        <p:spPr>
          <a:xfrm>
            <a:off x="2155304" y="4030891"/>
            <a:ext cx="450219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5612">
              <a:spcBef>
                <a:spcPts val="300"/>
              </a:spcBef>
              <a:defRPr sz="2800">
                <a:solidFill>
                  <a:srgbClr val="00009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0090"/>
                </a:solidFill>
                <a:latin typeface="Cambria" panose="02040503050406030204" pitchFamily="18" charset="0"/>
              </a:rPr>
              <a:t>PA and Central languages</a:t>
            </a:r>
          </a:p>
        </p:txBody>
      </p:sp>
      <p:sp>
        <p:nvSpPr>
          <p:cNvPr id="39" name="Shape 3955">
            <a:extLst>
              <a:ext uri="{FF2B5EF4-FFF2-40B4-BE49-F238E27FC236}">
                <a16:creationId xmlns:a16="http://schemas.microsoft.com/office/drawing/2014/main" id="{6F4B3DEC-00AD-6339-F59A-77A4A0BB9319}"/>
              </a:ext>
            </a:extLst>
          </p:cNvPr>
          <p:cNvSpPr/>
          <p:nvPr/>
        </p:nvSpPr>
        <p:spPr>
          <a:xfrm>
            <a:off x="2756243" y="4665350"/>
            <a:ext cx="170014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3200" dirty="0">
                <a:latin typeface="Cambria" panose="02040503050406030204" pitchFamily="18" charset="0"/>
              </a:rPr>
              <a:t>[syllabic]</a:t>
            </a:r>
          </a:p>
        </p:txBody>
      </p:sp>
      <p:grpSp>
        <p:nvGrpSpPr>
          <p:cNvPr id="41" name="Group 3958">
            <a:extLst>
              <a:ext uri="{FF2B5EF4-FFF2-40B4-BE49-F238E27FC236}">
                <a16:creationId xmlns:a16="http://schemas.microsoft.com/office/drawing/2014/main" id="{CC78778F-D40F-638D-99E6-339E1F47FC5F}"/>
              </a:ext>
            </a:extLst>
          </p:cNvPr>
          <p:cNvGrpSpPr/>
          <p:nvPr/>
        </p:nvGrpSpPr>
        <p:grpSpPr>
          <a:xfrm>
            <a:off x="2090040" y="5219387"/>
            <a:ext cx="2988000" cy="365126"/>
            <a:chOff x="0" y="0"/>
            <a:chExt cx="2011362" cy="365125"/>
          </a:xfrm>
        </p:grpSpPr>
        <p:sp>
          <p:nvSpPr>
            <p:cNvPr id="45" name="Shape 3956">
              <a:extLst>
                <a:ext uri="{FF2B5EF4-FFF2-40B4-BE49-F238E27FC236}">
                  <a16:creationId xmlns:a16="http://schemas.microsoft.com/office/drawing/2014/main" id="{6C936BE3-1113-0BD3-8E65-8460C5ABB498}"/>
                </a:ext>
              </a:extLst>
            </p:cNvPr>
            <p:cNvSpPr/>
            <p:nvPr/>
          </p:nvSpPr>
          <p:spPr>
            <a:xfrm flipH="1">
              <a:off x="0" y="0"/>
              <a:ext cx="1005682" cy="36512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  <p:sp>
          <p:nvSpPr>
            <p:cNvPr id="53" name="Shape 3957">
              <a:extLst>
                <a:ext uri="{FF2B5EF4-FFF2-40B4-BE49-F238E27FC236}">
                  <a16:creationId xmlns:a16="http://schemas.microsoft.com/office/drawing/2014/main" id="{0ACD15AA-3C1C-37C6-780C-352E8AAC16E5}"/>
                </a:ext>
              </a:extLst>
            </p:cNvPr>
            <p:cNvSpPr/>
            <p:nvPr/>
          </p:nvSpPr>
          <p:spPr>
            <a:xfrm>
              <a:off x="1005681" y="-1"/>
              <a:ext cx="1005682" cy="365127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</p:grpSp>
      <p:sp>
        <p:nvSpPr>
          <p:cNvPr id="54" name="Shape 3959">
            <a:extLst>
              <a:ext uri="{FF2B5EF4-FFF2-40B4-BE49-F238E27FC236}">
                <a16:creationId xmlns:a16="http://schemas.microsoft.com/office/drawing/2014/main" id="{63D13A80-B79C-D7B7-3D57-8D7A46177845}"/>
              </a:ext>
            </a:extLst>
          </p:cNvPr>
          <p:cNvSpPr/>
          <p:nvPr/>
        </p:nvSpPr>
        <p:spPr>
          <a:xfrm>
            <a:off x="1288034" y="5508104"/>
            <a:ext cx="144526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3200" dirty="0">
                <a:latin typeface="Cambria" panose="02040503050406030204" pitchFamily="18" charset="0"/>
              </a:rPr>
              <a:t>[round]</a:t>
            </a:r>
          </a:p>
        </p:txBody>
      </p:sp>
      <p:grpSp>
        <p:nvGrpSpPr>
          <p:cNvPr id="55" name="Group 3962">
            <a:extLst>
              <a:ext uri="{FF2B5EF4-FFF2-40B4-BE49-F238E27FC236}">
                <a16:creationId xmlns:a16="http://schemas.microsoft.com/office/drawing/2014/main" id="{2C58A90C-4D02-9BCB-B0F7-A854395EE1A1}"/>
              </a:ext>
            </a:extLst>
          </p:cNvPr>
          <p:cNvGrpSpPr/>
          <p:nvPr/>
        </p:nvGrpSpPr>
        <p:grpSpPr>
          <a:xfrm>
            <a:off x="2840126" y="6948264"/>
            <a:ext cx="1692000" cy="360000"/>
            <a:chOff x="0" y="0"/>
            <a:chExt cx="1184210" cy="365760"/>
          </a:xfrm>
        </p:grpSpPr>
        <p:sp>
          <p:nvSpPr>
            <p:cNvPr id="56" name="Shape 3960">
              <a:extLst>
                <a:ext uri="{FF2B5EF4-FFF2-40B4-BE49-F238E27FC236}">
                  <a16:creationId xmlns:a16="http://schemas.microsoft.com/office/drawing/2014/main" id="{E39717F8-0C63-1ABD-6F53-277DE46736B6}"/>
                </a:ext>
              </a:extLst>
            </p:cNvPr>
            <p:cNvSpPr/>
            <p:nvPr/>
          </p:nvSpPr>
          <p:spPr>
            <a:xfrm flipH="1">
              <a:off x="0" y="-1"/>
              <a:ext cx="597943" cy="36576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  <p:sp>
          <p:nvSpPr>
            <p:cNvPr id="57" name="Shape 3961">
              <a:extLst>
                <a:ext uri="{FF2B5EF4-FFF2-40B4-BE49-F238E27FC236}">
                  <a16:creationId xmlns:a16="http://schemas.microsoft.com/office/drawing/2014/main" id="{CCCC9282-C683-5761-1C5D-F1343FAD06C9}"/>
                </a:ext>
              </a:extLst>
            </p:cNvPr>
            <p:cNvSpPr/>
            <p:nvPr/>
          </p:nvSpPr>
          <p:spPr>
            <a:xfrm>
              <a:off x="586268" y="-1"/>
              <a:ext cx="597943" cy="36576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</p:grpSp>
      <p:sp>
        <p:nvSpPr>
          <p:cNvPr id="58" name="Shape 3963">
            <a:extLst>
              <a:ext uri="{FF2B5EF4-FFF2-40B4-BE49-F238E27FC236}">
                <a16:creationId xmlns:a16="http://schemas.microsoft.com/office/drawing/2014/main" id="{03C3DD42-658E-B96F-9F4A-6D86A7D8CC18}"/>
              </a:ext>
            </a:extLst>
          </p:cNvPr>
          <p:cNvSpPr/>
          <p:nvPr/>
        </p:nvSpPr>
        <p:spPr>
          <a:xfrm>
            <a:off x="5457863" y="6372200"/>
            <a:ext cx="209486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lang="en-CA" sz="3200" dirty="0">
                <a:latin typeface="Cambria" panose="02040503050406030204" pitchFamily="18" charset="0"/>
              </a:rPr>
              <a:t>[non-front]</a:t>
            </a:r>
            <a:endParaRPr sz="3200" dirty="0">
              <a:latin typeface="Cambria" panose="02040503050406030204" pitchFamily="18" charset="0"/>
            </a:endParaRPr>
          </a:p>
        </p:txBody>
      </p:sp>
      <p:sp>
        <p:nvSpPr>
          <p:cNvPr id="59" name="Shape 3964">
            <a:extLst>
              <a:ext uri="{FF2B5EF4-FFF2-40B4-BE49-F238E27FC236}">
                <a16:creationId xmlns:a16="http://schemas.microsoft.com/office/drawing/2014/main" id="{E0E4E33B-2F9E-36D7-660C-09B56B62C2E7}"/>
              </a:ext>
            </a:extLst>
          </p:cNvPr>
          <p:cNvSpPr/>
          <p:nvPr/>
        </p:nvSpPr>
        <p:spPr>
          <a:xfrm>
            <a:off x="1438361" y="6372200"/>
            <a:ext cx="88902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Doulos SIL"/>
                <a:ea typeface="Doulos SIL"/>
                <a:cs typeface="Doulos SIL"/>
                <a:sym typeface="Doulos SIL"/>
              </a:defRPr>
            </a:lvl1pPr>
          </a:lstStyle>
          <a:p>
            <a:pPr lvl="0">
              <a:defRPr sz="1800"/>
            </a:pPr>
            <a:r>
              <a:rPr sz="3200" dirty="0">
                <a:latin typeface="Cambria" panose="02040503050406030204" pitchFamily="18" charset="0"/>
              </a:rPr>
              <a:t>*/o/</a:t>
            </a:r>
          </a:p>
        </p:txBody>
      </p:sp>
      <p:sp>
        <p:nvSpPr>
          <p:cNvPr id="60" name="Shape 3965">
            <a:extLst>
              <a:ext uri="{FF2B5EF4-FFF2-40B4-BE49-F238E27FC236}">
                <a16:creationId xmlns:a16="http://schemas.microsoft.com/office/drawing/2014/main" id="{CE9418E7-5D74-635A-F67E-87F04297F565}"/>
              </a:ext>
            </a:extLst>
          </p:cNvPr>
          <p:cNvSpPr/>
          <p:nvPr/>
        </p:nvSpPr>
        <p:spPr>
          <a:xfrm flipH="1">
            <a:off x="1965898" y="6117911"/>
            <a:ext cx="1" cy="360365"/>
          </a:xfrm>
          <a:prstGeom prst="line">
            <a:avLst/>
          </a:prstGeom>
          <a:ln w="19050">
            <a:solidFill/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3200">
              <a:latin typeface="Cambria" panose="02040503050406030204" pitchFamily="18" charset="0"/>
            </a:endParaRPr>
          </a:p>
        </p:txBody>
      </p:sp>
      <p:sp>
        <p:nvSpPr>
          <p:cNvPr id="61" name="Shape 3966">
            <a:extLst>
              <a:ext uri="{FF2B5EF4-FFF2-40B4-BE49-F238E27FC236}">
                <a16:creationId xmlns:a16="http://schemas.microsoft.com/office/drawing/2014/main" id="{F0AB550F-6EC0-54FB-6BD1-856378DFA51E}"/>
              </a:ext>
            </a:extLst>
          </p:cNvPr>
          <p:cNvSpPr/>
          <p:nvPr/>
        </p:nvSpPr>
        <p:spPr>
          <a:xfrm>
            <a:off x="3972565" y="5508104"/>
            <a:ext cx="228402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lang="en-CA" sz="3200" dirty="0">
                <a:latin typeface="Cambria" panose="02040503050406030204" pitchFamily="18" charset="0"/>
              </a:rPr>
              <a:t>[non-round]</a:t>
            </a:r>
            <a:endParaRPr sz="3200" dirty="0">
              <a:latin typeface="Cambria" panose="02040503050406030204" pitchFamily="18" charset="0"/>
            </a:endParaRPr>
          </a:p>
        </p:txBody>
      </p:sp>
      <p:sp>
        <p:nvSpPr>
          <p:cNvPr id="62" name="Shape 3967">
            <a:extLst>
              <a:ext uri="{FF2B5EF4-FFF2-40B4-BE49-F238E27FC236}">
                <a16:creationId xmlns:a16="http://schemas.microsoft.com/office/drawing/2014/main" id="{CCE4B81C-D258-5301-CFEF-41F09E967604}"/>
              </a:ext>
            </a:extLst>
          </p:cNvPr>
          <p:cNvSpPr/>
          <p:nvPr/>
        </p:nvSpPr>
        <p:spPr>
          <a:xfrm>
            <a:off x="3088234" y="6372200"/>
            <a:ext cx="12564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3200" dirty="0">
                <a:latin typeface="Cambria" panose="02040503050406030204" pitchFamily="18" charset="0"/>
              </a:rPr>
              <a:t>[front]</a:t>
            </a:r>
          </a:p>
        </p:txBody>
      </p:sp>
      <p:grpSp>
        <p:nvGrpSpPr>
          <p:cNvPr id="23589" name="Group 23588">
            <a:extLst>
              <a:ext uri="{FF2B5EF4-FFF2-40B4-BE49-F238E27FC236}">
                <a16:creationId xmlns:a16="http://schemas.microsoft.com/office/drawing/2014/main" id="{F2B735D2-2039-5709-9653-04325CF69ADF}"/>
              </a:ext>
            </a:extLst>
          </p:cNvPr>
          <p:cNvGrpSpPr/>
          <p:nvPr/>
        </p:nvGrpSpPr>
        <p:grpSpPr>
          <a:xfrm>
            <a:off x="2348059" y="7236296"/>
            <a:ext cx="1026497" cy="1343863"/>
            <a:chOff x="1988019" y="7413312"/>
            <a:chExt cx="1026497" cy="1343863"/>
          </a:xfrm>
        </p:grpSpPr>
        <p:sp>
          <p:nvSpPr>
            <p:cNvPr id="23552" name="Shape 3969">
              <a:extLst>
                <a:ext uri="{FF2B5EF4-FFF2-40B4-BE49-F238E27FC236}">
                  <a16:creationId xmlns:a16="http://schemas.microsoft.com/office/drawing/2014/main" id="{69FA1FE9-0E36-4E6C-A3C7-F80AB47DC5BD}"/>
                </a:ext>
              </a:extLst>
            </p:cNvPr>
            <p:cNvSpPr/>
            <p:nvPr/>
          </p:nvSpPr>
          <p:spPr>
            <a:xfrm>
              <a:off x="1988019" y="7413312"/>
              <a:ext cx="1026497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0" dirty="0">
                  <a:solidFill>
                    <a:schemeClr val="tx1"/>
                  </a:solidFill>
                  <a:latin typeface="Cambria" panose="02040503050406030204" pitchFamily="18" charset="0"/>
                </a:rPr>
                <a:t>[low]</a:t>
              </a:r>
            </a:p>
          </p:txBody>
        </p:sp>
        <p:sp>
          <p:nvSpPr>
            <p:cNvPr id="23553" name="Shape 3970">
              <a:extLst>
                <a:ext uri="{FF2B5EF4-FFF2-40B4-BE49-F238E27FC236}">
                  <a16:creationId xmlns:a16="http://schemas.microsoft.com/office/drawing/2014/main" id="{9E872BA6-CA68-E1B1-5BD9-A141EBE8A77A}"/>
                </a:ext>
              </a:extLst>
            </p:cNvPr>
            <p:cNvSpPr/>
            <p:nvPr/>
          </p:nvSpPr>
          <p:spPr>
            <a:xfrm>
              <a:off x="2010438" y="8172400"/>
              <a:ext cx="861772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>
                  <a:latin typeface="Doulos SIL"/>
                  <a:ea typeface="Doulos SIL"/>
                  <a:cs typeface="Doulos SIL"/>
                  <a:sym typeface="Doulos SIL"/>
                </a:defRPr>
              </a:lvl1pPr>
            </a:lstStyle>
            <a:p>
              <a:pPr lvl="0">
                <a:defRPr sz="1800"/>
              </a:pPr>
              <a:r>
                <a:rPr sz="3200" dirty="0">
                  <a:latin typeface="Cambria" panose="02040503050406030204" pitchFamily="18" charset="0"/>
                </a:rPr>
                <a:t>*/</a:t>
              </a:r>
              <a:r>
                <a:rPr sz="3200" dirty="0" err="1">
                  <a:latin typeface="Cambria" panose="02040503050406030204" pitchFamily="18" charset="0"/>
                </a:rPr>
                <a:t>ɛ</a:t>
              </a:r>
              <a:r>
                <a:rPr sz="3200" dirty="0">
                  <a:latin typeface="Cambria" panose="02040503050406030204" pitchFamily="18" charset="0"/>
                </a:rPr>
                <a:t>/</a:t>
              </a:r>
            </a:p>
          </p:txBody>
        </p:sp>
        <p:sp>
          <p:nvSpPr>
            <p:cNvPr id="23554" name="Shape 3971">
              <a:extLst>
                <a:ext uri="{FF2B5EF4-FFF2-40B4-BE49-F238E27FC236}">
                  <a16:creationId xmlns:a16="http://schemas.microsoft.com/office/drawing/2014/main" id="{E3BAA49D-0C9B-475B-C157-4262250172A6}"/>
                </a:ext>
              </a:extLst>
            </p:cNvPr>
            <p:cNvSpPr/>
            <p:nvPr/>
          </p:nvSpPr>
          <p:spPr>
            <a:xfrm>
              <a:off x="2501267" y="7913374"/>
              <a:ext cx="0" cy="358776"/>
            </a:xfrm>
            <a:prstGeom prst="line">
              <a:avLst/>
            </a:prstGeom>
            <a:ln w="19050">
              <a:solidFill>
                <a:schemeClr val="tx1"/>
              </a:solidFill>
              <a:round/>
            </a:ln>
          </p:spPr>
          <p:txBody>
            <a:bodyPr lIns="0" tIns="0" rIns="0" bIns="0"/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</p:grpSp>
      <p:grpSp>
        <p:nvGrpSpPr>
          <p:cNvPr id="23590" name="Group 23589">
            <a:extLst>
              <a:ext uri="{FF2B5EF4-FFF2-40B4-BE49-F238E27FC236}">
                <a16:creationId xmlns:a16="http://schemas.microsoft.com/office/drawing/2014/main" id="{E3A28710-A573-7100-0320-E6FFC9D1606D}"/>
              </a:ext>
            </a:extLst>
          </p:cNvPr>
          <p:cNvGrpSpPr/>
          <p:nvPr/>
        </p:nvGrpSpPr>
        <p:grpSpPr>
          <a:xfrm>
            <a:off x="3527622" y="7236296"/>
            <a:ext cx="1864868" cy="1343863"/>
            <a:chOff x="3167582" y="7413312"/>
            <a:chExt cx="1864868" cy="1343863"/>
          </a:xfrm>
        </p:grpSpPr>
        <p:sp>
          <p:nvSpPr>
            <p:cNvPr id="63" name="Shape 3968">
              <a:extLst>
                <a:ext uri="{FF2B5EF4-FFF2-40B4-BE49-F238E27FC236}">
                  <a16:creationId xmlns:a16="http://schemas.microsoft.com/office/drawing/2014/main" id="{652DF54A-536A-F9E5-748F-D48309E419A4}"/>
                </a:ext>
              </a:extLst>
            </p:cNvPr>
            <p:cNvSpPr/>
            <p:nvPr/>
          </p:nvSpPr>
          <p:spPr>
            <a:xfrm>
              <a:off x="3167582" y="7413312"/>
              <a:ext cx="1864868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>
                <a:defRPr sz="1800"/>
              </a:pPr>
              <a:r>
                <a:rPr lang="en-CA" sz="3200" dirty="0">
                  <a:latin typeface="Cambria" panose="02040503050406030204" pitchFamily="18" charset="0"/>
                </a:rPr>
                <a:t>[non-low]</a:t>
              </a:r>
              <a:endParaRPr sz="3200" dirty="0">
                <a:latin typeface="Cambria" panose="02040503050406030204" pitchFamily="18" charset="0"/>
              </a:endParaRPr>
            </a:p>
          </p:txBody>
        </p:sp>
        <p:sp>
          <p:nvSpPr>
            <p:cNvPr id="23555" name="Shape 3972">
              <a:extLst>
                <a:ext uri="{FF2B5EF4-FFF2-40B4-BE49-F238E27FC236}">
                  <a16:creationId xmlns:a16="http://schemas.microsoft.com/office/drawing/2014/main" id="{F2F67741-1E55-C0F1-004D-95CE461C210C}"/>
                </a:ext>
              </a:extLst>
            </p:cNvPr>
            <p:cNvSpPr/>
            <p:nvPr/>
          </p:nvSpPr>
          <p:spPr>
            <a:xfrm>
              <a:off x="3664298" y="8172400"/>
              <a:ext cx="784829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>
                  <a:latin typeface="Doulos SIL"/>
                  <a:ea typeface="Doulos SIL"/>
                  <a:cs typeface="Doulos SIL"/>
                  <a:sym typeface="Doulos SIL"/>
                </a:defRPr>
              </a:lvl1pPr>
            </a:lstStyle>
            <a:p>
              <a:pPr lvl="0">
                <a:defRPr sz="1800"/>
              </a:pPr>
              <a:r>
                <a:rPr sz="3200" dirty="0">
                  <a:latin typeface="Cambria" panose="02040503050406030204" pitchFamily="18" charset="0"/>
                </a:rPr>
                <a:t>*/</a:t>
              </a:r>
              <a:r>
                <a:rPr sz="3200" dirty="0" err="1">
                  <a:latin typeface="Cambria" panose="02040503050406030204" pitchFamily="18" charset="0"/>
                </a:rPr>
                <a:t>i</a:t>
              </a:r>
              <a:r>
                <a:rPr sz="3200" dirty="0">
                  <a:latin typeface="Cambria" panose="02040503050406030204" pitchFamily="18" charset="0"/>
                </a:rPr>
                <a:t>/</a:t>
              </a:r>
            </a:p>
          </p:txBody>
        </p:sp>
        <p:sp>
          <p:nvSpPr>
            <p:cNvPr id="23556" name="Shape 3973">
              <a:extLst>
                <a:ext uri="{FF2B5EF4-FFF2-40B4-BE49-F238E27FC236}">
                  <a16:creationId xmlns:a16="http://schemas.microsoft.com/office/drawing/2014/main" id="{DB503924-AFAB-70D3-0E48-41BDA4725DC7}"/>
                </a:ext>
              </a:extLst>
            </p:cNvPr>
            <p:cNvSpPr/>
            <p:nvPr/>
          </p:nvSpPr>
          <p:spPr>
            <a:xfrm>
              <a:off x="4100016" y="7913374"/>
              <a:ext cx="1" cy="358776"/>
            </a:xfrm>
            <a:prstGeom prst="line">
              <a:avLst/>
            </a:prstGeom>
            <a:ln w="19050">
              <a:solidFill>
                <a:schemeClr val="tx1"/>
              </a:solidFill>
              <a:round/>
            </a:ln>
          </p:spPr>
          <p:txBody>
            <a:bodyPr lIns="0" tIns="0" rIns="0" bIns="0"/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</p:grpSp>
      <p:sp>
        <p:nvSpPr>
          <p:cNvPr id="23557" name="Shape 3974">
            <a:extLst>
              <a:ext uri="{FF2B5EF4-FFF2-40B4-BE49-F238E27FC236}">
                <a16:creationId xmlns:a16="http://schemas.microsoft.com/office/drawing/2014/main" id="{A0B4A9A9-E05E-7A26-5DDB-8C3D75A83D78}"/>
              </a:ext>
            </a:extLst>
          </p:cNvPr>
          <p:cNvSpPr/>
          <p:nvPr/>
        </p:nvSpPr>
        <p:spPr>
          <a:xfrm>
            <a:off x="6033267" y="7236296"/>
            <a:ext cx="87139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Doulos SIL"/>
                <a:ea typeface="Doulos SIL"/>
                <a:cs typeface="Doulos SIL"/>
                <a:sym typeface="Doulos SIL"/>
              </a:defRPr>
            </a:lvl1pPr>
          </a:lstStyle>
          <a:p>
            <a:pPr lvl="0">
              <a:defRPr sz="1800"/>
            </a:pPr>
            <a:r>
              <a:rPr sz="3200" dirty="0">
                <a:latin typeface="Cambria" panose="02040503050406030204" pitchFamily="18" charset="0"/>
              </a:rPr>
              <a:t>*/a/</a:t>
            </a:r>
          </a:p>
        </p:txBody>
      </p:sp>
      <p:sp>
        <p:nvSpPr>
          <p:cNvPr id="23558" name="Shape 3975">
            <a:extLst>
              <a:ext uri="{FF2B5EF4-FFF2-40B4-BE49-F238E27FC236}">
                <a16:creationId xmlns:a16="http://schemas.microsoft.com/office/drawing/2014/main" id="{2661606C-B52F-5A9E-3452-7659D91EFEB4}"/>
              </a:ext>
            </a:extLst>
          </p:cNvPr>
          <p:cNvSpPr/>
          <p:nvPr/>
        </p:nvSpPr>
        <p:spPr>
          <a:xfrm>
            <a:off x="6505296" y="6948264"/>
            <a:ext cx="1" cy="360363"/>
          </a:xfrm>
          <a:prstGeom prst="line">
            <a:avLst/>
          </a:prstGeom>
          <a:ln w="19050">
            <a:solidFill/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3200">
              <a:latin typeface="Cambria" panose="02040503050406030204" pitchFamily="18" charset="0"/>
            </a:endParaRPr>
          </a:p>
        </p:txBody>
      </p:sp>
      <p:grpSp>
        <p:nvGrpSpPr>
          <p:cNvPr id="23559" name="Group 3978">
            <a:extLst>
              <a:ext uri="{FF2B5EF4-FFF2-40B4-BE49-F238E27FC236}">
                <a16:creationId xmlns:a16="http://schemas.microsoft.com/office/drawing/2014/main" id="{AA13C079-B058-B442-C0B3-F5BB0E53DE0E}"/>
              </a:ext>
            </a:extLst>
          </p:cNvPr>
          <p:cNvGrpSpPr/>
          <p:nvPr/>
        </p:nvGrpSpPr>
        <p:grpSpPr>
          <a:xfrm>
            <a:off x="3736305" y="6117911"/>
            <a:ext cx="2736000" cy="360000"/>
            <a:chOff x="0" y="0"/>
            <a:chExt cx="1732850" cy="365760"/>
          </a:xfrm>
        </p:grpSpPr>
        <p:sp>
          <p:nvSpPr>
            <p:cNvPr id="23560" name="Shape 3976">
              <a:extLst>
                <a:ext uri="{FF2B5EF4-FFF2-40B4-BE49-F238E27FC236}">
                  <a16:creationId xmlns:a16="http://schemas.microsoft.com/office/drawing/2014/main" id="{63A6EC2E-A6B3-E28F-4D19-05DE662E6B0C}"/>
                </a:ext>
              </a:extLst>
            </p:cNvPr>
            <p:cNvSpPr/>
            <p:nvPr/>
          </p:nvSpPr>
          <p:spPr>
            <a:xfrm flipH="1">
              <a:off x="0" y="-1"/>
              <a:ext cx="874967" cy="36576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  <p:sp>
          <p:nvSpPr>
            <p:cNvPr id="23561" name="Shape 3977">
              <a:extLst>
                <a:ext uri="{FF2B5EF4-FFF2-40B4-BE49-F238E27FC236}">
                  <a16:creationId xmlns:a16="http://schemas.microsoft.com/office/drawing/2014/main" id="{EED1B1ED-9895-DCA1-68CD-30F076205586}"/>
                </a:ext>
              </a:extLst>
            </p:cNvPr>
            <p:cNvSpPr/>
            <p:nvPr/>
          </p:nvSpPr>
          <p:spPr>
            <a:xfrm>
              <a:off x="857884" y="-1"/>
              <a:ext cx="874967" cy="36576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</p:grpSp>
      <p:sp>
        <p:nvSpPr>
          <p:cNvPr id="2" name="Shape 3686">
            <a:extLst>
              <a:ext uri="{FF2B5EF4-FFF2-40B4-BE49-F238E27FC236}">
                <a16:creationId xmlns:a16="http://schemas.microsoft.com/office/drawing/2014/main" id="{86BA2AD8-2496-2921-1CAE-DB2E881ED141}"/>
              </a:ext>
            </a:extLst>
          </p:cNvPr>
          <p:cNvSpPr/>
          <p:nvPr/>
        </p:nvSpPr>
        <p:spPr>
          <a:xfrm>
            <a:off x="3376514" y="7020272"/>
            <a:ext cx="2232000" cy="162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000090"/>
            </a:solidFill>
            <a:prstDash val="sysDot"/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" name="Shape 3687">
            <a:extLst>
              <a:ext uri="{FF2B5EF4-FFF2-40B4-BE49-F238E27FC236}">
                <a16:creationId xmlns:a16="http://schemas.microsoft.com/office/drawing/2014/main" id="{B3885117-287A-089B-902D-0E35518C6CA0}"/>
              </a:ext>
            </a:extLst>
          </p:cNvPr>
          <p:cNvSpPr/>
          <p:nvPr/>
        </p:nvSpPr>
        <p:spPr>
          <a:xfrm>
            <a:off x="1072010" y="5364928"/>
            <a:ext cx="1872000" cy="162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000090"/>
            </a:solidFill>
            <a:prstDash val="sysDot"/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" name="Shape 3506">
            <a:extLst>
              <a:ext uri="{FF2B5EF4-FFF2-40B4-BE49-F238E27FC236}">
                <a16:creationId xmlns:a16="http://schemas.microsoft.com/office/drawing/2014/main" id="{1D832E30-DBC2-3562-D179-2AF779D56187}"/>
              </a:ext>
            </a:extLst>
          </p:cNvPr>
          <p:cNvSpPr/>
          <p:nvPr/>
        </p:nvSpPr>
        <p:spPr>
          <a:xfrm>
            <a:off x="7841682" y="4030891"/>
            <a:ext cx="7560000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 algn="l">
              <a:spcBef>
                <a:spcPts val="1500"/>
              </a:spcBef>
              <a:defRPr sz="1800"/>
            </a:pPr>
            <a:r>
              <a:rPr lang="en-CA" sz="32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Oxford (2015) proposes that the height feature changed from [±low] to [±high] and came to outrank the place contrasts.</a:t>
            </a:r>
            <a:endParaRPr sz="3200" dirty="0">
              <a:solidFill>
                <a:srgbClr val="000090"/>
              </a:solidFill>
              <a:latin typeface="Cambria" panose="0204050305040603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Shape 3506">
            <a:extLst>
              <a:ext uri="{FF2B5EF4-FFF2-40B4-BE49-F238E27FC236}">
                <a16:creationId xmlns:a16="http://schemas.microsoft.com/office/drawing/2014/main" id="{1E58D0E2-1F93-C3A0-A755-082EFF1DBAD0}"/>
              </a:ext>
            </a:extLst>
          </p:cNvPr>
          <p:cNvSpPr/>
          <p:nvPr/>
        </p:nvSpPr>
        <p:spPr>
          <a:xfrm>
            <a:off x="7841682" y="5874008"/>
            <a:ext cx="756000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 algn="l">
              <a:spcBef>
                <a:spcPts val="1500"/>
              </a:spcBef>
              <a:defRPr sz="1800"/>
            </a:pPr>
            <a:r>
              <a:rPr lang="en-CA" sz="32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That is, the hierarchy changed from</a:t>
            </a:r>
          </a:p>
        </p:txBody>
      </p:sp>
      <p:sp>
        <p:nvSpPr>
          <p:cNvPr id="6" name="Shape 3506">
            <a:extLst>
              <a:ext uri="{FF2B5EF4-FFF2-40B4-BE49-F238E27FC236}">
                <a16:creationId xmlns:a16="http://schemas.microsoft.com/office/drawing/2014/main" id="{A3D6AB9C-5B1D-D088-8071-23ACDAF6D3D9}"/>
              </a:ext>
            </a:extLst>
          </p:cNvPr>
          <p:cNvSpPr/>
          <p:nvPr/>
        </p:nvSpPr>
        <p:spPr>
          <a:xfrm>
            <a:off x="8417666" y="6732240"/>
            <a:ext cx="6119840" cy="195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 algn="l">
              <a:spcBef>
                <a:spcPts val="1500"/>
              </a:spcBef>
              <a:defRPr sz="1800"/>
            </a:pPr>
            <a:r>
              <a:rPr lang="en-CA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	[round] &gt; [front] &gt; [low]</a:t>
            </a:r>
            <a:endParaRPr lang="en-CA" sz="3200" dirty="0">
              <a:latin typeface="Cambria" panose="02040503050406030204" pitchFamily="18" charset="0"/>
              <a:ea typeface="Times New Roman"/>
              <a:cs typeface="Times New Roman"/>
              <a:sym typeface="Times New Roman"/>
            </a:endParaRPr>
          </a:p>
          <a:p>
            <a:pPr lvl="0" algn="l">
              <a:spcBef>
                <a:spcPts val="1500"/>
              </a:spcBef>
              <a:defRPr sz="1800"/>
            </a:pPr>
            <a:r>
              <a:rPr lang="en-CA" sz="32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to</a:t>
            </a:r>
            <a:r>
              <a:rPr lang="en-CA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	[round] &gt; [front] &gt; [high]</a:t>
            </a:r>
            <a:r>
              <a:rPr lang="en-CA" sz="32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	</a:t>
            </a:r>
          </a:p>
          <a:p>
            <a:pPr lvl="0" algn="l">
              <a:spcBef>
                <a:spcPts val="1500"/>
              </a:spcBef>
              <a:defRPr sz="1800"/>
            </a:pPr>
            <a:r>
              <a:rPr lang="en-CA" sz="32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to	</a:t>
            </a:r>
            <a:r>
              <a:rPr lang="en-CA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[high] &gt; [round] &gt; [front]</a:t>
            </a:r>
            <a:endParaRPr sz="3200" dirty="0">
              <a:solidFill>
                <a:srgbClr val="C00000"/>
              </a:solidFill>
              <a:latin typeface="Cambria" panose="0204050305040603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772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/>
      <p:bldP spid="6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8305497" y="4032000"/>
            <a:ext cx="6480000" cy="476239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 sz="3200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305497" y="4030891"/>
            <a:ext cx="6480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200" noProof="1">
              <a:solidFill>
                <a:srgbClr val="C00000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209120F1-D25A-7E44-9256-CEC9415BE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2550779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</a:rPr>
              <a:t>Unlike in the previous hierarchy where */</a:t>
            </a:r>
            <a:r>
              <a:rPr lang="en-US" sz="3200" dirty="0" err="1">
                <a:latin typeface="Cambria" panose="02040503050406030204" pitchFamily="18" charset="0"/>
              </a:rPr>
              <a:t>ɛ</a:t>
            </a:r>
            <a:r>
              <a:rPr lang="en-US" sz="3200" dirty="0">
                <a:latin typeface="Cambria" panose="02040503050406030204" pitchFamily="18" charset="0"/>
              </a:rPr>
              <a:t>/ and */</a:t>
            </a:r>
            <a:r>
              <a:rPr lang="en-US" sz="3200" dirty="0" err="1">
                <a:latin typeface="Cambria" panose="02040503050406030204" pitchFamily="18" charset="0"/>
              </a:rPr>
              <a:t>i</a:t>
            </a:r>
            <a:r>
              <a:rPr lang="en-US" sz="3200" dirty="0">
                <a:latin typeface="Cambria" panose="02040503050406030204" pitchFamily="18" charset="0"/>
              </a:rPr>
              <a:t>/ were contrastive sisters, in the new hierarchy */</a:t>
            </a:r>
            <a:r>
              <a:rPr lang="en-US" sz="3200" dirty="0" err="1">
                <a:latin typeface="Cambria" panose="02040503050406030204" pitchFamily="18" charset="0"/>
              </a:rPr>
              <a:t>ɛ</a:t>
            </a:r>
            <a:r>
              <a:rPr lang="en-US" sz="3200" dirty="0">
                <a:latin typeface="Cambria" panose="02040503050406030204" pitchFamily="18" charset="0"/>
              </a:rPr>
              <a:t>/ and */a/ are contrastive sisters. In these languages:</a:t>
            </a:r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203AA3D4-77CA-B145-B9CD-C435DEDFB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69856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607469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</a:rPr>
              <a:t>Eastern and Western Algonquian</a:t>
            </a:r>
          </a:p>
        </p:txBody>
      </p:sp>
      <p:sp>
        <p:nvSpPr>
          <p:cNvPr id="44" name="Slide Number Placeholder 8">
            <a:extLst>
              <a:ext uri="{FF2B5EF4-FFF2-40B4-BE49-F238E27FC236}">
                <a16:creationId xmlns:a16="http://schemas.microsoft.com/office/drawing/2014/main" id="{E1C4D1E9-5440-F348-895D-B371B7B61B11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31</a:t>
            </a:fld>
            <a:endParaRPr lang="en-US" sz="1600" dirty="0"/>
          </a:p>
        </p:txBody>
      </p:sp>
      <p:grpSp>
        <p:nvGrpSpPr>
          <p:cNvPr id="15" name="Group 3937">
            <a:extLst>
              <a:ext uri="{FF2B5EF4-FFF2-40B4-BE49-F238E27FC236}">
                <a16:creationId xmlns:a16="http://schemas.microsoft.com/office/drawing/2014/main" id="{940B5D3C-452B-39D2-C668-8DEE2B273B2D}"/>
              </a:ext>
            </a:extLst>
          </p:cNvPr>
          <p:cNvGrpSpPr/>
          <p:nvPr/>
        </p:nvGrpSpPr>
        <p:grpSpPr>
          <a:xfrm>
            <a:off x="12345182" y="6209352"/>
            <a:ext cx="1656000" cy="365761"/>
            <a:chOff x="0" y="0"/>
            <a:chExt cx="1184210" cy="365760"/>
          </a:xfrm>
        </p:grpSpPr>
        <p:sp>
          <p:nvSpPr>
            <p:cNvPr id="16" name="Shape 3935">
              <a:extLst>
                <a:ext uri="{FF2B5EF4-FFF2-40B4-BE49-F238E27FC236}">
                  <a16:creationId xmlns:a16="http://schemas.microsoft.com/office/drawing/2014/main" id="{C476A4C8-9BE4-0FA2-0B24-01D2631C3B8A}"/>
                </a:ext>
              </a:extLst>
            </p:cNvPr>
            <p:cNvSpPr/>
            <p:nvPr/>
          </p:nvSpPr>
          <p:spPr>
            <a:xfrm flipH="1">
              <a:off x="0" y="-1"/>
              <a:ext cx="597943" cy="365761"/>
            </a:xfrm>
            <a:prstGeom prst="line">
              <a:avLst/>
            </a:prstGeom>
            <a:noFill/>
            <a:ln w="19050" cap="flat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  <p:sp>
          <p:nvSpPr>
            <p:cNvPr id="17" name="Shape 3936">
              <a:extLst>
                <a:ext uri="{FF2B5EF4-FFF2-40B4-BE49-F238E27FC236}">
                  <a16:creationId xmlns:a16="http://schemas.microsoft.com/office/drawing/2014/main" id="{DD8368A5-5765-72EC-7D67-EBECBA6F609E}"/>
                </a:ext>
              </a:extLst>
            </p:cNvPr>
            <p:cNvSpPr/>
            <p:nvPr/>
          </p:nvSpPr>
          <p:spPr>
            <a:xfrm>
              <a:off x="586268" y="-1"/>
              <a:ext cx="597943" cy="365761"/>
            </a:xfrm>
            <a:prstGeom prst="line">
              <a:avLst/>
            </a:prstGeom>
            <a:noFill/>
            <a:ln w="19050" cap="flat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</p:grpSp>
      <p:grpSp>
        <p:nvGrpSpPr>
          <p:cNvPr id="36" name="Group 3954">
            <a:extLst>
              <a:ext uri="{FF2B5EF4-FFF2-40B4-BE49-F238E27FC236}">
                <a16:creationId xmlns:a16="http://schemas.microsoft.com/office/drawing/2014/main" id="{FB33000B-3780-6B45-D657-780F2047CF56}"/>
              </a:ext>
            </a:extLst>
          </p:cNvPr>
          <p:cNvGrpSpPr/>
          <p:nvPr/>
        </p:nvGrpSpPr>
        <p:grpSpPr>
          <a:xfrm>
            <a:off x="9136905" y="6209352"/>
            <a:ext cx="1656000" cy="365761"/>
            <a:chOff x="0" y="0"/>
            <a:chExt cx="1184210" cy="365760"/>
          </a:xfrm>
        </p:grpSpPr>
        <p:sp>
          <p:nvSpPr>
            <p:cNvPr id="37" name="Shape 3952">
              <a:extLst>
                <a:ext uri="{FF2B5EF4-FFF2-40B4-BE49-F238E27FC236}">
                  <a16:creationId xmlns:a16="http://schemas.microsoft.com/office/drawing/2014/main" id="{CF41649F-D256-D5DD-0A67-0007E51DA944}"/>
                </a:ext>
              </a:extLst>
            </p:cNvPr>
            <p:cNvSpPr/>
            <p:nvPr/>
          </p:nvSpPr>
          <p:spPr>
            <a:xfrm flipH="1">
              <a:off x="0" y="-1"/>
              <a:ext cx="597943" cy="36576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  <p:sp>
          <p:nvSpPr>
            <p:cNvPr id="38" name="Shape 3953">
              <a:extLst>
                <a:ext uri="{FF2B5EF4-FFF2-40B4-BE49-F238E27FC236}">
                  <a16:creationId xmlns:a16="http://schemas.microsoft.com/office/drawing/2014/main" id="{EFD3FCBF-EC04-C38D-B13E-0854DC42E584}"/>
                </a:ext>
              </a:extLst>
            </p:cNvPr>
            <p:cNvSpPr/>
            <p:nvPr/>
          </p:nvSpPr>
          <p:spPr>
            <a:xfrm>
              <a:off x="586268" y="-1"/>
              <a:ext cx="597943" cy="36576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</p:grpSp>
      <p:sp>
        <p:nvSpPr>
          <p:cNvPr id="8" name="Shape 3930">
            <a:extLst>
              <a:ext uri="{FF2B5EF4-FFF2-40B4-BE49-F238E27FC236}">
                <a16:creationId xmlns:a16="http://schemas.microsoft.com/office/drawing/2014/main" id="{DA6EB86D-5A30-6F66-9781-C8DCF2EDA35A}"/>
              </a:ext>
            </a:extLst>
          </p:cNvPr>
          <p:cNvSpPr/>
          <p:nvPr/>
        </p:nvSpPr>
        <p:spPr>
          <a:xfrm>
            <a:off x="10793090" y="4665350"/>
            <a:ext cx="170014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3200" dirty="0">
                <a:latin typeface="Cambria" panose="02040503050406030204" pitchFamily="18" charset="0"/>
              </a:rPr>
              <a:t>[syllabic]</a:t>
            </a:r>
          </a:p>
        </p:txBody>
      </p:sp>
      <p:grpSp>
        <p:nvGrpSpPr>
          <p:cNvPr id="9" name="Group 3933">
            <a:extLst>
              <a:ext uri="{FF2B5EF4-FFF2-40B4-BE49-F238E27FC236}">
                <a16:creationId xmlns:a16="http://schemas.microsoft.com/office/drawing/2014/main" id="{3E796240-B375-5E0A-30E8-FA060C2CF17D}"/>
              </a:ext>
            </a:extLst>
          </p:cNvPr>
          <p:cNvGrpSpPr/>
          <p:nvPr/>
        </p:nvGrpSpPr>
        <p:grpSpPr>
          <a:xfrm>
            <a:off x="10039386" y="5219387"/>
            <a:ext cx="3168000" cy="365126"/>
            <a:chOff x="0" y="0"/>
            <a:chExt cx="2011360" cy="365125"/>
          </a:xfrm>
        </p:grpSpPr>
        <p:sp>
          <p:nvSpPr>
            <p:cNvPr id="10" name="Shape 3931">
              <a:extLst>
                <a:ext uri="{FF2B5EF4-FFF2-40B4-BE49-F238E27FC236}">
                  <a16:creationId xmlns:a16="http://schemas.microsoft.com/office/drawing/2014/main" id="{9426E13E-A7DD-0E2E-4963-1D9351AAFBFB}"/>
                </a:ext>
              </a:extLst>
            </p:cNvPr>
            <p:cNvSpPr/>
            <p:nvPr/>
          </p:nvSpPr>
          <p:spPr>
            <a:xfrm flipH="1">
              <a:off x="0" y="0"/>
              <a:ext cx="1005681" cy="36512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  <p:sp>
          <p:nvSpPr>
            <p:cNvPr id="11" name="Shape 3932">
              <a:extLst>
                <a:ext uri="{FF2B5EF4-FFF2-40B4-BE49-F238E27FC236}">
                  <a16:creationId xmlns:a16="http://schemas.microsoft.com/office/drawing/2014/main" id="{6B28BAD7-CE61-9368-FDBD-65BC0C7A3C2A}"/>
                </a:ext>
              </a:extLst>
            </p:cNvPr>
            <p:cNvSpPr/>
            <p:nvPr/>
          </p:nvSpPr>
          <p:spPr>
            <a:xfrm>
              <a:off x="1005680" y="-1"/>
              <a:ext cx="1005681" cy="365127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</p:grpSp>
      <p:sp>
        <p:nvSpPr>
          <p:cNvPr id="14" name="Shape 3934">
            <a:extLst>
              <a:ext uri="{FF2B5EF4-FFF2-40B4-BE49-F238E27FC236}">
                <a16:creationId xmlns:a16="http://schemas.microsoft.com/office/drawing/2014/main" id="{43C73CF8-1BC1-9753-76C5-157F67658CB3}"/>
              </a:ext>
            </a:extLst>
          </p:cNvPr>
          <p:cNvSpPr/>
          <p:nvPr/>
        </p:nvSpPr>
        <p:spPr>
          <a:xfrm>
            <a:off x="9429959" y="5597212"/>
            <a:ext cx="114710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0" dirty="0">
                <a:solidFill>
                  <a:schemeClr val="tx1"/>
                </a:solidFill>
                <a:latin typeface="Cambria" panose="02040503050406030204" pitchFamily="18" charset="0"/>
              </a:rPr>
              <a:t>[high]</a:t>
            </a:r>
          </a:p>
        </p:txBody>
      </p:sp>
      <p:sp>
        <p:nvSpPr>
          <p:cNvPr id="21" name="Shape 3941">
            <a:extLst>
              <a:ext uri="{FF2B5EF4-FFF2-40B4-BE49-F238E27FC236}">
                <a16:creationId xmlns:a16="http://schemas.microsoft.com/office/drawing/2014/main" id="{8C14C4BF-D799-89C9-519C-0737F8384933}"/>
              </a:ext>
            </a:extLst>
          </p:cNvPr>
          <p:cNvSpPr/>
          <p:nvPr/>
        </p:nvSpPr>
        <p:spPr>
          <a:xfrm>
            <a:off x="12233250" y="5597212"/>
            <a:ext cx="198586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lang="en-CA" sz="3200" dirty="0">
                <a:solidFill>
                  <a:srgbClr val="C00000"/>
                </a:solidFill>
                <a:latin typeface="Cambria" panose="02040503050406030204" pitchFamily="18" charset="0"/>
              </a:rPr>
              <a:t>[non-high]</a:t>
            </a:r>
            <a:endParaRPr sz="3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23593" name="Group 23592">
            <a:extLst>
              <a:ext uri="{FF2B5EF4-FFF2-40B4-BE49-F238E27FC236}">
                <a16:creationId xmlns:a16="http://schemas.microsoft.com/office/drawing/2014/main" id="{15E26324-9B12-57E6-C54F-7C8937BBC525}"/>
              </a:ext>
            </a:extLst>
          </p:cNvPr>
          <p:cNvGrpSpPr/>
          <p:nvPr/>
        </p:nvGrpSpPr>
        <p:grpSpPr>
          <a:xfrm>
            <a:off x="11605147" y="6494149"/>
            <a:ext cx="1254509" cy="1499175"/>
            <a:chOff x="11605147" y="6494149"/>
            <a:chExt cx="1254509" cy="1499175"/>
          </a:xfrm>
        </p:grpSpPr>
        <p:sp>
          <p:nvSpPr>
            <p:cNvPr id="22" name="Shape 3942">
              <a:extLst>
                <a:ext uri="{FF2B5EF4-FFF2-40B4-BE49-F238E27FC236}">
                  <a16:creationId xmlns:a16="http://schemas.microsoft.com/office/drawing/2014/main" id="{F4D9D618-C9E5-8A79-B33F-BBFCBB0ADBD5}"/>
                </a:ext>
              </a:extLst>
            </p:cNvPr>
            <p:cNvSpPr/>
            <p:nvPr/>
          </p:nvSpPr>
          <p:spPr>
            <a:xfrm>
              <a:off x="11605147" y="6494149"/>
              <a:ext cx="1254509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>
                <a:defRPr sz="1800"/>
              </a:pPr>
              <a:r>
                <a:rPr sz="3200" dirty="0">
                  <a:solidFill>
                    <a:srgbClr val="C00000"/>
                  </a:solidFill>
                  <a:latin typeface="Cambria" panose="02040503050406030204" pitchFamily="18" charset="0"/>
                </a:rPr>
                <a:t>[front]</a:t>
              </a:r>
            </a:p>
          </p:txBody>
        </p:sp>
        <p:sp>
          <p:nvSpPr>
            <p:cNvPr id="25" name="Shape 3945">
              <a:extLst>
                <a:ext uri="{FF2B5EF4-FFF2-40B4-BE49-F238E27FC236}">
                  <a16:creationId xmlns:a16="http://schemas.microsoft.com/office/drawing/2014/main" id="{179DA51F-E438-75EB-364E-D945D616BBA4}"/>
                </a:ext>
              </a:extLst>
            </p:cNvPr>
            <p:cNvSpPr/>
            <p:nvPr/>
          </p:nvSpPr>
          <p:spPr>
            <a:xfrm>
              <a:off x="11729194" y="7408549"/>
              <a:ext cx="861772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>
                  <a:latin typeface="Doulos SIL"/>
                  <a:ea typeface="Doulos SIL"/>
                  <a:cs typeface="Doulos SIL"/>
                  <a:sym typeface="Doulos SIL"/>
                </a:defRPr>
              </a:lvl1pPr>
            </a:lstStyle>
            <a:p>
              <a:pPr lvl="0">
                <a:defRPr sz="1800"/>
              </a:pPr>
              <a:r>
                <a:rPr sz="3200" dirty="0">
                  <a:solidFill>
                    <a:srgbClr val="C00000"/>
                  </a:solidFill>
                  <a:latin typeface="Cambria" panose="02040503050406030204" pitchFamily="18" charset="0"/>
                </a:rPr>
                <a:t>*/</a:t>
              </a:r>
              <a:r>
                <a:rPr sz="3200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ɛ</a:t>
              </a:r>
              <a:r>
                <a:rPr sz="3200" dirty="0">
                  <a:solidFill>
                    <a:srgbClr val="C00000"/>
                  </a:solidFill>
                  <a:latin typeface="Cambria" panose="02040503050406030204" pitchFamily="18" charset="0"/>
                </a:rPr>
                <a:t>/</a:t>
              </a:r>
            </a:p>
          </p:txBody>
        </p:sp>
        <p:sp>
          <p:nvSpPr>
            <p:cNvPr id="26" name="Shape 3946">
              <a:extLst>
                <a:ext uri="{FF2B5EF4-FFF2-40B4-BE49-F238E27FC236}">
                  <a16:creationId xmlns:a16="http://schemas.microsoft.com/office/drawing/2014/main" id="{FF7A8794-5B98-90EC-7D2E-9B623D3E0384}"/>
                </a:ext>
              </a:extLst>
            </p:cNvPr>
            <p:cNvSpPr/>
            <p:nvPr/>
          </p:nvSpPr>
          <p:spPr>
            <a:xfrm>
              <a:off x="12232401" y="7065936"/>
              <a:ext cx="1" cy="360365"/>
            </a:xfrm>
            <a:prstGeom prst="line">
              <a:avLst/>
            </a:prstGeom>
            <a:ln w="19050">
              <a:solidFill>
                <a:srgbClr val="C00000"/>
              </a:solidFill>
              <a:round/>
            </a:ln>
          </p:spPr>
          <p:txBody>
            <a:bodyPr lIns="0" tIns="0" rIns="0" bIns="0"/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3594" name="Group 23593">
            <a:extLst>
              <a:ext uri="{FF2B5EF4-FFF2-40B4-BE49-F238E27FC236}">
                <a16:creationId xmlns:a16="http://schemas.microsoft.com/office/drawing/2014/main" id="{0A706B09-68C5-1EBD-80ED-30359AEACCD0}"/>
              </a:ext>
            </a:extLst>
          </p:cNvPr>
          <p:cNvGrpSpPr/>
          <p:nvPr/>
        </p:nvGrpSpPr>
        <p:grpSpPr>
          <a:xfrm>
            <a:off x="12870644" y="6494149"/>
            <a:ext cx="1882886" cy="1499175"/>
            <a:chOff x="12870644" y="6494149"/>
            <a:chExt cx="1882886" cy="1499175"/>
          </a:xfrm>
        </p:grpSpPr>
        <p:sp>
          <p:nvSpPr>
            <p:cNvPr id="18" name="Shape 3938">
              <a:extLst>
                <a:ext uri="{FF2B5EF4-FFF2-40B4-BE49-F238E27FC236}">
                  <a16:creationId xmlns:a16="http://schemas.microsoft.com/office/drawing/2014/main" id="{E3CC0708-7EE6-FBBC-B419-7D12AF684813}"/>
                </a:ext>
              </a:extLst>
            </p:cNvPr>
            <p:cNvSpPr/>
            <p:nvPr/>
          </p:nvSpPr>
          <p:spPr>
            <a:xfrm>
              <a:off x="12870644" y="6494149"/>
              <a:ext cx="1882886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>
                <a:defRPr sz="1800"/>
              </a:pPr>
              <a:r>
                <a:rPr lang="en-CA" sz="3200" dirty="0">
                  <a:solidFill>
                    <a:srgbClr val="C00000"/>
                  </a:solidFill>
                  <a:latin typeface="Cambria" panose="02040503050406030204" pitchFamily="18" charset="0"/>
                </a:rPr>
                <a:t>[non-</a:t>
              </a:r>
              <a:r>
                <a:rPr sz="3200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fr</a:t>
              </a:r>
              <a:r>
                <a:rPr lang="en-CA" sz="3200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nt</a:t>
              </a:r>
              <a:r>
                <a:rPr lang="en-CA" sz="3200" dirty="0">
                  <a:solidFill>
                    <a:srgbClr val="C00000"/>
                  </a:solidFill>
                  <a:latin typeface="Cambria" panose="02040503050406030204" pitchFamily="18" charset="0"/>
                </a:rPr>
                <a:t>]</a:t>
              </a:r>
              <a:endParaRPr sz="3200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7" name="Shape 3947">
              <a:extLst>
                <a:ext uri="{FF2B5EF4-FFF2-40B4-BE49-F238E27FC236}">
                  <a16:creationId xmlns:a16="http://schemas.microsoft.com/office/drawing/2014/main" id="{9A66BA49-F928-23C3-EB88-C37DCEC8B19E}"/>
                </a:ext>
              </a:extLst>
            </p:cNvPr>
            <p:cNvSpPr/>
            <p:nvPr/>
          </p:nvSpPr>
          <p:spPr>
            <a:xfrm>
              <a:off x="13313370" y="7408549"/>
              <a:ext cx="871391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>
                  <a:latin typeface="Doulos SIL"/>
                  <a:ea typeface="Doulos SIL"/>
                  <a:cs typeface="Doulos SIL"/>
                  <a:sym typeface="Doulos SIL"/>
                </a:defRPr>
              </a:lvl1pPr>
            </a:lstStyle>
            <a:p>
              <a:pPr lvl="0">
                <a:defRPr sz="1800"/>
              </a:pPr>
              <a:r>
                <a:rPr sz="3200" dirty="0">
                  <a:solidFill>
                    <a:srgbClr val="C00000"/>
                  </a:solidFill>
                  <a:latin typeface="Cambria" panose="02040503050406030204" pitchFamily="18" charset="0"/>
                </a:rPr>
                <a:t>*/a/</a:t>
              </a:r>
            </a:p>
          </p:txBody>
        </p:sp>
        <p:sp>
          <p:nvSpPr>
            <p:cNvPr id="30" name="Shape 3948">
              <a:extLst>
                <a:ext uri="{FF2B5EF4-FFF2-40B4-BE49-F238E27FC236}">
                  <a16:creationId xmlns:a16="http://schemas.microsoft.com/office/drawing/2014/main" id="{64B549A1-84E3-4F43-FE67-92DCE977A125}"/>
                </a:ext>
              </a:extLst>
            </p:cNvPr>
            <p:cNvSpPr/>
            <p:nvPr/>
          </p:nvSpPr>
          <p:spPr>
            <a:xfrm>
              <a:off x="13812087" y="7065936"/>
              <a:ext cx="1" cy="360365"/>
            </a:xfrm>
            <a:prstGeom prst="line">
              <a:avLst/>
            </a:prstGeom>
            <a:ln w="19050">
              <a:solidFill>
                <a:srgbClr val="C00000"/>
              </a:solidFill>
              <a:round/>
            </a:ln>
          </p:spPr>
          <p:txBody>
            <a:bodyPr lIns="0" tIns="0" rIns="0" bIns="0"/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3592" name="Group 23591">
            <a:extLst>
              <a:ext uri="{FF2B5EF4-FFF2-40B4-BE49-F238E27FC236}">
                <a16:creationId xmlns:a16="http://schemas.microsoft.com/office/drawing/2014/main" id="{4F22ABA9-F935-547E-1D54-A5969CF851EA}"/>
              </a:ext>
            </a:extLst>
          </p:cNvPr>
          <p:cNvGrpSpPr/>
          <p:nvPr/>
        </p:nvGrpSpPr>
        <p:grpSpPr>
          <a:xfrm>
            <a:off x="9783429" y="6498912"/>
            <a:ext cx="1846017" cy="1494412"/>
            <a:chOff x="9783429" y="6498912"/>
            <a:chExt cx="1846017" cy="1494412"/>
          </a:xfrm>
        </p:grpSpPr>
        <p:sp>
          <p:nvSpPr>
            <p:cNvPr id="23" name="Shape 3943">
              <a:extLst>
                <a:ext uri="{FF2B5EF4-FFF2-40B4-BE49-F238E27FC236}">
                  <a16:creationId xmlns:a16="http://schemas.microsoft.com/office/drawing/2014/main" id="{5E671710-4826-BDFA-B889-F6DE1260226E}"/>
                </a:ext>
              </a:extLst>
            </p:cNvPr>
            <p:cNvSpPr/>
            <p:nvPr/>
          </p:nvSpPr>
          <p:spPr>
            <a:xfrm>
              <a:off x="10296293" y="7408549"/>
              <a:ext cx="784829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>
                  <a:latin typeface="Doulos SIL"/>
                  <a:ea typeface="Doulos SIL"/>
                  <a:cs typeface="Doulos SIL"/>
                  <a:sym typeface="Doulos SIL"/>
                </a:defRPr>
              </a:lvl1pPr>
            </a:lstStyle>
            <a:p>
              <a:pPr lvl="0">
                <a:defRPr sz="1800"/>
              </a:pPr>
              <a:r>
                <a:rPr sz="3200" dirty="0">
                  <a:latin typeface="Cambria" panose="02040503050406030204" pitchFamily="18" charset="0"/>
                </a:rPr>
                <a:t>*/</a:t>
              </a:r>
              <a:r>
                <a:rPr sz="3200" dirty="0" err="1">
                  <a:latin typeface="Cambria" panose="02040503050406030204" pitchFamily="18" charset="0"/>
                </a:rPr>
                <a:t>i</a:t>
              </a:r>
              <a:r>
                <a:rPr sz="3200" dirty="0">
                  <a:latin typeface="Cambria" panose="02040503050406030204" pitchFamily="18" charset="0"/>
                </a:rPr>
                <a:t>/</a:t>
              </a:r>
            </a:p>
          </p:txBody>
        </p:sp>
        <p:sp>
          <p:nvSpPr>
            <p:cNvPr id="24" name="Shape 3944">
              <a:extLst>
                <a:ext uri="{FF2B5EF4-FFF2-40B4-BE49-F238E27FC236}">
                  <a16:creationId xmlns:a16="http://schemas.microsoft.com/office/drawing/2014/main" id="{6BFB561F-4809-839A-883A-6C821766BC3E}"/>
                </a:ext>
              </a:extLst>
            </p:cNvPr>
            <p:cNvSpPr/>
            <p:nvPr/>
          </p:nvSpPr>
          <p:spPr>
            <a:xfrm>
              <a:off x="10706437" y="7065936"/>
              <a:ext cx="1" cy="360365"/>
            </a:xfrm>
            <a:prstGeom prst="line">
              <a:avLst/>
            </a:prstGeom>
            <a:ln w="19050">
              <a:solidFill/>
              <a:round/>
            </a:ln>
          </p:spPr>
          <p:txBody>
            <a:bodyPr lIns="0" tIns="0" rIns="0" bIns="0"/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  <p:sp>
          <p:nvSpPr>
            <p:cNvPr id="34" name="Shape 3950">
              <a:extLst>
                <a:ext uri="{FF2B5EF4-FFF2-40B4-BE49-F238E27FC236}">
                  <a16:creationId xmlns:a16="http://schemas.microsoft.com/office/drawing/2014/main" id="{ABFDFB5B-87EE-F9E0-87C2-B6338CB80782}"/>
                </a:ext>
              </a:extLst>
            </p:cNvPr>
            <p:cNvSpPr/>
            <p:nvPr/>
          </p:nvSpPr>
          <p:spPr>
            <a:xfrm>
              <a:off x="9783429" y="6498912"/>
              <a:ext cx="1846017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>
                <a:defRPr sz="1800"/>
              </a:pPr>
              <a:r>
                <a:rPr lang="en-CA" sz="3200" dirty="0">
                  <a:latin typeface="Cambria" panose="02040503050406030204" pitchFamily="18" charset="0"/>
                </a:rPr>
                <a:t>[non-</a:t>
              </a:r>
              <a:r>
                <a:rPr lang="en-CA" sz="3200" dirty="0" err="1">
                  <a:latin typeface="Cambria" panose="02040503050406030204" pitchFamily="18" charset="0"/>
                </a:rPr>
                <a:t>rnd</a:t>
              </a:r>
              <a:r>
                <a:rPr lang="en-CA" sz="3200" dirty="0">
                  <a:latin typeface="Cambria" panose="02040503050406030204" pitchFamily="18" charset="0"/>
                </a:rPr>
                <a:t>]</a:t>
              </a:r>
              <a:endParaRPr sz="3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3591" name="Group 23590">
            <a:extLst>
              <a:ext uri="{FF2B5EF4-FFF2-40B4-BE49-F238E27FC236}">
                <a16:creationId xmlns:a16="http://schemas.microsoft.com/office/drawing/2014/main" id="{D87E3EFB-1D38-EABB-10FF-F09910204B4E}"/>
              </a:ext>
            </a:extLst>
          </p:cNvPr>
          <p:cNvGrpSpPr/>
          <p:nvPr/>
        </p:nvGrpSpPr>
        <p:grpSpPr>
          <a:xfrm>
            <a:off x="8344818" y="6498912"/>
            <a:ext cx="1445266" cy="1494412"/>
            <a:chOff x="8344818" y="6498912"/>
            <a:chExt cx="1445266" cy="1494412"/>
          </a:xfrm>
        </p:grpSpPr>
        <p:sp>
          <p:nvSpPr>
            <p:cNvPr id="19" name="Shape 3939">
              <a:extLst>
                <a:ext uri="{FF2B5EF4-FFF2-40B4-BE49-F238E27FC236}">
                  <a16:creationId xmlns:a16="http://schemas.microsoft.com/office/drawing/2014/main" id="{86C9A2CC-0D5C-CE2C-B494-2696A52F0B0C}"/>
                </a:ext>
              </a:extLst>
            </p:cNvPr>
            <p:cNvSpPr/>
            <p:nvPr/>
          </p:nvSpPr>
          <p:spPr>
            <a:xfrm>
              <a:off x="8560842" y="7408549"/>
              <a:ext cx="889024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>
                  <a:latin typeface="Doulos SIL"/>
                  <a:ea typeface="Doulos SIL"/>
                  <a:cs typeface="Doulos SIL"/>
                  <a:sym typeface="Doulos SIL"/>
                </a:defRPr>
              </a:lvl1pPr>
            </a:lstStyle>
            <a:p>
              <a:pPr lvl="0">
                <a:defRPr sz="1800"/>
              </a:pPr>
              <a:r>
                <a:rPr sz="3200" dirty="0">
                  <a:latin typeface="Cambria" panose="02040503050406030204" pitchFamily="18" charset="0"/>
                </a:rPr>
                <a:t>*/o/</a:t>
              </a:r>
            </a:p>
          </p:txBody>
        </p:sp>
        <p:sp>
          <p:nvSpPr>
            <p:cNvPr id="20" name="Shape 3940">
              <a:extLst>
                <a:ext uri="{FF2B5EF4-FFF2-40B4-BE49-F238E27FC236}">
                  <a16:creationId xmlns:a16="http://schemas.microsoft.com/office/drawing/2014/main" id="{E38F58F4-BAC4-9EFB-9F6C-4EF7BB5E38C3}"/>
                </a:ext>
              </a:extLst>
            </p:cNvPr>
            <p:cNvSpPr/>
            <p:nvPr/>
          </p:nvSpPr>
          <p:spPr>
            <a:xfrm>
              <a:off x="9067451" y="7065936"/>
              <a:ext cx="0" cy="360365"/>
            </a:xfrm>
            <a:prstGeom prst="line">
              <a:avLst/>
            </a:prstGeom>
            <a:ln w="19050">
              <a:solidFill/>
              <a:round/>
            </a:ln>
          </p:spPr>
          <p:txBody>
            <a:bodyPr lIns="0" tIns="0" rIns="0" bIns="0"/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  <p:sp>
          <p:nvSpPr>
            <p:cNvPr id="35" name="Shape 3951">
              <a:extLst>
                <a:ext uri="{FF2B5EF4-FFF2-40B4-BE49-F238E27FC236}">
                  <a16:creationId xmlns:a16="http://schemas.microsoft.com/office/drawing/2014/main" id="{CAF14C48-1ADB-0673-D210-AF483B4462E6}"/>
                </a:ext>
              </a:extLst>
            </p:cNvPr>
            <p:cNvSpPr/>
            <p:nvPr/>
          </p:nvSpPr>
          <p:spPr>
            <a:xfrm>
              <a:off x="8344818" y="6498912"/>
              <a:ext cx="1445266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>
                <a:defRPr sz="1800"/>
              </a:pPr>
              <a:r>
                <a:rPr sz="3200" dirty="0">
                  <a:latin typeface="Cambria" panose="02040503050406030204" pitchFamily="18" charset="0"/>
                </a:rPr>
                <a:t>[round]</a:t>
              </a:r>
            </a:p>
          </p:txBody>
        </p:sp>
      </p:grpSp>
      <p:sp>
        <p:nvSpPr>
          <p:cNvPr id="23563" name="Shape 3979">
            <a:extLst>
              <a:ext uri="{FF2B5EF4-FFF2-40B4-BE49-F238E27FC236}">
                <a16:creationId xmlns:a16="http://schemas.microsoft.com/office/drawing/2014/main" id="{82DAD665-4026-EDBD-0943-4188806E9118}"/>
              </a:ext>
            </a:extLst>
          </p:cNvPr>
          <p:cNvSpPr/>
          <p:nvPr/>
        </p:nvSpPr>
        <p:spPr>
          <a:xfrm>
            <a:off x="8752971" y="4030891"/>
            <a:ext cx="558505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5612">
              <a:spcBef>
                <a:spcPts val="300"/>
              </a:spcBef>
              <a:defRPr sz="2800">
                <a:solidFill>
                  <a:srgbClr val="00009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0090"/>
                </a:solidFill>
                <a:latin typeface="Cambria" panose="02040503050406030204" pitchFamily="18" charset="0"/>
              </a:rPr>
              <a:t>Eastern and Western languages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55E98C6-6170-134A-BCAA-41A62E026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4030891"/>
            <a:ext cx="680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cs typeface="Palatino"/>
              </a:rPr>
              <a:t>*/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cs typeface="Palatino"/>
              </a:rPr>
              <a:t>ɛ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cs typeface="Palatino"/>
              </a:rPr>
              <a:t>/ merges with or shifts to */a/: </a:t>
            </a:r>
            <a:endParaRPr lang="en-US" sz="3200" dirty="0">
              <a:latin typeface="Cambria" panose="02040503050406030204" pitchFamily="18" charset="0"/>
              <a:cs typeface="Palatino"/>
            </a:endParaRPr>
          </a:p>
        </p:txBody>
      </p:sp>
      <p:sp>
        <p:nvSpPr>
          <p:cNvPr id="3" name="Shape 3508">
            <a:extLst>
              <a:ext uri="{FF2B5EF4-FFF2-40B4-BE49-F238E27FC236}">
                <a16:creationId xmlns:a16="http://schemas.microsoft.com/office/drawing/2014/main" id="{4B7074B7-A1AA-0109-3317-6672BE6BB648}"/>
              </a:ext>
            </a:extLst>
          </p:cNvPr>
          <p:cNvSpPr/>
          <p:nvPr/>
        </p:nvSpPr>
        <p:spPr>
          <a:xfrm>
            <a:off x="1166400" y="7308304"/>
            <a:ext cx="6804000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 algn="l">
              <a:defRPr sz="1800"/>
            </a:pPr>
            <a:r>
              <a:rPr lang="en-CA" sz="28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PEA long */</a:t>
            </a:r>
            <a:r>
              <a:rPr lang="en-CA" sz="2800" dirty="0" err="1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ɛ</a:t>
            </a:r>
            <a:r>
              <a:rPr lang="en-CA" sz="28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ː/ shifts to /aː/ in </a:t>
            </a:r>
            <a:r>
              <a:rPr lang="en-CA" sz="2800" dirty="0" err="1">
                <a:solidFill>
                  <a:srgbClr val="00009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Massachusett</a:t>
            </a:r>
            <a:r>
              <a:rPr lang="en-CA" sz="2800" dirty="0">
                <a:solidFill>
                  <a:srgbClr val="00009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CA" sz="28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and merges with */a/ in </a:t>
            </a:r>
            <a:r>
              <a:rPr lang="en-CA" sz="2800" dirty="0">
                <a:solidFill>
                  <a:srgbClr val="00009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Western Abenaki.</a:t>
            </a:r>
          </a:p>
        </p:txBody>
      </p:sp>
      <p:sp>
        <p:nvSpPr>
          <p:cNvPr id="4" name="Shape 3506">
            <a:extLst>
              <a:ext uri="{FF2B5EF4-FFF2-40B4-BE49-F238E27FC236}">
                <a16:creationId xmlns:a16="http://schemas.microsoft.com/office/drawing/2014/main" id="{B2B1AF23-AA0D-38BB-7E91-C91AD7DA29C0}"/>
              </a:ext>
            </a:extLst>
          </p:cNvPr>
          <p:cNvSpPr/>
          <p:nvPr/>
        </p:nvSpPr>
        <p:spPr>
          <a:xfrm>
            <a:off x="1166400" y="5269487"/>
            <a:ext cx="6804000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 algn="l">
              <a:defRPr sz="1800"/>
            </a:pPr>
            <a:r>
              <a:rPr lang="en-CA" sz="28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Partial or complete mergers of PA short */</a:t>
            </a:r>
            <a:r>
              <a:rPr lang="en-CA" sz="2800" dirty="0" err="1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ɛ</a:t>
            </a:r>
            <a:r>
              <a:rPr lang="en-CA" sz="28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/ with */a/ occur in </a:t>
            </a:r>
            <a:r>
              <a:rPr lang="en-CA" sz="2800" dirty="0">
                <a:solidFill>
                  <a:srgbClr val="00009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Abenaki</a:t>
            </a:r>
            <a:r>
              <a:rPr lang="en-CA" sz="28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CA" sz="2800" dirty="0">
                <a:solidFill>
                  <a:srgbClr val="00009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Mahican</a:t>
            </a:r>
            <a:r>
              <a:rPr lang="en-CA" sz="28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, </a:t>
            </a:r>
            <a:r>
              <a:rPr lang="en-CA" sz="2800" dirty="0">
                <a:solidFill>
                  <a:srgbClr val="00009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Mi’kmaq</a:t>
            </a:r>
            <a:r>
              <a:rPr lang="en-CA" sz="28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, and </a:t>
            </a:r>
            <a:r>
              <a:rPr lang="en-CA" sz="2800" dirty="0">
                <a:solidFill>
                  <a:srgbClr val="00009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Maliseet-Passamaquoddy.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0AD610-68DC-81FA-F943-039872F47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5546" y="5436096"/>
            <a:ext cx="3312000" cy="3348000"/>
          </a:xfrm>
          <a:prstGeom prst="ellipse">
            <a:avLst/>
          </a:prstGeom>
          <a:noFill/>
          <a:ln w="57150">
            <a:solidFill>
              <a:srgbClr val="00009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 sz="5080" dirty="0">
              <a:latin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920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8305497" y="4032000"/>
            <a:ext cx="6480000" cy="476239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 sz="3200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166400" y="4030891"/>
            <a:ext cx="6480000" cy="476239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 sz="3200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1166400" y="4030891"/>
            <a:ext cx="6480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200" noProof="1">
              <a:solidFill>
                <a:srgbClr val="002060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305497" y="4030891"/>
            <a:ext cx="6480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200" noProof="1">
              <a:solidFill>
                <a:srgbClr val="C00000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209120F1-D25A-7E44-9256-CEC9415BE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2399023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</a:rPr>
              <a:t>Thus, the Eastern/Western contrast shift accounts for the distinct patterning of many phonological changes in the two branches of the Algonquian family.</a:t>
            </a:r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203AA3D4-77CA-B145-B9CD-C435DEDFB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86794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607469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</a:rPr>
              <a:t>What does the hierarchy do? Diachrony</a:t>
            </a:r>
          </a:p>
        </p:txBody>
      </p:sp>
      <p:sp>
        <p:nvSpPr>
          <p:cNvPr id="44" name="Slide Number Placeholder 8">
            <a:extLst>
              <a:ext uri="{FF2B5EF4-FFF2-40B4-BE49-F238E27FC236}">
                <a16:creationId xmlns:a16="http://schemas.microsoft.com/office/drawing/2014/main" id="{E1C4D1E9-5440-F348-895D-B371B7B61B11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32</a:t>
            </a:fld>
            <a:endParaRPr lang="en-US" sz="1600" dirty="0"/>
          </a:p>
        </p:txBody>
      </p:sp>
      <p:grpSp>
        <p:nvGrpSpPr>
          <p:cNvPr id="15" name="Group 3937">
            <a:extLst>
              <a:ext uri="{FF2B5EF4-FFF2-40B4-BE49-F238E27FC236}">
                <a16:creationId xmlns:a16="http://schemas.microsoft.com/office/drawing/2014/main" id="{940B5D3C-452B-39D2-C668-8DEE2B273B2D}"/>
              </a:ext>
            </a:extLst>
          </p:cNvPr>
          <p:cNvGrpSpPr/>
          <p:nvPr/>
        </p:nvGrpSpPr>
        <p:grpSpPr>
          <a:xfrm>
            <a:off x="12345182" y="6209352"/>
            <a:ext cx="1656000" cy="365761"/>
            <a:chOff x="0" y="0"/>
            <a:chExt cx="1184210" cy="365760"/>
          </a:xfrm>
        </p:grpSpPr>
        <p:sp>
          <p:nvSpPr>
            <p:cNvPr id="16" name="Shape 3935">
              <a:extLst>
                <a:ext uri="{FF2B5EF4-FFF2-40B4-BE49-F238E27FC236}">
                  <a16:creationId xmlns:a16="http://schemas.microsoft.com/office/drawing/2014/main" id="{C476A4C8-9BE4-0FA2-0B24-01D2631C3B8A}"/>
                </a:ext>
              </a:extLst>
            </p:cNvPr>
            <p:cNvSpPr/>
            <p:nvPr/>
          </p:nvSpPr>
          <p:spPr>
            <a:xfrm flipH="1">
              <a:off x="0" y="-1"/>
              <a:ext cx="597943" cy="365761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  <p:sp>
          <p:nvSpPr>
            <p:cNvPr id="17" name="Shape 3936">
              <a:extLst>
                <a:ext uri="{FF2B5EF4-FFF2-40B4-BE49-F238E27FC236}">
                  <a16:creationId xmlns:a16="http://schemas.microsoft.com/office/drawing/2014/main" id="{DD8368A5-5765-72EC-7D67-EBECBA6F609E}"/>
                </a:ext>
              </a:extLst>
            </p:cNvPr>
            <p:cNvSpPr/>
            <p:nvPr/>
          </p:nvSpPr>
          <p:spPr>
            <a:xfrm>
              <a:off x="586268" y="-1"/>
              <a:ext cx="597943" cy="365761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</p:grpSp>
      <p:sp>
        <p:nvSpPr>
          <p:cNvPr id="31" name="Shape 3949">
            <a:extLst>
              <a:ext uri="{FF2B5EF4-FFF2-40B4-BE49-F238E27FC236}">
                <a16:creationId xmlns:a16="http://schemas.microsoft.com/office/drawing/2014/main" id="{2E773096-C090-43F8-607D-8D911F2BC6B7}"/>
              </a:ext>
            </a:extLst>
          </p:cNvPr>
          <p:cNvSpPr/>
          <p:nvPr/>
        </p:nvSpPr>
        <p:spPr>
          <a:xfrm>
            <a:off x="2155304" y="4030891"/>
            <a:ext cx="450219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5612">
              <a:spcBef>
                <a:spcPts val="300"/>
              </a:spcBef>
              <a:defRPr sz="2800">
                <a:solidFill>
                  <a:srgbClr val="00009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0090"/>
                </a:solidFill>
                <a:latin typeface="Cambria" panose="02040503050406030204" pitchFamily="18" charset="0"/>
              </a:rPr>
              <a:t>PA and Central languages</a:t>
            </a:r>
          </a:p>
        </p:txBody>
      </p:sp>
      <p:grpSp>
        <p:nvGrpSpPr>
          <p:cNvPr id="36" name="Group 3954">
            <a:extLst>
              <a:ext uri="{FF2B5EF4-FFF2-40B4-BE49-F238E27FC236}">
                <a16:creationId xmlns:a16="http://schemas.microsoft.com/office/drawing/2014/main" id="{FB33000B-3780-6B45-D657-780F2047CF56}"/>
              </a:ext>
            </a:extLst>
          </p:cNvPr>
          <p:cNvGrpSpPr/>
          <p:nvPr/>
        </p:nvGrpSpPr>
        <p:grpSpPr>
          <a:xfrm>
            <a:off x="9136905" y="6209352"/>
            <a:ext cx="1656000" cy="365761"/>
            <a:chOff x="0" y="0"/>
            <a:chExt cx="1184210" cy="365760"/>
          </a:xfrm>
        </p:grpSpPr>
        <p:sp>
          <p:nvSpPr>
            <p:cNvPr id="37" name="Shape 3952">
              <a:extLst>
                <a:ext uri="{FF2B5EF4-FFF2-40B4-BE49-F238E27FC236}">
                  <a16:creationId xmlns:a16="http://schemas.microsoft.com/office/drawing/2014/main" id="{CF41649F-D256-D5DD-0A67-0007E51DA944}"/>
                </a:ext>
              </a:extLst>
            </p:cNvPr>
            <p:cNvSpPr/>
            <p:nvPr/>
          </p:nvSpPr>
          <p:spPr>
            <a:xfrm flipH="1">
              <a:off x="0" y="-1"/>
              <a:ext cx="597943" cy="36576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  <p:sp>
          <p:nvSpPr>
            <p:cNvPr id="38" name="Shape 3953">
              <a:extLst>
                <a:ext uri="{FF2B5EF4-FFF2-40B4-BE49-F238E27FC236}">
                  <a16:creationId xmlns:a16="http://schemas.microsoft.com/office/drawing/2014/main" id="{EFD3FCBF-EC04-C38D-B13E-0854DC42E584}"/>
                </a:ext>
              </a:extLst>
            </p:cNvPr>
            <p:cNvSpPr/>
            <p:nvPr/>
          </p:nvSpPr>
          <p:spPr>
            <a:xfrm>
              <a:off x="586268" y="-1"/>
              <a:ext cx="597943" cy="36576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</p:grpSp>
      <p:sp>
        <p:nvSpPr>
          <p:cNvPr id="39" name="Shape 3955">
            <a:extLst>
              <a:ext uri="{FF2B5EF4-FFF2-40B4-BE49-F238E27FC236}">
                <a16:creationId xmlns:a16="http://schemas.microsoft.com/office/drawing/2014/main" id="{6F4B3DEC-00AD-6339-F59A-77A4A0BB9319}"/>
              </a:ext>
            </a:extLst>
          </p:cNvPr>
          <p:cNvSpPr/>
          <p:nvPr/>
        </p:nvSpPr>
        <p:spPr>
          <a:xfrm>
            <a:off x="2756243" y="4665350"/>
            <a:ext cx="170014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3200" dirty="0">
                <a:latin typeface="Cambria" panose="02040503050406030204" pitchFamily="18" charset="0"/>
              </a:rPr>
              <a:t>[syllabic]</a:t>
            </a:r>
          </a:p>
        </p:txBody>
      </p:sp>
      <p:grpSp>
        <p:nvGrpSpPr>
          <p:cNvPr id="41" name="Group 3958">
            <a:extLst>
              <a:ext uri="{FF2B5EF4-FFF2-40B4-BE49-F238E27FC236}">
                <a16:creationId xmlns:a16="http://schemas.microsoft.com/office/drawing/2014/main" id="{CC78778F-D40F-638D-99E6-339E1F47FC5F}"/>
              </a:ext>
            </a:extLst>
          </p:cNvPr>
          <p:cNvGrpSpPr/>
          <p:nvPr/>
        </p:nvGrpSpPr>
        <p:grpSpPr>
          <a:xfrm>
            <a:off x="2090040" y="5219387"/>
            <a:ext cx="2988000" cy="365126"/>
            <a:chOff x="0" y="0"/>
            <a:chExt cx="2011362" cy="365125"/>
          </a:xfrm>
        </p:grpSpPr>
        <p:sp>
          <p:nvSpPr>
            <p:cNvPr id="45" name="Shape 3956">
              <a:extLst>
                <a:ext uri="{FF2B5EF4-FFF2-40B4-BE49-F238E27FC236}">
                  <a16:creationId xmlns:a16="http://schemas.microsoft.com/office/drawing/2014/main" id="{6C936BE3-1113-0BD3-8E65-8460C5ABB498}"/>
                </a:ext>
              </a:extLst>
            </p:cNvPr>
            <p:cNvSpPr/>
            <p:nvPr/>
          </p:nvSpPr>
          <p:spPr>
            <a:xfrm flipH="1">
              <a:off x="0" y="0"/>
              <a:ext cx="1005682" cy="36512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  <p:sp>
          <p:nvSpPr>
            <p:cNvPr id="53" name="Shape 3957">
              <a:extLst>
                <a:ext uri="{FF2B5EF4-FFF2-40B4-BE49-F238E27FC236}">
                  <a16:creationId xmlns:a16="http://schemas.microsoft.com/office/drawing/2014/main" id="{0ACD15AA-3C1C-37C6-780C-352E8AAC16E5}"/>
                </a:ext>
              </a:extLst>
            </p:cNvPr>
            <p:cNvSpPr/>
            <p:nvPr/>
          </p:nvSpPr>
          <p:spPr>
            <a:xfrm>
              <a:off x="1005681" y="-1"/>
              <a:ext cx="1005682" cy="365127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</p:grpSp>
      <p:sp>
        <p:nvSpPr>
          <p:cNvPr id="54" name="Shape 3959">
            <a:extLst>
              <a:ext uri="{FF2B5EF4-FFF2-40B4-BE49-F238E27FC236}">
                <a16:creationId xmlns:a16="http://schemas.microsoft.com/office/drawing/2014/main" id="{63D13A80-B79C-D7B7-3D57-8D7A46177845}"/>
              </a:ext>
            </a:extLst>
          </p:cNvPr>
          <p:cNvSpPr/>
          <p:nvPr/>
        </p:nvSpPr>
        <p:spPr>
          <a:xfrm>
            <a:off x="1288034" y="5508104"/>
            <a:ext cx="144526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3200" dirty="0">
                <a:latin typeface="Cambria" panose="02040503050406030204" pitchFamily="18" charset="0"/>
              </a:rPr>
              <a:t>[round]</a:t>
            </a:r>
          </a:p>
        </p:txBody>
      </p:sp>
      <p:grpSp>
        <p:nvGrpSpPr>
          <p:cNvPr id="55" name="Group 3962">
            <a:extLst>
              <a:ext uri="{FF2B5EF4-FFF2-40B4-BE49-F238E27FC236}">
                <a16:creationId xmlns:a16="http://schemas.microsoft.com/office/drawing/2014/main" id="{2C58A90C-4D02-9BCB-B0F7-A854395EE1A1}"/>
              </a:ext>
            </a:extLst>
          </p:cNvPr>
          <p:cNvGrpSpPr/>
          <p:nvPr/>
        </p:nvGrpSpPr>
        <p:grpSpPr>
          <a:xfrm>
            <a:off x="2840126" y="6948264"/>
            <a:ext cx="1692000" cy="360000"/>
            <a:chOff x="0" y="0"/>
            <a:chExt cx="1184210" cy="365760"/>
          </a:xfrm>
        </p:grpSpPr>
        <p:sp>
          <p:nvSpPr>
            <p:cNvPr id="56" name="Shape 3960">
              <a:extLst>
                <a:ext uri="{FF2B5EF4-FFF2-40B4-BE49-F238E27FC236}">
                  <a16:creationId xmlns:a16="http://schemas.microsoft.com/office/drawing/2014/main" id="{E39717F8-0C63-1ABD-6F53-277DE46736B6}"/>
                </a:ext>
              </a:extLst>
            </p:cNvPr>
            <p:cNvSpPr/>
            <p:nvPr/>
          </p:nvSpPr>
          <p:spPr>
            <a:xfrm flipH="1">
              <a:off x="0" y="-1"/>
              <a:ext cx="597943" cy="365761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  <p:sp>
          <p:nvSpPr>
            <p:cNvPr id="57" name="Shape 3961">
              <a:extLst>
                <a:ext uri="{FF2B5EF4-FFF2-40B4-BE49-F238E27FC236}">
                  <a16:creationId xmlns:a16="http://schemas.microsoft.com/office/drawing/2014/main" id="{CCCC9282-C683-5761-1C5D-F1343FAD06C9}"/>
                </a:ext>
              </a:extLst>
            </p:cNvPr>
            <p:cNvSpPr/>
            <p:nvPr/>
          </p:nvSpPr>
          <p:spPr>
            <a:xfrm>
              <a:off x="586268" y="-1"/>
              <a:ext cx="597943" cy="365761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</p:grpSp>
      <p:sp>
        <p:nvSpPr>
          <p:cNvPr id="58" name="Shape 3963">
            <a:extLst>
              <a:ext uri="{FF2B5EF4-FFF2-40B4-BE49-F238E27FC236}">
                <a16:creationId xmlns:a16="http://schemas.microsoft.com/office/drawing/2014/main" id="{03C3DD42-658E-B96F-9F4A-6D86A7D8CC18}"/>
              </a:ext>
            </a:extLst>
          </p:cNvPr>
          <p:cNvSpPr/>
          <p:nvPr/>
        </p:nvSpPr>
        <p:spPr>
          <a:xfrm>
            <a:off x="5457863" y="6372200"/>
            <a:ext cx="209486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lang="en-CA" sz="3200" dirty="0">
                <a:latin typeface="Cambria" panose="02040503050406030204" pitchFamily="18" charset="0"/>
              </a:rPr>
              <a:t>[non-front]</a:t>
            </a:r>
            <a:endParaRPr sz="3200" dirty="0">
              <a:latin typeface="Cambria" panose="02040503050406030204" pitchFamily="18" charset="0"/>
            </a:endParaRPr>
          </a:p>
        </p:txBody>
      </p:sp>
      <p:sp>
        <p:nvSpPr>
          <p:cNvPr id="59" name="Shape 3964">
            <a:extLst>
              <a:ext uri="{FF2B5EF4-FFF2-40B4-BE49-F238E27FC236}">
                <a16:creationId xmlns:a16="http://schemas.microsoft.com/office/drawing/2014/main" id="{E0E4E33B-2F9E-36D7-660C-09B56B62C2E7}"/>
              </a:ext>
            </a:extLst>
          </p:cNvPr>
          <p:cNvSpPr/>
          <p:nvPr/>
        </p:nvSpPr>
        <p:spPr>
          <a:xfrm>
            <a:off x="1438361" y="6372200"/>
            <a:ext cx="88902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Doulos SIL"/>
                <a:ea typeface="Doulos SIL"/>
                <a:cs typeface="Doulos SIL"/>
                <a:sym typeface="Doulos SIL"/>
              </a:defRPr>
            </a:lvl1pPr>
          </a:lstStyle>
          <a:p>
            <a:pPr lvl="0">
              <a:defRPr sz="1800"/>
            </a:pPr>
            <a:r>
              <a:rPr sz="3200" dirty="0">
                <a:latin typeface="Cambria" panose="02040503050406030204" pitchFamily="18" charset="0"/>
              </a:rPr>
              <a:t>*/o/</a:t>
            </a:r>
          </a:p>
        </p:txBody>
      </p:sp>
      <p:sp>
        <p:nvSpPr>
          <p:cNvPr id="60" name="Shape 3965">
            <a:extLst>
              <a:ext uri="{FF2B5EF4-FFF2-40B4-BE49-F238E27FC236}">
                <a16:creationId xmlns:a16="http://schemas.microsoft.com/office/drawing/2014/main" id="{CE9418E7-5D74-635A-F67E-87F04297F565}"/>
              </a:ext>
            </a:extLst>
          </p:cNvPr>
          <p:cNvSpPr/>
          <p:nvPr/>
        </p:nvSpPr>
        <p:spPr>
          <a:xfrm flipH="1">
            <a:off x="1965898" y="6117911"/>
            <a:ext cx="1" cy="360365"/>
          </a:xfrm>
          <a:prstGeom prst="line">
            <a:avLst/>
          </a:prstGeom>
          <a:ln w="19050">
            <a:solidFill/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3200">
              <a:latin typeface="Cambria" panose="02040503050406030204" pitchFamily="18" charset="0"/>
            </a:endParaRPr>
          </a:p>
        </p:txBody>
      </p:sp>
      <p:sp>
        <p:nvSpPr>
          <p:cNvPr id="61" name="Shape 3966">
            <a:extLst>
              <a:ext uri="{FF2B5EF4-FFF2-40B4-BE49-F238E27FC236}">
                <a16:creationId xmlns:a16="http://schemas.microsoft.com/office/drawing/2014/main" id="{F0AB550F-6EC0-54FB-6BD1-856378DFA51E}"/>
              </a:ext>
            </a:extLst>
          </p:cNvPr>
          <p:cNvSpPr/>
          <p:nvPr/>
        </p:nvSpPr>
        <p:spPr>
          <a:xfrm>
            <a:off x="3972565" y="5508104"/>
            <a:ext cx="228402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lang="en-CA" sz="3200" dirty="0">
                <a:latin typeface="Cambria" panose="02040503050406030204" pitchFamily="18" charset="0"/>
              </a:rPr>
              <a:t>[non-round]</a:t>
            </a:r>
            <a:endParaRPr sz="3200" dirty="0">
              <a:latin typeface="Cambria" panose="02040503050406030204" pitchFamily="18" charset="0"/>
            </a:endParaRPr>
          </a:p>
        </p:txBody>
      </p:sp>
      <p:sp>
        <p:nvSpPr>
          <p:cNvPr id="62" name="Shape 3967">
            <a:extLst>
              <a:ext uri="{FF2B5EF4-FFF2-40B4-BE49-F238E27FC236}">
                <a16:creationId xmlns:a16="http://schemas.microsoft.com/office/drawing/2014/main" id="{CCE4B81C-D258-5301-CFEF-41F09E967604}"/>
              </a:ext>
            </a:extLst>
          </p:cNvPr>
          <p:cNvSpPr/>
          <p:nvPr/>
        </p:nvSpPr>
        <p:spPr>
          <a:xfrm>
            <a:off x="3088234" y="6372200"/>
            <a:ext cx="12564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3200" dirty="0">
                <a:latin typeface="Cambria" panose="02040503050406030204" pitchFamily="18" charset="0"/>
              </a:rPr>
              <a:t>[front]</a:t>
            </a:r>
          </a:p>
        </p:txBody>
      </p:sp>
      <p:grpSp>
        <p:nvGrpSpPr>
          <p:cNvPr id="23589" name="Group 23588">
            <a:extLst>
              <a:ext uri="{FF2B5EF4-FFF2-40B4-BE49-F238E27FC236}">
                <a16:creationId xmlns:a16="http://schemas.microsoft.com/office/drawing/2014/main" id="{F2B735D2-2039-5709-9653-04325CF69ADF}"/>
              </a:ext>
            </a:extLst>
          </p:cNvPr>
          <p:cNvGrpSpPr/>
          <p:nvPr/>
        </p:nvGrpSpPr>
        <p:grpSpPr>
          <a:xfrm>
            <a:off x="2348059" y="7236296"/>
            <a:ext cx="1026497" cy="1343863"/>
            <a:chOff x="1988019" y="7413312"/>
            <a:chExt cx="1026497" cy="1343863"/>
          </a:xfrm>
        </p:grpSpPr>
        <p:sp>
          <p:nvSpPr>
            <p:cNvPr id="23552" name="Shape 3969">
              <a:extLst>
                <a:ext uri="{FF2B5EF4-FFF2-40B4-BE49-F238E27FC236}">
                  <a16:creationId xmlns:a16="http://schemas.microsoft.com/office/drawing/2014/main" id="{69FA1FE9-0E36-4E6C-A3C7-F80AB47DC5BD}"/>
                </a:ext>
              </a:extLst>
            </p:cNvPr>
            <p:cNvSpPr/>
            <p:nvPr/>
          </p:nvSpPr>
          <p:spPr>
            <a:xfrm>
              <a:off x="1988019" y="7413312"/>
              <a:ext cx="1026497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200" b="0" dirty="0">
                  <a:solidFill>
                    <a:schemeClr val="tx1"/>
                  </a:solidFill>
                  <a:latin typeface="Cambria" panose="02040503050406030204" pitchFamily="18" charset="0"/>
                </a:rPr>
                <a:t>[low]</a:t>
              </a:r>
            </a:p>
          </p:txBody>
        </p:sp>
        <p:sp>
          <p:nvSpPr>
            <p:cNvPr id="23553" name="Shape 3970">
              <a:extLst>
                <a:ext uri="{FF2B5EF4-FFF2-40B4-BE49-F238E27FC236}">
                  <a16:creationId xmlns:a16="http://schemas.microsoft.com/office/drawing/2014/main" id="{9E872BA6-CA68-E1B1-5BD9-A141EBE8A77A}"/>
                </a:ext>
              </a:extLst>
            </p:cNvPr>
            <p:cNvSpPr/>
            <p:nvPr/>
          </p:nvSpPr>
          <p:spPr>
            <a:xfrm>
              <a:off x="2010438" y="8172400"/>
              <a:ext cx="861772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>
                  <a:latin typeface="Doulos SIL"/>
                  <a:ea typeface="Doulos SIL"/>
                  <a:cs typeface="Doulos SIL"/>
                  <a:sym typeface="Doulos SIL"/>
                </a:defRPr>
              </a:lvl1pPr>
            </a:lstStyle>
            <a:p>
              <a:pPr lvl="0">
                <a:defRPr sz="1800"/>
              </a:pPr>
              <a:r>
                <a:rPr sz="3200" dirty="0">
                  <a:latin typeface="Cambria" panose="02040503050406030204" pitchFamily="18" charset="0"/>
                </a:rPr>
                <a:t>*/</a:t>
              </a:r>
              <a:r>
                <a:rPr sz="3200" dirty="0" err="1">
                  <a:latin typeface="Cambria" panose="02040503050406030204" pitchFamily="18" charset="0"/>
                </a:rPr>
                <a:t>ɛ</a:t>
              </a:r>
              <a:r>
                <a:rPr sz="3200" dirty="0">
                  <a:latin typeface="Cambria" panose="02040503050406030204" pitchFamily="18" charset="0"/>
                </a:rPr>
                <a:t>/</a:t>
              </a:r>
            </a:p>
          </p:txBody>
        </p:sp>
        <p:sp>
          <p:nvSpPr>
            <p:cNvPr id="23554" name="Shape 3971">
              <a:extLst>
                <a:ext uri="{FF2B5EF4-FFF2-40B4-BE49-F238E27FC236}">
                  <a16:creationId xmlns:a16="http://schemas.microsoft.com/office/drawing/2014/main" id="{E3BAA49D-0C9B-475B-C157-4262250172A6}"/>
                </a:ext>
              </a:extLst>
            </p:cNvPr>
            <p:cNvSpPr/>
            <p:nvPr/>
          </p:nvSpPr>
          <p:spPr>
            <a:xfrm>
              <a:off x="2501267" y="7913374"/>
              <a:ext cx="0" cy="358776"/>
            </a:xfrm>
            <a:prstGeom prst="line">
              <a:avLst/>
            </a:prstGeom>
            <a:ln w="19050">
              <a:solidFill>
                <a:schemeClr val="tx1"/>
              </a:solidFill>
              <a:round/>
            </a:ln>
          </p:spPr>
          <p:txBody>
            <a:bodyPr lIns="0" tIns="0" rIns="0" bIns="0"/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</p:grpSp>
      <p:grpSp>
        <p:nvGrpSpPr>
          <p:cNvPr id="23590" name="Group 23589">
            <a:extLst>
              <a:ext uri="{FF2B5EF4-FFF2-40B4-BE49-F238E27FC236}">
                <a16:creationId xmlns:a16="http://schemas.microsoft.com/office/drawing/2014/main" id="{E3A28710-A573-7100-0320-E6FFC9D1606D}"/>
              </a:ext>
            </a:extLst>
          </p:cNvPr>
          <p:cNvGrpSpPr/>
          <p:nvPr/>
        </p:nvGrpSpPr>
        <p:grpSpPr>
          <a:xfrm>
            <a:off x="3527622" y="7236296"/>
            <a:ext cx="1864868" cy="1343863"/>
            <a:chOff x="3167582" y="7413312"/>
            <a:chExt cx="1864868" cy="1343863"/>
          </a:xfrm>
        </p:grpSpPr>
        <p:sp>
          <p:nvSpPr>
            <p:cNvPr id="63" name="Shape 3968">
              <a:extLst>
                <a:ext uri="{FF2B5EF4-FFF2-40B4-BE49-F238E27FC236}">
                  <a16:creationId xmlns:a16="http://schemas.microsoft.com/office/drawing/2014/main" id="{652DF54A-536A-F9E5-748F-D48309E419A4}"/>
                </a:ext>
              </a:extLst>
            </p:cNvPr>
            <p:cNvSpPr/>
            <p:nvPr/>
          </p:nvSpPr>
          <p:spPr>
            <a:xfrm>
              <a:off x="3167582" y="7413312"/>
              <a:ext cx="1864868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>
                <a:defRPr sz="1800"/>
              </a:pPr>
              <a:r>
                <a:rPr lang="en-CA" sz="3200" dirty="0">
                  <a:latin typeface="Cambria" panose="02040503050406030204" pitchFamily="18" charset="0"/>
                </a:rPr>
                <a:t>[non-low]</a:t>
              </a:r>
              <a:endParaRPr sz="3200" dirty="0">
                <a:latin typeface="Cambria" panose="02040503050406030204" pitchFamily="18" charset="0"/>
              </a:endParaRPr>
            </a:p>
          </p:txBody>
        </p:sp>
        <p:sp>
          <p:nvSpPr>
            <p:cNvPr id="23555" name="Shape 3972">
              <a:extLst>
                <a:ext uri="{FF2B5EF4-FFF2-40B4-BE49-F238E27FC236}">
                  <a16:creationId xmlns:a16="http://schemas.microsoft.com/office/drawing/2014/main" id="{F2F67741-1E55-C0F1-004D-95CE461C210C}"/>
                </a:ext>
              </a:extLst>
            </p:cNvPr>
            <p:cNvSpPr/>
            <p:nvPr/>
          </p:nvSpPr>
          <p:spPr>
            <a:xfrm>
              <a:off x="3664298" y="8172400"/>
              <a:ext cx="784829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>
                  <a:latin typeface="Doulos SIL"/>
                  <a:ea typeface="Doulos SIL"/>
                  <a:cs typeface="Doulos SIL"/>
                  <a:sym typeface="Doulos SIL"/>
                </a:defRPr>
              </a:lvl1pPr>
            </a:lstStyle>
            <a:p>
              <a:pPr lvl="0">
                <a:defRPr sz="1800"/>
              </a:pPr>
              <a:r>
                <a:rPr sz="3200" dirty="0">
                  <a:latin typeface="Cambria" panose="02040503050406030204" pitchFamily="18" charset="0"/>
                </a:rPr>
                <a:t>*/</a:t>
              </a:r>
              <a:r>
                <a:rPr sz="3200" dirty="0" err="1">
                  <a:latin typeface="Cambria" panose="02040503050406030204" pitchFamily="18" charset="0"/>
                </a:rPr>
                <a:t>i</a:t>
              </a:r>
              <a:r>
                <a:rPr sz="3200" dirty="0">
                  <a:latin typeface="Cambria" panose="02040503050406030204" pitchFamily="18" charset="0"/>
                </a:rPr>
                <a:t>/</a:t>
              </a:r>
            </a:p>
          </p:txBody>
        </p:sp>
        <p:sp>
          <p:nvSpPr>
            <p:cNvPr id="23556" name="Shape 3973">
              <a:extLst>
                <a:ext uri="{FF2B5EF4-FFF2-40B4-BE49-F238E27FC236}">
                  <a16:creationId xmlns:a16="http://schemas.microsoft.com/office/drawing/2014/main" id="{DB503924-AFAB-70D3-0E48-41BDA4725DC7}"/>
                </a:ext>
              </a:extLst>
            </p:cNvPr>
            <p:cNvSpPr/>
            <p:nvPr/>
          </p:nvSpPr>
          <p:spPr>
            <a:xfrm>
              <a:off x="4100016" y="7913374"/>
              <a:ext cx="1" cy="358776"/>
            </a:xfrm>
            <a:prstGeom prst="line">
              <a:avLst/>
            </a:prstGeom>
            <a:ln w="19050">
              <a:solidFill>
                <a:schemeClr val="tx1"/>
              </a:solidFill>
              <a:round/>
            </a:ln>
          </p:spPr>
          <p:txBody>
            <a:bodyPr lIns="0" tIns="0" rIns="0" bIns="0"/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</p:grpSp>
      <p:sp>
        <p:nvSpPr>
          <p:cNvPr id="23557" name="Shape 3974">
            <a:extLst>
              <a:ext uri="{FF2B5EF4-FFF2-40B4-BE49-F238E27FC236}">
                <a16:creationId xmlns:a16="http://schemas.microsoft.com/office/drawing/2014/main" id="{A0B4A9A9-E05E-7A26-5DDB-8C3D75A83D78}"/>
              </a:ext>
            </a:extLst>
          </p:cNvPr>
          <p:cNvSpPr/>
          <p:nvPr/>
        </p:nvSpPr>
        <p:spPr>
          <a:xfrm>
            <a:off x="6033267" y="7236296"/>
            <a:ext cx="87139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Doulos SIL"/>
                <a:ea typeface="Doulos SIL"/>
                <a:cs typeface="Doulos SIL"/>
                <a:sym typeface="Doulos SIL"/>
              </a:defRPr>
            </a:lvl1pPr>
          </a:lstStyle>
          <a:p>
            <a:pPr lvl="0">
              <a:defRPr sz="1800"/>
            </a:pPr>
            <a:r>
              <a:rPr sz="3200" dirty="0">
                <a:latin typeface="Cambria" panose="02040503050406030204" pitchFamily="18" charset="0"/>
              </a:rPr>
              <a:t>*/a/</a:t>
            </a:r>
          </a:p>
        </p:txBody>
      </p:sp>
      <p:sp>
        <p:nvSpPr>
          <p:cNvPr id="23558" name="Shape 3975">
            <a:extLst>
              <a:ext uri="{FF2B5EF4-FFF2-40B4-BE49-F238E27FC236}">
                <a16:creationId xmlns:a16="http://schemas.microsoft.com/office/drawing/2014/main" id="{2661606C-B52F-5A9E-3452-7659D91EFEB4}"/>
              </a:ext>
            </a:extLst>
          </p:cNvPr>
          <p:cNvSpPr/>
          <p:nvPr/>
        </p:nvSpPr>
        <p:spPr>
          <a:xfrm>
            <a:off x="6505296" y="6948264"/>
            <a:ext cx="1" cy="360363"/>
          </a:xfrm>
          <a:prstGeom prst="line">
            <a:avLst/>
          </a:prstGeom>
          <a:ln w="19050">
            <a:solidFill/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3200">
              <a:latin typeface="Cambria" panose="02040503050406030204" pitchFamily="18" charset="0"/>
            </a:endParaRPr>
          </a:p>
        </p:txBody>
      </p:sp>
      <p:grpSp>
        <p:nvGrpSpPr>
          <p:cNvPr id="23559" name="Group 3978">
            <a:extLst>
              <a:ext uri="{FF2B5EF4-FFF2-40B4-BE49-F238E27FC236}">
                <a16:creationId xmlns:a16="http://schemas.microsoft.com/office/drawing/2014/main" id="{AA13C079-B058-B442-C0B3-F5BB0E53DE0E}"/>
              </a:ext>
            </a:extLst>
          </p:cNvPr>
          <p:cNvGrpSpPr/>
          <p:nvPr/>
        </p:nvGrpSpPr>
        <p:grpSpPr>
          <a:xfrm>
            <a:off x="3736305" y="6117911"/>
            <a:ext cx="2736000" cy="360000"/>
            <a:chOff x="0" y="0"/>
            <a:chExt cx="1732850" cy="365760"/>
          </a:xfrm>
        </p:grpSpPr>
        <p:sp>
          <p:nvSpPr>
            <p:cNvPr id="23560" name="Shape 3976">
              <a:extLst>
                <a:ext uri="{FF2B5EF4-FFF2-40B4-BE49-F238E27FC236}">
                  <a16:creationId xmlns:a16="http://schemas.microsoft.com/office/drawing/2014/main" id="{63A6EC2E-A6B3-E28F-4D19-05DE662E6B0C}"/>
                </a:ext>
              </a:extLst>
            </p:cNvPr>
            <p:cNvSpPr/>
            <p:nvPr/>
          </p:nvSpPr>
          <p:spPr>
            <a:xfrm flipH="1">
              <a:off x="0" y="-1"/>
              <a:ext cx="874967" cy="36576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  <p:sp>
          <p:nvSpPr>
            <p:cNvPr id="23561" name="Shape 3977">
              <a:extLst>
                <a:ext uri="{FF2B5EF4-FFF2-40B4-BE49-F238E27FC236}">
                  <a16:creationId xmlns:a16="http://schemas.microsoft.com/office/drawing/2014/main" id="{EED1B1ED-9895-DCA1-68CD-30F076205586}"/>
                </a:ext>
              </a:extLst>
            </p:cNvPr>
            <p:cNvSpPr/>
            <p:nvPr/>
          </p:nvSpPr>
          <p:spPr>
            <a:xfrm>
              <a:off x="857884" y="-1"/>
              <a:ext cx="874967" cy="36576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</p:grpSp>
      <p:sp>
        <p:nvSpPr>
          <p:cNvPr id="8" name="Shape 3930">
            <a:extLst>
              <a:ext uri="{FF2B5EF4-FFF2-40B4-BE49-F238E27FC236}">
                <a16:creationId xmlns:a16="http://schemas.microsoft.com/office/drawing/2014/main" id="{DA6EB86D-5A30-6F66-9781-C8DCF2EDA35A}"/>
              </a:ext>
            </a:extLst>
          </p:cNvPr>
          <p:cNvSpPr/>
          <p:nvPr/>
        </p:nvSpPr>
        <p:spPr>
          <a:xfrm>
            <a:off x="10793090" y="4665350"/>
            <a:ext cx="170014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3200" dirty="0">
                <a:latin typeface="Cambria" panose="02040503050406030204" pitchFamily="18" charset="0"/>
              </a:rPr>
              <a:t>[syllabic]</a:t>
            </a:r>
          </a:p>
        </p:txBody>
      </p:sp>
      <p:grpSp>
        <p:nvGrpSpPr>
          <p:cNvPr id="9" name="Group 3933">
            <a:extLst>
              <a:ext uri="{FF2B5EF4-FFF2-40B4-BE49-F238E27FC236}">
                <a16:creationId xmlns:a16="http://schemas.microsoft.com/office/drawing/2014/main" id="{3E796240-B375-5E0A-30E8-FA060C2CF17D}"/>
              </a:ext>
            </a:extLst>
          </p:cNvPr>
          <p:cNvGrpSpPr/>
          <p:nvPr/>
        </p:nvGrpSpPr>
        <p:grpSpPr>
          <a:xfrm>
            <a:off x="10039386" y="5219387"/>
            <a:ext cx="3168000" cy="365126"/>
            <a:chOff x="0" y="0"/>
            <a:chExt cx="2011360" cy="365125"/>
          </a:xfrm>
        </p:grpSpPr>
        <p:sp>
          <p:nvSpPr>
            <p:cNvPr id="10" name="Shape 3931">
              <a:extLst>
                <a:ext uri="{FF2B5EF4-FFF2-40B4-BE49-F238E27FC236}">
                  <a16:creationId xmlns:a16="http://schemas.microsoft.com/office/drawing/2014/main" id="{9426E13E-A7DD-0E2E-4963-1D9351AAFBFB}"/>
                </a:ext>
              </a:extLst>
            </p:cNvPr>
            <p:cNvSpPr/>
            <p:nvPr/>
          </p:nvSpPr>
          <p:spPr>
            <a:xfrm flipH="1">
              <a:off x="0" y="0"/>
              <a:ext cx="1005681" cy="365126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  <p:sp>
          <p:nvSpPr>
            <p:cNvPr id="11" name="Shape 3932">
              <a:extLst>
                <a:ext uri="{FF2B5EF4-FFF2-40B4-BE49-F238E27FC236}">
                  <a16:creationId xmlns:a16="http://schemas.microsoft.com/office/drawing/2014/main" id="{6B28BAD7-CE61-9368-FDBD-65BC0C7A3C2A}"/>
                </a:ext>
              </a:extLst>
            </p:cNvPr>
            <p:cNvSpPr/>
            <p:nvPr/>
          </p:nvSpPr>
          <p:spPr>
            <a:xfrm>
              <a:off x="1005680" y="-1"/>
              <a:ext cx="1005681" cy="365127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</p:grpSp>
      <p:sp>
        <p:nvSpPr>
          <p:cNvPr id="14" name="Shape 3934">
            <a:extLst>
              <a:ext uri="{FF2B5EF4-FFF2-40B4-BE49-F238E27FC236}">
                <a16:creationId xmlns:a16="http://schemas.microsoft.com/office/drawing/2014/main" id="{43C73CF8-1BC1-9753-76C5-157F67658CB3}"/>
              </a:ext>
            </a:extLst>
          </p:cNvPr>
          <p:cNvSpPr/>
          <p:nvPr/>
        </p:nvSpPr>
        <p:spPr>
          <a:xfrm>
            <a:off x="9429959" y="5597212"/>
            <a:ext cx="114710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0" dirty="0">
                <a:solidFill>
                  <a:schemeClr val="tx1"/>
                </a:solidFill>
                <a:latin typeface="Cambria" panose="02040503050406030204" pitchFamily="18" charset="0"/>
              </a:rPr>
              <a:t>[high]</a:t>
            </a:r>
          </a:p>
        </p:txBody>
      </p:sp>
      <p:sp>
        <p:nvSpPr>
          <p:cNvPr id="21" name="Shape 3941">
            <a:extLst>
              <a:ext uri="{FF2B5EF4-FFF2-40B4-BE49-F238E27FC236}">
                <a16:creationId xmlns:a16="http://schemas.microsoft.com/office/drawing/2014/main" id="{8C14C4BF-D799-89C9-519C-0737F8384933}"/>
              </a:ext>
            </a:extLst>
          </p:cNvPr>
          <p:cNvSpPr/>
          <p:nvPr/>
        </p:nvSpPr>
        <p:spPr>
          <a:xfrm>
            <a:off x="12233250" y="5597212"/>
            <a:ext cx="198586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lang="en-CA" sz="3200" dirty="0">
                <a:latin typeface="Cambria" panose="02040503050406030204" pitchFamily="18" charset="0"/>
              </a:rPr>
              <a:t>[non-high]</a:t>
            </a:r>
            <a:endParaRPr sz="3200" dirty="0">
              <a:latin typeface="Cambria" panose="02040503050406030204" pitchFamily="18" charset="0"/>
            </a:endParaRPr>
          </a:p>
        </p:txBody>
      </p:sp>
      <p:grpSp>
        <p:nvGrpSpPr>
          <p:cNvPr id="23593" name="Group 23592">
            <a:extLst>
              <a:ext uri="{FF2B5EF4-FFF2-40B4-BE49-F238E27FC236}">
                <a16:creationId xmlns:a16="http://schemas.microsoft.com/office/drawing/2014/main" id="{15E26324-9B12-57E6-C54F-7C8937BBC525}"/>
              </a:ext>
            </a:extLst>
          </p:cNvPr>
          <p:cNvGrpSpPr/>
          <p:nvPr/>
        </p:nvGrpSpPr>
        <p:grpSpPr>
          <a:xfrm>
            <a:off x="11605147" y="6494149"/>
            <a:ext cx="1254509" cy="1499175"/>
            <a:chOff x="11605147" y="6494149"/>
            <a:chExt cx="1254509" cy="1499175"/>
          </a:xfrm>
        </p:grpSpPr>
        <p:sp>
          <p:nvSpPr>
            <p:cNvPr id="22" name="Shape 3942">
              <a:extLst>
                <a:ext uri="{FF2B5EF4-FFF2-40B4-BE49-F238E27FC236}">
                  <a16:creationId xmlns:a16="http://schemas.microsoft.com/office/drawing/2014/main" id="{F4D9D618-C9E5-8A79-B33F-BBFCBB0ADBD5}"/>
                </a:ext>
              </a:extLst>
            </p:cNvPr>
            <p:cNvSpPr/>
            <p:nvPr/>
          </p:nvSpPr>
          <p:spPr>
            <a:xfrm>
              <a:off x="11605147" y="6494149"/>
              <a:ext cx="1254509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>
                <a:defRPr sz="1800"/>
              </a:pPr>
              <a:r>
                <a:rPr sz="3200" dirty="0">
                  <a:latin typeface="Cambria" panose="02040503050406030204" pitchFamily="18" charset="0"/>
                </a:rPr>
                <a:t>[front]</a:t>
              </a:r>
            </a:p>
          </p:txBody>
        </p:sp>
        <p:sp>
          <p:nvSpPr>
            <p:cNvPr id="25" name="Shape 3945">
              <a:extLst>
                <a:ext uri="{FF2B5EF4-FFF2-40B4-BE49-F238E27FC236}">
                  <a16:creationId xmlns:a16="http://schemas.microsoft.com/office/drawing/2014/main" id="{179DA51F-E438-75EB-364E-D945D616BBA4}"/>
                </a:ext>
              </a:extLst>
            </p:cNvPr>
            <p:cNvSpPr/>
            <p:nvPr/>
          </p:nvSpPr>
          <p:spPr>
            <a:xfrm>
              <a:off x="11729194" y="7408549"/>
              <a:ext cx="861772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>
                  <a:latin typeface="Doulos SIL"/>
                  <a:ea typeface="Doulos SIL"/>
                  <a:cs typeface="Doulos SIL"/>
                  <a:sym typeface="Doulos SIL"/>
                </a:defRPr>
              </a:lvl1pPr>
            </a:lstStyle>
            <a:p>
              <a:pPr lvl="0">
                <a:defRPr sz="1800"/>
              </a:pPr>
              <a:r>
                <a:rPr sz="3200" dirty="0">
                  <a:latin typeface="Cambria" panose="02040503050406030204" pitchFamily="18" charset="0"/>
                </a:rPr>
                <a:t>*/</a:t>
              </a:r>
              <a:r>
                <a:rPr sz="3200" dirty="0" err="1">
                  <a:latin typeface="Cambria" panose="02040503050406030204" pitchFamily="18" charset="0"/>
                </a:rPr>
                <a:t>ɛ</a:t>
              </a:r>
              <a:r>
                <a:rPr sz="3200" dirty="0">
                  <a:latin typeface="Cambria" panose="02040503050406030204" pitchFamily="18" charset="0"/>
                </a:rPr>
                <a:t>/</a:t>
              </a:r>
            </a:p>
          </p:txBody>
        </p:sp>
        <p:sp>
          <p:nvSpPr>
            <p:cNvPr id="26" name="Shape 3946">
              <a:extLst>
                <a:ext uri="{FF2B5EF4-FFF2-40B4-BE49-F238E27FC236}">
                  <a16:creationId xmlns:a16="http://schemas.microsoft.com/office/drawing/2014/main" id="{FF7A8794-5B98-90EC-7D2E-9B623D3E0384}"/>
                </a:ext>
              </a:extLst>
            </p:cNvPr>
            <p:cNvSpPr/>
            <p:nvPr/>
          </p:nvSpPr>
          <p:spPr>
            <a:xfrm>
              <a:off x="12232401" y="7065936"/>
              <a:ext cx="1" cy="360365"/>
            </a:xfrm>
            <a:prstGeom prst="line">
              <a:avLst/>
            </a:prstGeom>
            <a:ln w="19050">
              <a:solidFill>
                <a:schemeClr val="tx1"/>
              </a:solidFill>
              <a:round/>
            </a:ln>
          </p:spPr>
          <p:txBody>
            <a:bodyPr lIns="0" tIns="0" rIns="0" bIns="0"/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</p:grpSp>
      <p:grpSp>
        <p:nvGrpSpPr>
          <p:cNvPr id="23594" name="Group 23593">
            <a:extLst>
              <a:ext uri="{FF2B5EF4-FFF2-40B4-BE49-F238E27FC236}">
                <a16:creationId xmlns:a16="http://schemas.microsoft.com/office/drawing/2014/main" id="{0A706B09-68C5-1EBD-80ED-30359AEACCD0}"/>
              </a:ext>
            </a:extLst>
          </p:cNvPr>
          <p:cNvGrpSpPr/>
          <p:nvPr/>
        </p:nvGrpSpPr>
        <p:grpSpPr>
          <a:xfrm>
            <a:off x="12870644" y="6494149"/>
            <a:ext cx="1882886" cy="1499175"/>
            <a:chOff x="12870644" y="6494149"/>
            <a:chExt cx="1882886" cy="1499175"/>
          </a:xfrm>
        </p:grpSpPr>
        <p:sp>
          <p:nvSpPr>
            <p:cNvPr id="18" name="Shape 3938">
              <a:extLst>
                <a:ext uri="{FF2B5EF4-FFF2-40B4-BE49-F238E27FC236}">
                  <a16:creationId xmlns:a16="http://schemas.microsoft.com/office/drawing/2014/main" id="{E3CC0708-7EE6-FBBC-B419-7D12AF684813}"/>
                </a:ext>
              </a:extLst>
            </p:cNvPr>
            <p:cNvSpPr/>
            <p:nvPr/>
          </p:nvSpPr>
          <p:spPr>
            <a:xfrm>
              <a:off x="12870644" y="6494149"/>
              <a:ext cx="1882886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>
                <a:defRPr sz="1800"/>
              </a:pPr>
              <a:r>
                <a:rPr lang="en-CA" sz="3200" dirty="0">
                  <a:latin typeface="Cambria" panose="02040503050406030204" pitchFamily="18" charset="0"/>
                </a:rPr>
                <a:t>[non-</a:t>
              </a:r>
              <a:r>
                <a:rPr sz="3200" dirty="0" err="1">
                  <a:latin typeface="Cambria" panose="02040503050406030204" pitchFamily="18" charset="0"/>
                </a:rPr>
                <a:t>fr</a:t>
              </a:r>
              <a:r>
                <a:rPr lang="en-CA" sz="3200" dirty="0" err="1">
                  <a:latin typeface="Cambria" panose="02040503050406030204" pitchFamily="18" charset="0"/>
                </a:rPr>
                <a:t>nt</a:t>
              </a:r>
              <a:r>
                <a:rPr lang="en-CA" sz="3200" dirty="0">
                  <a:latin typeface="Cambria" panose="02040503050406030204" pitchFamily="18" charset="0"/>
                </a:rPr>
                <a:t>]</a:t>
              </a:r>
              <a:endParaRPr sz="3200" dirty="0">
                <a:latin typeface="Cambria" panose="02040503050406030204" pitchFamily="18" charset="0"/>
              </a:endParaRPr>
            </a:p>
          </p:txBody>
        </p:sp>
        <p:sp>
          <p:nvSpPr>
            <p:cNvPr id="27" name="Shape 3947">
              <a:extLst>
                <a:ext uri="{FF2B5EF4-FFF2-40B4-BE49-F238E27FC236}">
                  <a16:creationId xmlns:a16="http://schemas.microsoft.com/office/drawing/2014/main" id="{9A66BA49-F928-23C3-EB88-C37DCEC8B19E}"/>
                </a:ext>
              </a:extLst>
            </p:cNvPr>
            <p:cNvSpPr/>
            <p:nvPr/>
          </p:nvSpPr>
          <p:spPr>
            <a:xfrm>
              <a:off x="13313370" y="7408549"/>
              <a:ext cx="871391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>
                  <a:latin typeface="Doulos SIL"/>
                  <a:ea typeface="Doulos SIL"/>
                  <a:cs typeface="Doulos SIL"/>
                  <a:sym typeface="Doulos SIL"/>
                </a:defRPr>
              </a:lvl1pPr>
            </a:lstStyle>
            <a:p>
              <a:pPr lvl="0">
                <a:defRPr sz="1800"/>
              </a:pPr>
              <a:r>
                <a:rPr sz="3200" dirty="0">
                  <a:latin typeface="Cambria" panose="02040503050406030204" pitchFamily="18" charset="0"/>
                </a:rPr>
                <a:t>*/a/</a:t>
              </a:r>
            </a:p>
          </p:txBody>
        </p:sp>
        <p:sp>
          <p:nvSpPr>
            <p:cNvPr id="30" name="Shape 3948">
              <a:extLst>
                <a:ext uri="{FF2B5EF4-FFF2-40B4-BE49-F238E27FC236}">
                  <a16:creationId xmlns:a16="http://schemas.microsoft.com/office/drawing/2014/main" id="{64B549A1-84E3-4F43-FE67-92DCE977A125}"/>
                </a:ext>
              </a:extLst>
            </p:cNvPr>
            <p:cNvSpPr/>
            <p:nvPr/>
          </p:nvSpPr>
          <p:spPr>
            <a:xfrm>
              <a:off x="13812087" y="7065936"/>
              <a:ext cx="1" cy="360365"/>
            </a:xfrm>
            <a:prstGeom prst="line">
              <a:avLst/>
            </a:prstGeom>
            <a:ln w="19050">
              <a:solidFill>
                <a:schemeClr val="tx1"/>
              </a:solidFill>
              <a:round/>
            </a:ln>
          </p:spPr>
          <p:txBody>
            <a:bodyPr lIns="0" tIns="0" rIns="0" bIns="0"/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</p:grpSp>
      <p:grpSp>
        <p:nvGrpSpPr>
          <p:cNvPr id="23592" name="Group 23591">
            <a:extLst>
              <a:ext uri="{FF2B5EF4-FFF2-40B4-BE49-F238E27FC236}">
                <a16:creationId xmlns:a16="http://schemas.microsoft.com/office/drawing/2014/main" id="{4F22ABA9-F935-547E-1D54-A5969CF851EA}"/>
              </a:ext>
            </a:extLst>
          </p:cNvPr>
          <p:cNvGrpSpPr/>
          <p:nvPr/>
        </p:nvGrpSpPr>
        <p:grpSpPr>
          <a:xfrm>
            <a:off x="9783429" y="6498912"/>
            <a:ext cx="1846017" cy="1494412"/>
            <a:chOff x="9783429" y="6498912"/>
            <a:chExt cx="1846017" cy="1494412"/>
          </a:xfrm>
        </p:grpSpPr>
        <p:sp>
          <p:nvSpPr>
            <p:cNvPr id="23" name="Shape 3943">
              <a:extLst>
                <a:ext uri="{FF2B5EF4-FFF2-40B4-BE49-F238E27FC236}">
                  <a16:creationId xmlns:a16="http://schemas.microsoft.com/office/drawing/2014/main" id="{5E671710-4826-BDFA-B889-F6DE1260226E}"/>
                </a:ext>
              </a:extLst>
            </p:cNvPr>
            <p:cNvSpPr/>
            <p:nvPr/>
          </p:nvSpPr>
          <p:spPr>
            <a:xfrm>
              <a:off x="10296293" y="7408549"/>
              <a:ext cx="784829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>
                  <a:latin typeface="Doulos SIL"/>
                  <a:ea typeface="Doulos SIL"/>
                  <a:cs typeface="Doulos SIL"/>
                  <a:sym typeface="Doulos SIL"/>
                </a:defRPr>
              </a:lvl1pPr>
            </a:lstStyle>
            <a:p>
              <a:pPr lvl="0">
                <a:defRPr sz="1800"/>
              </a:pPr>
              <a:r>
                <a:rPr sz="3200" dirty="0">
                  <a:latin typeface="Cambria" panose="02040503050406030204" pitchFamily="18" charset="0"/>
                </a:rPr>
                <a:t>*/</a:t>
              </a:r>
              <a:r>
                <a:rPr sz="3200" dirty="0" err="1">
                  <a:latin typeface="Cambria" panose="02040503050406030204" pitchFamily="18" charset="0"/>
                </a:rPr>
                <a:t>i</a:t>
              </a:r>
              <a:r>
                <a:rPr sz="3200" dirty="0">
                  <a:latin typeface="Cambria" panose="02040503050406030204" pitchFamily="18" charset="0"/>
                </a:rPr>
                <a:t>/</a:t>
              </a:r>
            </a:p>
          </p:txBody>
        </p:sp>
        <p:sp>
          <p:nvSpPr>
            <p:cNvPr id="24" name="Shape 3944">
              <a:extLst>
                <a:ext uri="{FF2B5EF4-FFF2-40B4-BE49-F238E27FC236}">
                  <a16:creationId xmlns:a16="http://schemas.microsoft.com/office/drawing/2014/main" id="{6BFB561F-4809-839A-883A-6C821766BC3E}"/>
                </a:ext>
              </a:extLst>
            </p:cNvPr>
            <p:cNvSpPr/>
            <p:nvPr/>
          </p:nvSpPr>
          <p:spPr>
            <a:xfrm>
              <a:off x="10706437" y="7065936"/>
              <a:ext cx="1" cy="360365"/>
            </a:xfrm>
            <a:prstGeom prst="line">
              <a:avLst/>
            </a:prstGeom>
            <a:ln w="19050">
              <a:solidFill/>
              <a:round/>
            </a:ln>
          </p:spPr>
          <p:txBody>
            <a:bodyPr lIns="0" tIns="0" rIns="0" bIns="0"/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  <p:sp>
          <p:nvSpPr>
            <p:cNvPr id="34" name="Shape 3950">
              <a:extLst>
                <a:ext uri="{FF2B5EF4-FFF2-40B4-BE49-F238E27FC236}">
                  <a16:creationId xmlns:a16="http://schemas.microsoft.com/office/drawing/2014/main" id="{ABFDFB5B-87EE-F9E0-87C2-B6338CB80782}"/>
                </a:ext>
              </a:extLst>
            </p:cNvPr>
            <p:cNvSpPr/>
            <p:nvPr/>
          </p:nvSpPr>
          <p:spPr>
            <a:xfrm>
              <a:off x="9783429" y="6498912"/>
              <a:ext cx="1846017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>
                <a:defRPr sz="1800"/>
              </a:pPr>
              <a:r>
                <a:rPr lang="en-CA" sz="3200" dirty="0">
                  <a:latin typeface="Cambria" panose="02040503050406030204" pitchFamily="18" charset="0"/>
                </a:rPr>
                <a:t>[non-</a:t>
              </a:r>
              <a:r>
                <a:rPr lang="en-CA" sz="3200" dirty="0" err="1">
                  <a:latin typeface="Cambria" panose="02040503050406030204" pitchFamily="18" charset="0"/>
                </a:rPr>
                <a:t>rnd</a:t>
              </a:r>
              <a:r>
                <a:rPr lang="en-CA" sz="3200" dirty="0">
                  <a:latin typeface="Cambria" panose="02040503050406030204" pitchFamily="18" charset="0"/>
                </a:rPr>
                <a:t>]</a:t>
              </a:r>
              <a:endParaRPr sz="3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3591" name="Group 23590">
            <a:extLst>
              <a:ext uri="{FF2B5EF4-FFF2-40B4-BE49-F238E27FC236}">
                <a16:creationId xmlns:a16="http://schemas.microsoft.com/office/drawing/2014/main" id="{D87E3EFB-1D38-EABB-10FF-F09910204B4E}"/>
              </a:ext>
            </a:extLst>
          </p:cNvPr>
          <p:cNvGrpSpPr/>
          <p:nvPr/>
        </p:nvGrpSpPr>
        <p:grpSpPr>
          <a:xfrm>
            <a:off x="8344818" y="6498912"/>
            <a:ext cx="1445266" cy="1494412"/>
            <a:chOff x="8344818" y="6498912"/>
            <a:chExt cx="1445266" cy="1494412"/>
          </a:xfrm>
        </p:grpSpPr>
        <p:sp>
          <p:nvSpPr>
            <p:cNvPr id="19" name="Shape 3939">
              <a:extLst>
                <a:ext uri="{FF2B5EF4-FFF2-40B4-BE49-F238E27FC236}">
                  <a16:creationId xmlns:a16="http://schemas.microsoft.com/office/drawing/2014/main" id="{86C9A2CC-0D5C-CE2C-B494-2696A52F0B0C}"/>
                </a:ext>
              </a:extLst>
            </p:cNvPr>
            <p:cNvSpPr/>
            <p:nvPr/>
          </p:nvSpPr>
          <p:spPr>
            <a:xfrm>
              <a:off x="8560842" y="7408549"/>
              <a:ext cx="889024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>
                  <a:latin typeface="Doulos SIL"/>
                  <a:ea typeface="Doulos SIL"/>
                  <a:cs typeface="Doulos SIL"/>
                  <a:sym typeface="Doulos SIL"/>
                </a:defRPr>
              </a:lvl1pPr>
            </a:lstStyle>
            <a:p>
              <a:pPr lvl="0">
                <a:defRPr sz="1800"/>
              </a:pPr>
              <a:r>
                <a:rPr sz="3200" dirty="0">
                  <a:latin typeface="Cambria" panose="02040503050406030204" pitchFamily="18" charset="0"/>
                </a:rPr>
                <a:t>*/o/</a:t>
              </a:r>
            </a:p>
          </p:txBody>
        </p:sp>
        <p:sp>
          <p:nvSpPr>
            <p:cNvPr id="20" name="Shape 3940">
              <a:extLst>
                <a:ext uri="{FF2B5EF4-FFF2-40B4-BE49-F238E27FC236}">
                  <a16:creationId xmlns:a16="http://schemas.microsoft.com/office/drawing/2014/main" id="{E38F58F4-BAC4-9EFB-9F6C-4EF7BB5E38C3}"/>
                </a:ext>
              </a:extLst>
            </p:cNvPr>
            <p:cNvSpPr/>
            <p:nvPr/>
          </p:nvSpPr>
          <p:spPr>
            <a:xfrm>
              <a:off x="9067451" y="7065936"/>
              <a:ext cx="0" cy="360365"/>
            </a:xfrm>
            <a:prstGeom prst="line">
              <a:avLst/>
            </a:prstGeom>
            <a:ln w="19050">
              <a:solidFill/>
              <a:round/>
            </a:ln>
          </p:spPr>
          <p:txBody>
            <a:bodyPr lIns="0" tIns="0" rIns="0" bIns="0"/>
            <a:lstStyle/>
            <a:p>
              <a:pPr lvl="0" algn="l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3200">
                <a:latin typeface="Cambria" panose="02040503050406030204" pitchFamily="18" charset="0"/>
              </a:endParaRPr>
            </a:p>
          </p:txBody>
        </p:sp>
        <p:sp>
          <p:nvSpPr>
            <p:cNvPr id="35" name="Shape 3951">
              <a:extLst>
                <a:ext uri="{FF2B5EF4-FFF2-40B4-BE49-F238E27FC236}">
                  <a16:creationId xmlns:a16="http://schemas.microsoft.com/office/drawing/2014/main" id="{CAF14C48-1ADB-0673-D210-AF483B4462E6}"/>
                </a:ext>
              </a:extLst>
            </p:cNvPr>
            <p:cNvSpPr/>
            <p:nvPr/>
          </p:nvSpPr>
          <p:spPr>
            <a:xfrm>
              <a:off x="8344818" y="6498912"/>
              <a:ext cx="1445266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>
                <a:defRPr sz="1800"/>
              </a:pPr>
              <a:r>
                <a:rPr sz="3200" dirty="0">
                  <a:latin typeface="Cambria" panose="02040503050406030204" pitchFamily="18" charset="0"/>
                </a:rPr>
                <a:t>[round]</a:t>
              </a:r>
            </a:p>
          </p:txBody>
        </p:sp>
      </p:grpSp>
      <p:sp>
        <p:nvSpPr>
          <p:cNvPr id="23563" name="Shape 3979">
            <a:extLst>
              <a:ext uri="{FF2B5EF4-FFF2-40B4-BE49-F238E27FC236}">
                <a16:creationId xmlns:a16="http://schemas.microsoft.com/office/drawing/2014/main" id="{82DAD665-4026-EDBD-0943-4188806E9118}"/>
              </a:ext>
            </a:extLst>
          </p:cNvPr>
          <p:cNvSpPr/>
          <p:nvPr/>
        </p:nvSpPr>
        <p:spPr>
          <a:xfrm>
            <a:off x="8752971" y="4030891"/>
            <a:ext cx="558505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5612">
              <a:spcBef>
                <a:spcPts val="300"/>
              </a:spcBef>
              <a:defRPr sz="2800">
                <a:solidFill>
                  <a:srgbClr val="00009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0090"/>
                </a:solidFill>
                <a:latin typeface="Cambria" panose="02040503050406030204" pitchFamily="18" charset="0"/>
              </a:rPr>
              <a:t>Eastern and Western languages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F2523FE-74DB-FC10-3399-31CDF89E2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5546" y="7200408"/>
            <a:ext cx="2752476" cy="10440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 sz="5080" dirty="0">
              <a:latin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DE061A-37B0-3DCD-C9AE-4BCAD9AA6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966" y="7884368"/>
            <a:ext cx="2752476" cy="9000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 sz="5080" dirty="0">
              <a:latin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239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4082580" y="1600200"/>
            <a:ext cx="8092431" cy="5943600"/>
          </a:xfrm>
          <a:prstGeom prst="rect">
            <a:avLst/>
          </a:prstGeom>
          <a:solidFill>
            <a:srgbClr val="60606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242594" y="1828815"/>
            <a:ext cx="7772400" cy="5577815"/>
          </a:xfrm>
          <a:prstGeom prst="rect">
            <a:avLst/>
          </a:prstGeom>
          <a:solidFill>
            <a:srgbClr val="F8F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71094" y="1255714"/>
            <a:ext cx="8915400" cy="2514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87343" y="4869271"/>
            <a:ext cx="5214121" cy="120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ts val="960"/>
              </a:spcBef>
            </a:pPr>
            <a:r>
              <a:rPr lang="en-US" sz="3200" dirty="0">
                <a:solidFill>
                  <a:srgbClr val="C00000"/>
                </a:solidFill>
                <a:latin typeface="Optima"/>
                <a:cs typeface="Optima"/>
              </a:rPr>
              <a:t>4. An Empirical Theory: The</a:t>
            </a:r>
          </a:p>
          <a:p>
            <a:pPr>
              <a:spcBef>
                <a:spcPts val="960"/>
              </a:spcBef>
            </a:pPr>
            <a:r>
              <a:rPr lang="en-US" sz="3200" dirty="0">
                <a:solidFill>
                  <a:srgbClr val="C00000"/>
                </a:solidFill>
                <a:latin typeface="Optima"/>
                <a:cs typeface="Optima"/>
              </a:rPr>
              <a:t>‘Oops, I Need That’ Problem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244118" y="3352803"/>
            <a:ext cx="7769352" cy="182876"/>
          </a:xfrm>
          <a:prstGeom prst="rect">
            <a:avLst/>
          </a:prstGeom>
          <a:solidFill>
            <a:srgbClr val="60606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0346210" y="3543309"/>
            <a:ext cx="1828800" cy="3985252"/>
          </a:xfrm>
          <a:prstGeom prst="rect">
            <a:avLst/>
          </a:prstGeom>
          <a:solidFill>
            <a:srgbClr val="60606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659E4B-9D4A-AF49-98B5-9D05EC5B44B9}"/>
              </a:ext>
            </a:extLst>
          </p:cNvPr>
          <p:cNvSpPr/>
          <p:nvPr/>
        </p:nvSpPr>
        <p:spPr bwMode="auto">
          <a:xfrm>
            <a:off x="4242595" y="3537000"/>
            <a:ext cx="6103616" cy="3870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dirty="0">
              <a:latin typeface="Times" pitchFamily="71" charset="0"/>
            </a:endParaRP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5AA28CED-DBC8-8E45-A945-D34EF81C0FED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33</a:t>
            </a:fld>
            <a:endParaRPr lang="en-US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C34892-9F45-CB49-804B-C446FA9B21EF}"/>
              </a:ext>
            </a:extLst>
          </p:cNvPr>
          <p:cNvSpPr/>
          <p:nvPr/>
        </p:nvSpPr>
        <p:spPr>
          <a:xfrm>
            <a:off x="7388564" y="1928177"/>
            <a:ext cx="3062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International Conference </a:t>
            </a:r>
          </a:p>
          <a:p>
            <a:pPr algn="l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on Historical Linguistics</a:t>
            </a:r>
          </a:p>
          <a:p>
            <a:pPr algn="l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ICHL 25 – Oxford</a:t>
            </a:r>
          </a:p>
          <a:p>
            <a:pPr algn="l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1–5 August 2022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8C98BA9-FCDC-B733-411E-F19704C94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0362" y="1835696"/>
            <a:ext cx="1508400" cy="15084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3D86698-8518-6417-D1E1-5878C7E81A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28306" y="1835696"/>
            <a:ext cx="1508400" cy="15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65541"/>
      </p:ext>
    </p:extLst>
  </p:cSld>
  <p:clrMapOvr>
    <a:masterClrMapping/>
  </p:clrMapOvr>
  <p:transition>
    <p:diamond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8224045" y="4563289"/>
            <a:ext cx="5568949" cy="42300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 sz="3200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464594" y="4563289"/>
            <a:ext cx="5471584" cy="42300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 sz="3200" dirty="0"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405273" y="6479625"/>
            <a:ext cx="1578948" cy="487680"/>
            <a:chOff x="1441" y="2400"/>
            <a:chExt cx="913" cy="288"/>
          </a:xfrm>
          <a:noFill/>
        </p:grpSpPr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562" name="Text Box 34"/>
          <p:cNvSpPr txBox="1">
            <a:spLocks noChangeArrowheads="1"/>
          </p:cNvSpPr>
          <p:nvPr/>
        </p:nvSpPr>
        <p:spPr bwMode="auto">
          <a:xfrm>
            <a:off x="6064204" y="5808134"/>
            <a:ext cx="11256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[–F1]</a:t>
            </a:r>
          </a:p>
        </p:txBody>
      </p:sp>
      <p:sp>
        <p:nvSpPr>
          <p:cNvPr id="23564" name="Text Box 34"/>
          <p:cNvSpPr txBox="1">
            <a:spLocks noChangeArrowheads="1"/>
          </p:cNvSpPr>
          <p:nvPr/>
        </p:nvSpPr>
        <p:spPr bwMode="auto">
          <a:xfrm>
            <a:off x="3593417" y="5808134"/>
            <a:ext cx="11480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[+F1]</a:t>
            </a:r>
          </a:p>
        </p:txBody>
      </p:sp>
      <p:sp>
        <p:nvSpPr>
          <p:cNvPr id="23565" name="Text Box 34"/>
          <p:cNvSpPr txBox="1">
            <a:spLocks noChangeArrowheads="1"/>
          </p:cNvSpPr>
          <p:nvPr/>
        </p:nvSpPr>
        <p:spPr bwMode="auto">
          <a:xfrm>
            <a:off x="4405796" y="6968067"/>
            <a:ext cx="11256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[–F2]</a:t>
            </a:r>
          </a:p>
        </p:txBody>
      </p:sp>
      <p:sp>
        <p:nvSpPr>
          <p:cNvPr id="23566" name="Text Box 34"/>
          <p:cNvSpPr txBox="1">
            <a:spLocks noChangeArrowheads="1"/>
          </p:cNvSpPr>
          <p:nvPr/>
        </p:nvSpPr>
        <p:spPr bwMode="auto">
          <a:xfrm>
            <a:off x="2745690" y="6968067"/>
            <a:ext cx="11480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[+F2]</a:t>
            </a:r>
          </a:p>
        </p:txBody>
      </p:sp>
      <p:sp>
        <p:nvSpPr>
          <p:cNvPr id="23567" name="Text Box 35"/>
          <p:cNvSpPr txBox="1">
            <a:spLocks noChangeArrowheads="1"/>
          </p:cNvSpPr>
          <p:nvPr/>
        </p:nvSpPr>
        <p:spPr bwMode="auto">
          <a:xfrm>
            <a:off x="2870329" y="7524328"/>
            <a:ext cx="8162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/1/</a:t>
            </a:r>
          </a:p>
        </p:txBody>
      </p:sp>
      <p:sp>
        <p:nvSpPr>
          <p:cNvPr id="23569" name="Text Box 35"/>
          <p:cNvSpPr txBox="1">
            <a:spLocks noChangeArrowheads="1"/>
          </p:cNvSpPr>
          <p:nvPr/>
        </p:nvSpPr>
        <p:spPr bwMode="auto">
          <a:xfrm>
            <a:off x="4576241" y="7524328"/>
            <a:ext cx="8162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/2/</a:t>
            </a:r>
          </a:p>
        </p:txBody>
      </p:sp>
      <p:sp>
        <p:nvSpPr>
          <p:cNvPr id="23571" name="Text Box 35"/>
          <p:cNvSpPr txBox="1">
            <a:spLocks noChangeArrowheads="1"/>
          </p:cNvSpPr>
          <p:nvPr/>
        </p:nvSpPr>
        <p:spPr bwMode="auto">
          <a:xfrm>
            <a:off x="6218898" y="6372200"/>
            <a:ext cx="8162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/3/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268663" y="5347817"/>
            <a:ext cx="2310468" cy="487680"/>
            <a:chOff x="1441" y="2400"/>
            <a:chExt cx="913" cy="288"/>
          </a:xfrm>
          <a:noFill/>
        </p:grpSpPr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009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009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0626941" y="6479625"/>
            <a:ext cx="1578948" cy="487680"/>
            <a:chOff x="1441" y="2400"/>
            <a:chExt cx="913" cy="288"/>
          </a:xfrm>
          <a:noFill/>
        </p:grpSpPr>
        <p:sp>
          <p:nvSpPr>
            <p:cNvPr id="32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575" name="Text Box 34"/>
          <p:cNvSpPr txBox="1">
            <a:spLocks noChangeArrowheads="1"/>
          </p:cNvSpPr>
          <p:nvPr/>
        </p:nvSpPr>
        <p:spPr bwMode="auto">
          <a:xfrm>
            <a:off x="8577108" y="5808134"/>
            <a:ext cx="11480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[+F1]</a:t>
            </a:r>
          </a:p>
        </p:txBody>
      </p:sp>
      <p:sp>
        <p:nvSpPr>
          <p:cNvPr id="23577" name="Text Box 34"/>
          <p:cNvSpPr txBox="1">
            <a:spLocks noChangeArrowheads="1"/>
          </p:cNvSpPr>
          <p:nvPr/>
        </p:nvSpPr>
        <p:spPr bwMode="auto">
          <a:xfrm>
            <a:off x="10870096" y="5808134"/>
            <a:ext cx="11256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[–F1]</a:t>
            </a:r>
          </a:p>
        </p:txBody>
      </p:sp>
      <p:sp>
        <p:nvSpPr>
          <p:cNvPr id="23578" name="Text Box 34"/>
          <p:cNvSpPr txBox="1">
            <a:spLocks noChangeArrowheads="1"/>
          </p:cNvSpPr>
          <p:nvPr/>
        </p:nvSpPr>
        <p:spPr bwMode="auto">
          <a:xfrm>
            <a:off x="11626804" y="6968067"/>
            <a:ext cx="11256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[–F2]</a:t>
            </a:r>
          </a:p>
        </p:txBody>
      </p:sp>
      <p:sp>
        <p:nvSpPr>
          <p:cNvPr id="23579" name="Text Box 34"/>
          <p:cNvSpPr txBox="1">
            <a:spLocks noChangeArrowheads="1"/>
          </p:cNvSpPr>
          <p:nvPr/>
        </p:nvSpPr>
        <p:spPr bwMode="auto">
          <a:xfrm>
            <a:off x="9929658" y="6968067"/>
            <a:ext cx="11480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[+F2]</a:t>
            </a:r>
          </a:p>
        </p:txBody>
      </p:sp>
      <p:sp>
        <p:nvSpPr>
          <p:cNvPr id="23580" name="Text Box 35"/>
          <p:cNvSpPr txBox="1">
            <a:spLocks noChangeArrowheads="1"/>
          </p:cNvSpPr>
          <p:nvPr/>
        </p:nvSpPr>
        <p:spPr bwMode="auto">
          <a:xfrm>
            <a:off x="10092396" y="7524328"/>
            <a:ext cx="8162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/2/</a:t>
            </a:r>
          </a:p>
        </p:txBody>
      </p:sp>
      <p:sp>
        <p:nvSpPr>
          <p:cNvPr id="23582" name="Text Box 35"/>
          <p:cNvSpPr txBox="1">
            <a:spLocks noChangeArrowheads="1"/>
          </p:cNvSpPr>
          <p:nvPr/>
        </p:nvSpPr>
        <p:spPr bwMode="auto">
          <a:xfrm>
            <a:off x="11801202" y="7524328"/>
            <a:ext cx="8162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/3/</a:t>
            </a:r>
          </a:p>
        </p:txBody>
      </p:sp>
      <p:sp>
        <p:nvSpPr>
          <p:cNvPr id="23584" name="Text Box 35"/>
          <p:cNvSpPr txBox="1">
            <a:spLocks noChangeArrowheads="1"/>
          </p:cNvSpPr>
          <p:nvPr/>
        </p:nvSpPr>
        <p:spPr bwMode="auto">
          <a:xfrm>
            <a:off x="8743021" y="6372200"/>
            <a:ext cx="8162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/1/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9164261" y="5347817"/>
            <a:ext cx="2310468" cy="487680"/>
            <a:chOff x="1441" y="2400"/>
            <a:chExt cx="913" cy="288"/>
          </a:xfrm>
          <a:noFill/>
        </p:grpSpPr>
        <p:sp>
          <p:nvSpPr>
            <p:cNvPr id="46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2464594" y="4563289"/>
            <a:ext cx="547158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noProof="1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Expand [+F1]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24045" y="4563289"/>
            <a:ext cx="556894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noProof="1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Expand [–F1]</a:t>
            </a:r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209120F1-D25A-7E44-9256-CEC9415BE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2324536"/>
            <a:ext cx="14400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</a:rPr>
              <a:t>It is is important to stress that the Contrastivist Hypothesis is an empirical hypothesis; although a three-vowel system might be characterized in different ways, it can never have more than two contrastive features (here we are not concerned with markedness).</a:t>
            </a:r>
            <a:endParaRPr lang="en-US" sz="3200" noProof="1">
              <a:solidFill>
                <a:srgbClr val="000090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203AA3D4-77CA-B145-B9CD-C435DEDFB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115511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607469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</a:rPr>
              <a:t>The Contrastivist Hypothesis is an empirical hypothesis</a:t>
            </a:r>
          </a:p>
        </p:txBody>
      </p:sp>
      <p:sp>
        <p:nvSpPr>
          <p:cNvPr id="44" name="Slide Number Placeholder 8">
            <a:extLst>
              <a:ext uri="{FF2B5EF4-FFF2-40B4-BE49-F238E27FC236}">
                <a16:creationId xmlns:a16="http://schemas.microsoft.com/office/drawing/2014/main" id="{E1C4D1E9-5440-F348-895D-B371B7B61B11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34</a:t>
            </a:fld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1846927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8224045" y="4563289"/>
            <a:ext cx="5568949" cy="42300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 sz="3200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464594" y="4563289"/>
            <a:ext cx="5471584" cy="42300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 sz="3200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209120F1-D25A-7E44-9256-CEC9415BE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3063200"/>
            <a:ext cx="1440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</a:rPr>
              <a:t>A 4-phoneme inventory can have a minimum of 2 features and a maximum of 3.</a:t>
            </a:r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203AA3D4-77CA-B145-B9CD-C435DEDFB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115511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607469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</a:rPr>
              <a:t>The Contrastivist Hypothesis is an empirical hypothesis</a:t>
            </a:r>
          </a:p>
        </p:txBody>
      </p:sp>
      <p:sp>
        <p:nvSpPr>
          <p:cNvPr id="44" name="Slide Number Placeholder 8">
            <a:extLst>
              <a:ext uri="{FF2B5EF4-FFF2-40B4-BE49-F238E27FC236}">
                <a16:creationId xmlns:a16="http://schemas.microsoft.com/office/drawing/2014/main" id="{E1C4D1E9-5440-F348-895D-B371B7B61B11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35</a:t>
            </a:fld>
            <a:endParaRPr lang="en-US" sz="1600" dirty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405273" y="6479625"/>
            <a:ext cx="1260000" cy="487680"/>
            <a:chOff x="1441" y="2400"/>
            <a:chExt cx="913" cy="288"/>
          </a:xfrm>
          <a:noFill/>
        </p:grpSpPr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562" name="Text Box 34"/>
          <p:cNvSpPr txBox="1">
            <a:spLocks noChangeArrowheads="1"/>
          </p:cNvSpPr>
          <p:nvPr/>
        </p:nvSpPr>
        <p:spPr bwMode="auto">
          <a:xfrm>
            <a:off x="6064204" y="5808134"/>
            <a:ext cx="11256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[–F1]</a:t>
            </a:r>
          </a:p>
        </p:txBody>
      </p:sp>
      <p:sp>
        <p:nvSpPr>
          <p:cNvPr id="23564" name="Text Box 34"/>
          <p:cNvSpPr txBox="1">
            <a:spLocks noChangeArrowheads="1"/>
          </p:cNvSpPr>
          <p:nvPr/>
        </p:nvSpPr>
        <p:spPr bwMode="auto">
          <a:xfrm>
            <a:off x="3593417" y="5808134"/>
            <a:ext cx="11480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[+F1]</a:t>
            </a:r>
          </a:p>
        </p:txBody>
      </p:sp>
      <p:sp>
        <p:nvSpPr>
          <p:cNvPr id="23565" name="Text Box 34"/>
          <p:cNvSpPr txBox="1">
            <a:spLocks noChangeArrowheads="1"/>
          </p:cNvSpPr>
          <p:nvPr/>
        </p:nvSpPr>
        <p:spPr bwMode="auto">
          <a:xfrm>
            <a:off x="4109170" y="6968067"/>
            <a:ext cx="11256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[–F2]</a:t>
            </a:r>
          </a:p>
        </p:txBody>
      </p:sp>
      <p:sp>
        <p:nvSpPr>
          <p:cNvPr id="23566" name="Text Box 34"/>
          <p:cNvSpPr txBox="1">
            <a:spLocks noChangeArrowheads="1"/>
          </p:cNvSpPr>
          <p:nvPr/>
        </p:nvSpPr>
        <p:spPr bwMode="auto">
          <a:xfrm>
            <a:off x="2745690" y="6968067"/>
            <a:ext cx="11480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[+F2]</a:t>
            </a:r>
          </a:p>
        </p:txBody>
      </p:sp>
      <p:sp>
        <p:nvSpPr>
          <p:cNvPr id="23567" name="Text Box 35"/>
          <p:cNvSpPr txBox="1">
            <a:spLocks noChangeArrowheads="1"/>
          </p:cNvSpPr>
          <p:nvPr/>
        </p:nvSpPr>
        <p:spPr bwMode="auto">
          <a:xfrm>
            <a:off x="2870329" y="7524328"/>
            <a:ext cx="8162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/1/</a:t>
            </a:r>
          </a:p>
        </p:txBody>
      </p:sp>
      <p:sp>
        <p:nvSpPr>
          <p:cNvPr id="23569" name="Text Box 35"/>
          <p:cNvSpPr txBox="1">
            <a:spLocks noChangeArrowheads="1"/>
          </p:cNvSpPr>
          <p:nvPr/>
        </p:nvSpPr>
        <p:spPr bwMode="auto">
          <a:xfrm>
            <a:off x="4240362" y="7524328"/>
            <a:ext cx="8162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/2/</a:t>
            </a:r>
          </a:p>
        </p:txBody>
      </p:sp>
      <p:sp>
        <p:nvSpPr>
          <p:cNvPr id="23571" name="Text Box 35"/>
          <p:cNvSpPr txBox="1">
            <a:spLocks noChangeArrowheads="1"/>
          </p:cNvSpPr>
          <p:nvPr/>
        </p:nvSpPr>
        <p:spPr bwMode="auto">
          <a:xfrm>
            <a:off x="5562458" y="7524328"/>
            <a:ext cx="8162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/3/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268663" y="5347817"/>
            <a:ext cx="2310468" cy="487680"/>
            <a:chOff x="1441" y="2400"/>
            <a:chExt cx="913" cy="288"/>
          </a:xfrm>
          <a:noFill/>
        </p:grpSpPr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009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009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0289034" y="6300192"/>
            <a:ext cx="1980000" cy="360000"/>
            <a:chOff x="1441" y="2400"/>
            <a:chExt cx="913" cy="288"/>
          </a:xfrm>
          <a:noFill/>
        </p:grpSpPr>
        <p:sp>
          <p:nvSpPr>
            <p:cNvPr id="32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575" name="Text Box 34"/>
          <p:cNvSpPr txBox="1">
            <a:spLocks noChangeArrowheads="1"/>
          </p:cNvSpPr>
          <p:nvPr/>
        </p:nvSpPr>
        <p:spPr bwMode="auto">
          <a:xfrm>
            <a:off x="8344818" y="5808134"/>
            <a:ext cx="11480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[+F1]</a:t>
            </a:r>
          </a:p>
        </p:txBody>
      </p:sp>
      <p:sp>
        <p:nvSpPr>
          <p:cNvPr id="23577" name="Text Box 34"/>
          <p:cNvSpPr txBox="1">
            <a:spLocks noChangeArrowheads="1"/>
          </p:cNvSpPr>
          <p:nvPr/>
        </p:nvSpPr>
        <p:spPr bwMode="auto">
          <a:xfrm>
            <a:off x="10721082" y="5808134"/>
            <a:ext cx="11256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[–F1]</a:t>
            </a:r>
          </a:p>
        </p:txBody>
      </p:sp>
      <p:sp>
        <p:nvSpPr>
          <p:cNvPr id="23578" name="Text Box 34"/>
          <p:cNvSpPr txBox="1">
            <a:spLocks noChangeArrowheads="1"/>
          </p:cNvSpPr>
          <p:nvPr/>
        </p:nvSpPr>
        <p:spPr bwMode="auto">
          <a:xfrm>
            <a:off x="11626804" y="6588224"/>
            <a:ext cx="11256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[–F2]</a:t>
            </a:r>
          </a:p>
        </p:txBody>
      </p:sp>
      <p:sp>
        <p:nvSpPr>
          <p:cNvPr id="23579" name="Text Box 34"/>
          <p:cNvSpPr txBox="1">
            <a:spLocks noChangeArrowheads="1"/>
          </p:cNvSpPr>
          <p:nvPr/>
        </p:nvSpPr>
        <p:spPr bwMode="auto">
          <a:xfrm>
            <a:off x="9568954" y="6588224"/>
            <a:ext cx="11480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[+F2]</a:t>
            </a:r>
          </a:p>
        </p:txBody>
      </p:sp>
      <p:sp>
        <p:nvSpPr>
          <p:cNvPr id="23580" name="Text Box 35"/>
          <p:cNvSpPr txBox="1">
            <a:spLocks noChangeArrowheads="1"/>
          </p:cNvSpPr>
          <p:nvPr/>
        </p:nvSpPr>
        <p:spPr bwMode="auto">
          <a:xfrm>
            <a:off x="9731692" y="7092280"/>
            <a:ext cx="8162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/2/</a:t>
            </a:r>
          </a:p>
        </p:txBody>
      </p:sp>
      <p:sp>
        <p:nvSpPr>
          <p:cNvPr id="23582" name="Text Box 35"/>
          <p:cNvSpPr txBox="1">
            <a:spLocks noChangeArrowheads="1"/>
          </p:cNvSpPr>
          <p:nvPr/>
        </p:nvSpPr>
        <p:spPr bwMode="auto">
          <a:xfrm>
            <a:off x="11009114" y="7956376"/>
            <a:ext cx="8162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/3/</a:t>
            </a:r>
          </a:p>
        </p:txBody>
      </p:sp>
      <p:sp>
        <p:nvSpPr>
          <p:cNvPr id="23584" name="Text Box 35"/>
          <p:cNvSpPr txBox="1">
            <a:spLocks noChangeArrowheads="1"/>
          </p:cNvSpPr>
          <p:nvPr/>
        </p:nvSpPr>
        <p:spPr bwMode="auto">
          <a:xfrm>
            <a:off x="8510731" y="6363489"/>
            <a:ext cx="8162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/1/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9065170" y="5347817"/>
            <a:ext cx="2268000" cy="487680"/>
            <a:chOff x="1441" y="2400"/>
            <a:chExt cx="913" cy="288"/>
          </a:xfrm>
          <a:noFill/>
        </p:grpSpPr>
        <p:sp>
          <p:nvSpPr>
            <p:cNvPr id="46" name="Line 25"/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2464594" y="4563289"/>
            <a:ext cx="547158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noProof="1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4 phonemes: minimum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24045" y="4563289"/>
            <a:ext cx="556894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noProof="1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4 phonemes: maximum</a:t>
            </a:r>
          </a:p>
        </p:txBody>
      </p:sp>
      <p:grpSp>
        <p:nvGrpSpPr>
          <p:cNvPr id="6" name="Group 24">
            <a:extLst>
              <a:ext uri="{FF2B5EF4-FFF2-40B4-BE49-F238E27FC236}">
                <a16:creationId xmlns:a16="http://schemas.microsoft.com/office/drawing/2014/main" id="{A5DD6D52-EBE6-8686-B81E-235EEAAC5559}"/>
              </a:ext>
            </a:extLst>
          </p:cNvPr>
          <p:cNvGrpSpPr>
            <a:grpSpLocks/>
          </p:cNvGrpSpPr>
          <p:nvPr/>
        </p:nvGrpSpPr>
        <p:grpSpPr bwMode="auto">
          <a:xfrm>
            <a:off x="6076706" y="6479625"/>
            <a:ext cx="1260000" cy="487680"/>
            <a:chOff x="1441" y="2400"/>
            <a:chExt cx="913" cy="288"/>
          </a:xfrm>
          <a:noFill/>
        </p:grpSpPr>
        <p:sp>
          <p:nvSpPr>
            <p:cNvPr id="7" name="Line 25">
              <a:extLst>
                <a:ext uri="{FF2B5EF4-FFF2-40B4-BE49-F238E27FC236}">
                  <a16:creationId xmlns:a16="http://schemas.microsoft.com/office/drawing/2014/main" id="{074A524B-9487-8AD1-162E-3037C17123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8" name="Line 26">
              <a:extLst>
                <a:ext uri="{FF2B5EF4-FFF2-40B4-BE49-F238E27FC236}">
                  <a16:creationId xmlns:a16="http://schemas.microsoft.com/office/drawing/2014/main" id="{43C10AE3-FCC8-F248-70CB-B9CBD8FFB5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9" name="Text Box 34">
            <a:extLst>
              <a:ext uri="{FF2B5EF4-FFF2-40B4-BE49-F238E27FC236}">
                <a16:creationId xmlns:a16="http://schemas.microsoft.com/office/drawing/2014/main" id="{B57916F4-696F-92E6-EF62-A12FCA325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466" y="6968067"/>
            <a:ext cx="11256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[–F2]</a:t>
            </a:r>
          </a:p>
        </p:txBody>
      </p:sp>
      <p:sp>
        <p:nvSpPr>
          <p:cNvPr id="10" name="Text Box 34">
            <a:extLst>
              <a:ext uri="{FF2B5EF4-FFF2-40B4-BE49-F238E27FC236}">
                <a16:creationId xmlns:a16="http://schemas.microsoft.com/office/drawing/2014/main" id="{DDFBB4AA-C128-AA8F-264A-311372990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6547" y="6968067"/>
            <a:ext cx="11480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[+F2]</a:t>
            </a:r>
          </a:p>
        </p:txBody>
      </p:sp>
      <p:sp>
        <p:nvSpPr>
          <p:cNvPr id="15" name="Text Box 35">
            <a:extLst>
              <a:ext uri="{FF2B5EF4-FFF2-40B4-BE49-F238E27FC236}">
                <a16:creationId xmlns:a16="http://schemas.microsoft.com/office/drawing/2014/main" id="{C2508867-720B-0A03-B267-74F0FDF0A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8155" y="7524328"/>
            <a:ext cx="816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/4/</a:t>
            </a:r>
          </a:p>
        </p:txBody>
      </p:sp>
      <p:grpSp>
        <p:nvGrpSpPr>
          <p:cNvPr id="16" name="Group 24">
            <a:extLst>
              <a:ext uri="{FF2B5EF4-FFF2-40B4-BE49-F238E27FC236}">
                <a16:creationId xmlns:a16="http://schemas.microsoft.com/office/drawing/2014/main" id="{635193F8-ED66-1C17-D19B-BD5F61246F35}"/>
              </a:ext>
            </a:extLst>
          </p:cNvPr>
          <p:cNvGrpSpPr>
            <a:grpSpLocks/>
          </p:cNvGrpSpPr>
          <p:nvPr/>
        </p:nvGrpSpPr>
        <p:grpSpPr bwMode="auto">
          <a:xfrm>
            <a:off x="11446390" y="7092280"/>
            <a:ext cx="1578948" cy="360000"/>
            <a:chOff x="1441" y="2400"/>
            <a:chExt cx="913" cy="288"/>
          </a:xfrm>
          <a:noFill/>
        </p:grpSpPr>
        <p:sp>
          <p:nvSpPr>
            <p:cNvPr id="17" name="Line 25">
              <a:extLst>
                <a:ext uri="{FF2B5EF4-FFF2-40B4-BE49-F238E27FC236}">
                  <a16:creationId xmlns:a16="http://schemas.microsoft.com/office/drawing/2014/main" id="{CFC1FD55-BE1A-A4F1-BEDD-D6FF7A603B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8" name="Line 26">
              <a:extLst>
                <a:ext uri="{FF2B5EF4-FFF2-40B4-BE49-F238E27FC236}">
                  <a16:creationId xmlns:a16="http://schemas.microsoft.com/office/drawing/2014/main" id="{4FA28FF5-DA61-0B00-2AE1-431225AE13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200" dirty="0"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9" name="Text Box 34">
            <a:extLst>
              <a:ext uri="{FF2B5EF4-FFF2-40B4-BE49-F238E27FC236}">
                <a16:creationId xmlns:a16="http://schemas.microsoft.com/office/drawing/2014/main" id="{749F3B47-7F7C-5C92-FF92-0E1B21DE5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4957" y="7452320"/>
            <a:ext cx="11256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[–F2]</a:t>
            </a: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id="{7EF84F5C-2F82-7F70-12E2-982394753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7811" y="7452320"/>
            <a:ext cx="11480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[+F2]</a:t>
            </a:r>
          </a:p>
        </p:txBody>
      </p:sp>
      <p:sp>
        <p:nvSpPr>
          <p:cNvPr id="23" name="Text Box 35">
            <a:extLst>
              <a:ext uri="{FF2B5EF4-FFF2-40B4-BE49-F238E27FC236}">
                <a16:creationId xmlns:a16="http://schemas.microsoft.com/office/drawing/2014/main" id="{72433DAA-BD9D-6AAE-E15F-25BFDD953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3145" y="7956376"/>
            <a:ext cx="816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Times New Roman" charset="0"/>
                <a:cs typeface="Calibri" panose="020F0502020204030204" pitchFamily="34" charset="0"/>
              </a:rPr>
              <a:t>/4/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241481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8224044" y="3563888"/>
            <a:ext cx="6660000" cy="50400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 sz="3200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166400" y="3563888"/>
            <a:ext cx="6660000" cy="50400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CA" sz="3200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209120F1-D25A-7E44-9256-CEC9415BE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2317278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/>
                <a:ea typeface="Cambria"/>
                <a:cs typeface="Cambria"/>
              </a:rPr>
              <a:t>In general, the minimum number of features required by </a:t>
            </a:r>
            <a:r>
              <a:rPr lang="en-US" sz="3200" i="1" dirty="0">
                <a:latin typeface="Cambria"/>
                <a:ea typeface="Cambria"/>
                <a:cs typeface="Cambria"/>
              </a:rPr>
              <a:t>n</a:t>
            </a:r>
            <a:r>
              <a:rPr lang="en-US" sz="3200" dirty="0">
                <a:latin typeface="Cambria"/>
                <a:ea typeface="Cambria"/>
                <a:cs typeface="Cambria"/>
              </a:rPr>
              <a:t> elements = the smallest integer ≥ log</a:t>
            </a:r>
            <a:r>
              <a:rPr lang="en-US" sz="3200" baseline="-25000" dirty="0">
                <a:latin typeface="Cambria"/>
                <a:ea typeface="Cambria"/>
                <a:cs typeface="Cambria"/>
              </a:rPr>
              <a:t>2</a:t>
            </a:r>
            <a:r>
              <a:rPr lang="en-US" sz="3200" i="1" dirty="0">
                <a:latin typeface="Cambria"/>
                <a:ea typeface="Cambria"/>
                <a:cs typeface="Cambria"/>
              </a:rPr>
              <a:t>n</a:t>
            </a:r>
            <a:r>
              <a:rPr lang="en-US" sz="3200" dirty="0">
                <a:latin typeface="Cambria"/>
                <a:ea typeface="Cambria"/>
                <a:cs typeface="Cambria"/>
              </a:rPr>
              <a:t>,</a:t>
            </a:r>
            <a:r>
              <a:rPr lang="en-US" sz="3200" i="1" dirty="0">
                <a:latin typeface="Cambria"/>
                <a:ea typeface="Cambria"/>
                <a:cs typeface="Cambria"/>
              </a:rPr>
              <a:t> </a:t>
            </a:r>
            <a:r>
              <a:rPr lang="en-US" sz="3200" dirty="0">
                <a:latin typeface="Cambria"/>
                <a:ea typeface="Cambria"/>
                <a:cs typeface="Cambria"/>
              </a:rPr>
              <a:t>and the maximum number of features = </a:t>
            </a:r>
            <a:r>
              <a:rPr lang="en-US" sz="3200" i="1" dirty="0">
                <a:latin typeface="Cambria"/>
                <a:ea typeface="Cambria"/>
                <a:cs typeface="Cambria"/>
              </a:rPr>
              <a:t>n</a:t>
            </a:r>
            <a:r>
              <a:rPr lang="en-US" sz="3200" dirty="0">
                <a:latin typeface="Cambria"/>
                <a:ea typeface="Cambria"/>
                <a:cs typeface="Cambria"/>
              </a:rPr>
              <a:t>–1.</a:t>
            </a:r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203AA3D4-77CA-B145-B9CD-C435DEDFB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115511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607469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</a:rPr>
              <a:t>The Contrastivist Hypothesis is an empirical hypothesis</a:t>
            </a:r>
          </a:p>
        </p:txBody>
      </p:sp>
      <p:sp>
        <p:nvSpPr>
          <p:cNvPr id="44" name="Slide Number Placeholder 8">
            <a:extLst>
              <a:ext uri="{FF2B5EF4-FFF2-40B4-BE49-F238E27FC236}">
                <a16:creationId xmlns:a16="http://schemas.microsoft.com/office/drawing/2014/main" id="{E1C4D1E9-5440-F348-895D-B371B7B61B11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36</a:t>
            </a:fld>
            <a:endParaRPr lang="en-US" sz="1600" dirty="0"/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1166400" y="3563888"/>
            <a:ext cx="6660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2174875" algn="l"/>
                <a:tab pos="3778250" algn="l"/>
                <a:tab pos="5238750" algn="l"/>
              </a:tabLst>
              <a:defRPr/>
            </a:pPr>
            <a:r>
              <a:rPr lang="en-US" sz="3200" noProof="1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Phonemes	log</a:t>
            </a:r>
            <a:r>
              <a:rPr lang="en-US" sz="3200" baseline="-25000" noProof="1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2</a:t>
            </a:r>
            <a:r>
              <a:rPr lang="en-US" sz="3200" i="1" noProof="1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n	</a:t>
            </a:r>
            <a:r>
              <a:rPr lang="en-US" sz="3200" noProof="1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min	max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24044" y="3563888"/>
            <a:ext cx="6660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2174875" algn="l"/>
                <a:tab pos="3778250" algn="l"/>
                <a:tab pos="5286375" algn="l"/>
              </a:tabLst>
              <a:defRPr/>
            </a:pPr>
            <a:r>
              <a:rPr lang="en-US" sz="3200" noProof="1">
                <a:solidFill>
                  <a:srgbClr val="C00000"/>
                </a:solidFill>
                <a:latin typeface="Cambria" panose="02040503050406030204" pitchFamily="18" charset="0"/>
              </a:rPr>
              <a:t>Phonemes	log</a:t>
            </a:r>
            <a:r>
              <a:rPr lang="en-US" sz="3200" baseline="-25000" noProof="1">
                <a:solidFill>
                  <a:srgbClr val="C00000"/>
                </a:solidFill>
                <a:latin typeface="Cambria" panose="02040503050406030204" pitchFamily="18" charset="0"/>
              </a:rPr>
              <a:t>2</a:t>
            </a:r>
            <a:r>
              <a:rPr lang="en-US" sz="3200" i="1" noProof="1">
                <a:solidFill>
                  <a:srgbClr val="C00000"/>
                </a:solidFill>
                <a:latin typeface="Cambria" panose="02040503050406030204" pitchFamily="18" charset="0"/>
              </a:rPr>
              <a:t>n	</a:t>
            </a:r>
            <a:r>
              <a:rPr lang="en-US" sz="3200" noProof="1">
                <a:solidFill>
                  <a:srgbClr val="C00000"/>
                </a:solidFill>
                <a:latin typeface="Cambria" panose="02040503050406030204" pitchFamily="18" charset="0"/>
              </a:rPr>
              <a:t>min	max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3E716CCB-45BD-8763-F8D0-BBA4F37A4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4294517"/>
            <a:ext cx="666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698500" algn="dec"/>
                <a:tab pos="2444750" algn="dec"/>
                <a:tab pos="4127500" algn="dec"/>
                <a:tab pos="5730875" algn="dec"/>
              </a:tabLst>
              <a:defRPr/>
            </a:pPr>
            <a:r>
              <a:rPr lang="en-US" sz="3200" noProof="1">
                <a:latin typeface="Cambria" panose="02040503050406030204" pitchFamily="18" charset="0"/>
                <a:cs typeface="+mn-cs"/>
              </a:rPr>
              <a:t>	3	  1.58	2	2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9A3673D1-414C-FD89-71DD-8472494B7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5025146"/>
            <a:ext cx="666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>
              <a:spcBef>
                <a:spcPct val="50000"/>
              </a:spcBef>
              <a:tabLst>
                <a:tab pos="698500" algn="dec"/>
                <a:tab pos="2444750" algn="dec"/>
                <a:tab pos="4127500" algn="dec"/>
                <a:tab pos="5730875" algn="dec"/>
              </a:tabLst>
              <a:defRPr sz="3200">
                <a:latin typeface="Cambria" panose="02040503050406030204" pitchFamily="18" charset="0"/>
                <a:cs typeface="+mn-cs"/>
              </a:defRPr>
            </a:lvl1pPr>
          </a:lstStyle>
          <a:p>
            <a:r>
              <a:rPr lang="en-US" dirty="0"/>
              <a:t>	4	2	2 	3</a:t>
            </a: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6AB13343-8394-75E6-5A19-797D9A46A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5755775"/>
            <a:ext cx="666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>
              <a:spcBef>
                <a:spcPct val="50000"/>
              </a:spcBef>
              <a:tabLst>
                <a:tab pos="698500" algn="dec"/>
                <a:tab pos="2444750" algn="dec"/>
                <a:tab pos="4127500" algn="dec"/>
                <a:tab pos="5730875" algn="dec"/>
              </a:tabLst>
              <a:defRPr sz="3200">
                <a:latin typeface="Cambria" panose="02040503050406030204" pitchFamily="18" charset="0"/>
                <a:cs typeface="+mn-cs"/>
              </a:defRPr>
            </a:lvl1pPr>
          </a:lstStyle>
          <a:p>
            <a:r>
              <a:rPr lang="en-US" noProof="1"/>
              <a:t>	5	2.32	3	4</a:t>
            </a: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id="{524736CD-8423-110F-2613-6CADB596F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86404"/>
            <a:ext cx="666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>
              <a:spcBef>
                <a:spcPct val="50000"/>
              </a:spcBef>
              <a:tabLst>
                <a:tab pos="698500" algn="dec"/>
                <a:tab pos="2444750" algn="dec"/>
                <a:tab pos="4127500" algn="dec"/>
                <a:tab pos="5730875" algn="dec"/>
              </a:tabLst>
              <a:defRPr sz="3200">
                <a:latin typeface="Cambria" panose="02040503050406030204" pitchFamily="18" charset="0"/>
                <a:cs typeface="+mn-cs"/>
              </a:defRPr>
            </a:lvl1pPr>
          </a:lstStyle>
          <a:p>
            <a:r>
              <a:rPr lang="en-US" noProof="1"/>
              <a:t>	6	2.58	3</a:t>
            </a:r>
            <a:r>
              <a:rPr lang="en-US" b="1" noProof="1"/>
              <a:t>	</a:t>
            </a:r>
            <a:r>
              <a:rPr lang="en-US" noProof="1"/>
              <a:t>5</a:t>
            </a: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A17EF58D-E5B3-28B1-F5F2-A29D6DA23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7217033"/>
            <a:ext cx="666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>
              <a:spcBef>
                <a:spcPct val="50000"/>
              </a:spcBef>
              <a:tabLst>
                <a:tab pos="698500" algn="dec"/>
                <a:tab pos="2444750" algn="dec"/>
                <a:tab pos="4127500" algn="dec"/>
                <a:tab pos="5730875" algn="dec"/>
              </a:tabLst>
              <a:defRPr sz="3200">
                <a:latin typeface="Cambria" panose="02040503050406030204" pitchFamily="18" charset="0"/>
                <a:cs typeface="+mn-cs"/>
              </a:defRPr>
            </a:lvl1pPr>
          </a:lstStyle>
          <a:p>
            <a:r>
              <a:rPr lang="en-US" noProof="1"/>
              <a:t>	7	2.81	3	6</a:t>
            </a: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44B31B0C-3169-F86B-5E48-8E1B12271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7947665"/>
            <a:ext cx="666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>
              <a:spcBef>
                <a:spcPct val="50000"/>
              </a:spcBef>
              <a:tabLst>
                <a:tab pos="698500" algn="dec"/>
                <a:tab pos="2444750" algn="dec"/>
                <a:tab pos="4127500" algn="dec"/>
                <a:tab pos="5730875" algn="dec"/>
              </a:tabLst>
              <a:defRPr sz="3200">
                <a:latin typeface="Cambria" panose="02040503050406030204" pitchFamily="18" charset="0"/>
                <a:cs typeface="+mn-cs"/>
              </a:defRPr>
            </a:lvl1pPr>
          </a:lstStyle>
          <a:p>
            <a:r>
              <a:rPr lang="en-US" noProof="1"/>
              <a:t>	8	3	3	7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C2AF34C6-35AE-9BD3-BF99-3CAE86019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0802" y="4294517"/>
            <a:ext cx="666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698500" algn="dec"/>
                <a:tab pos="2444750" algn="dec"/>
                <a:tab pos="4127500" algn="dec"/>
                <a:tab pos="5730875" algn="dec"/>
              </a:tabLst>
              <a:defRPr/>
            </a:pPr>
            <a:r>
              <a:rPr lang="en-US" sz="3200" noProof="1">
                <a:latin typeface="Cambria" panose="02040503050406030204" pitchFamily="18" charset="0"/>
                <a:cs typeface="+mn-cs"/>
              </a:rPr>
              <a:t>	10	3.32	4	9</a:t>
            </a:r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BB246F57-CD7C-5318-2DB5-D6532CBBB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0802" y="5025146"/>
            <a:ext cx="666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>
              <a:spcBef>
                <a:spcPct val="50000"/>
              </a:spcBef>
              <a:tabLst>
                <a:tab pos="698500" algn="dec"/>
                <a:tab pos="2444750" algn="dec"/>
                <a:tab pos="4127500" algn="dec"/>
                <a:tab pos="5730875" algn="dec"/>
              </a:tabLst>
              <a:defRPr sz="3200">
                <a:latin typeface="Cambria" panose="02040503050406030204" pitchFamily="18" charset="0"/>
                <a:cs typeface="+mn-cs"/>
              </a:defRPr>
            </a:lvl1pPr>
          </a:lstStyle>
          <a:p>
            <a:r>
              <a:rPr lang="en-US" dirty="0"/>
              <a:t>	12	3.58	4 	11</a:t>
            </a: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AF067699-B74C-0AA5-9369-0954EFE23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0802" y="5755775"/>
            <a:ext cx="666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>
              <a:spcBef>
                <a:spcPct val="50000"/>
              </a:spcBef>
              <a:tabLst>
                <a:tab pos="698500" algn="dec"/>
                <a:tab pos="2444750" algn="dec"/>
                <a:tab pos="4127500" algn="dec"/>
                <a:tab pos="5730875" algn="dec"/>
              </a:tabLst>
              <a:defRPr sz="3200">
                <a:latin typeface="Cambria" panose="02040503050406030204" pitchFamily="18" charset="0"/>
                <a:cs typeface="+mn-cs"/>
              </a:defRPr>
            </a:lvl1pPr>
          </a:lstStyle>
          <a:p>
            <a:r>
              <a:rPr lang="en-US" noProof="1"/>
              <a:t>	16	4	4	15</a:t>
            </a: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3E77453B-C8CD-3B08-EEE6-95AA911D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0802" y="6486404"/>
            <a:ext cx="666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>
              <a:spcBef>
                <a:spcPct val="50000"/>
              </a:spcBef>
              <a:tabLst>
                <a:tab pos="698500" algn="dec"/>
                <a:tab pos="2444750" algn="dec"/>
                <a:tab pos="4127500" algn="dec"/>
                <a:tab pos="5730875" algn="dec"/>
              </a:tabLst>
              <a:defRPr sz="3200">
                <a:latin typeface="Cambria" panose="02040503050406030204" pitchFamily="18" charset="0"/>
                <a:cs typeface="+mn-cs"/>
              </a:defRPr>
            </a:lvl1pPr>
          </a:lstStyle>
          <a:p>
            <a:r>
              <a:rPr lang="en-US" noProof="1"/>
              <a:t>	20	4.32	5</a:t>
            </a:r>
            <a:r>
              <a:rPr lang="en-US" b="1" noProof="1"/>
              <a:t>	</a:t>
            </a:r>
            <a:r>
              <a:rPr lang="en-US" noProof="1"/>
              <a:t>19</a:t>
            </a: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1E1ECF85-5DD2-2C47-98CE-7923DA8C9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0802" y="7217033"/>
            <a:ext cx="666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>
              <a:spcBef>
                <a:spcPct val="50000"/>
              </a:spcBef>
              <a:tabLst>
                <a:tab pos="698500" algn="dec"/>
                <a:tab pos="2444750" algn="dec"/>
                <a:tab pos="4127500" algn="dec"/>
                <a:tab pos="5730875" algn="dec"/>
              </a:tabLst>
              <a:defRPr sz="3200">
                <a:latin typeface="Cambria" panose="02040503050406030204" pitchFamily="18" charset="0"/>
                <a:cs typeface="+mn-cs"/>
              </a:defRPr>
            </a:lvl1pPr>
          </a:lstStyle>
          <a:p>
            <a:r>
              <a:rPr lang="en-US" noProof="1"/>
              <a:t>	25	4.64	5	24</a:t>
            </a:r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734928B3-CEC1-86F8-5A7B-70DE36AD0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0802" y="7947665"/>
            <a:ext cx="666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>
              <a:spcBef>
                <a:spcPct val="50000"/>
              </a:spcBef>
              <a:tabLst>
                <a:tab pos="698500" algn="dec"/>
                <a:tab pos="2444750" algn="dec"/>
                <a:tab pos="4127500" algn="dec"/>
                <a:tab pos="5730875" algn="dec"/>
              </a:tabLst>
              <a:defRPr sz="3200">
                <a:latin typeface="Cambria" panose="02040503050406030204" pitchFamily="18" charset="0"/>
                <a:cs typeface="+mn-cs"/>
              </a:defRPr>
            </a:lvl1pPr>
          </a:lstStyle>
          <a:p>
            <a:r>
              <a:rPr lang="en-US" noProof="1"/>
              <a:t>	32	5	5	31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4268139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Text Box 4"/>
          <p:cNvSpPr txBox="1">
            <a:spLocks noChangeArrowheads="1"/>
          </p:cNvSpPr>
          <p:nvPr/>
        </p:nvSpPr>
        <p:spPr bwMode="auto">
          <a:xfrm>
            <a:off x="1166398" y="2435684"/>
            <a:ext cx="1404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 panose="02040503050406030204" pitchFamily="18" charset="0"/>
              </a:rPr>
              <a:t>Thus, it is potentially possible that a phonological system might display more activity than the number of contrastive features can support; this is </a:t>
            </a:r>
            <a:r>
              <a:rPr lang="en-US" sz="3200" dirty="0">
                <a:latin typeface="Cambria"/>
                <a:ea typeface="Cambria"/>
                <a:cs typeface="Cambria"/>
              </a:rPr>
              <a:t>what Nevins (2015) calls the ‘Oops, I Need That’ Problem.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66398" y="4293142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/>
                <a:ea typeface="Cambria"/>
                <a:cs typeface="Cambria"/>
              </a:rPr>
              <a:t>This problem refers to a situation where a non-contrastive feature is needed by the phonology.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4E09CF04-35A2-E44E-9D0F-3B45324BF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99" y="1440000"/>
            <a:ext cx="810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The ‘Oops, I Need That’ Problem</a:t>
            </a:r>
            <a:endParaRPr lang="en-US" sz="4000" i="1" dirty="0">
              <a:solidFill>
                <a:srgbClr val="C0000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2192F0A2-A052-E14C-A285-9B1E33804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98" y="5658158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/>
                <a:ea typeface="Cambria"/>
                <a:cs typeface="Cambria"/>
              </a:rPr>
              <a:t>According to the Contrastivist Hypothesis, this situation should not arise, because only contrastive features should be active.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98B8C51-C825-9F41-92AE-32728779E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98" y="7023174"/>
            <a:ext cx="1465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/>
                <a:ea typeface="Cambria"/>
                <a:cs typeface="Cambria"/>
              </a:rPr>
              <a:t>Thus, the ‘Oops, I Need That’ Problem would indicate an apparent counterexample to the Contrastivist Hypothesis.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DFCE2764-F44A-EC4D-97BE-940F2E31EC33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37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24198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Text Box 4"/>
          <p:cNvSpPr txBox="1">
            <a:spLocks noChangeArrowheads="1"/>
          </p:cNvSpPr>
          <p:nvPr/>
        </p:nvSpPr>
        <p:spPr bwMode="auto">
          <a:xfrm>
            <a:off x="1166398" y="2435684"/>
            <a:ext cx="1404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 panose="02040503050406030204" pitchFamily="18" charset="0"/>
              </a:rPr>
              <a:t>I observe that </a:t>
            </a:r>
            <a:r>
              <a:rPr lang="en-US" sz="3200" dirty="0">
                <a:latin typeface="Cambria"/>
                <a:ea typeface="Cambria"/>
                <a:cs typeface="Cambria"/>
              </a:rPr>
              <a:t>the ‘Oops, I Need That’ Problem is a typical problem of the sort that empirical theories should have: that is, there are situations in which the theory might be wrong.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66398" y="4293142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/>
                <a:ea typeface="Cambria"/>
                <a:cs typeface="Cambria"/>
              </a:rPr>
              <a:t>Thus, this is a good problem to have; phonological theories that never have this kind of problem may not be making any empirical claim.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4E09CF04-35A2-E44E-9D0F-3B45324BF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99" y="1440000"/>
            <a:ext cx="810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The ‘Oops, I Need That’ Problem</a:t>
            </a:r>
            <a:endParaRPr lang="en-US" sz="4000" i="1" dirty="0">
              <a:solidFill>
                <a:srgbClr val="C0000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2192F0A2-A052-E14C-A285-9B1E33804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98" y="5658158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/>
                <a:ea typeface="Cambria"/>
                <a:cs typeface="Cambria"/>
              </a:rPr>
              <a:t>Of course, the best situation is where we could </a:t>
            </a:r>
            <a:r>
              <a:rPr lang="en-US" sz="3200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potentially</a:t>
            </a:r>
            <a:r>
              <a:rPr lang="en-US" sz="3200" dirty="0">
                <a:latin typeface="Cambria"/>
                <a:ea typeface="Cambria"/>
                <a:cs typeface="Cambria"/>
              </a:rPr>
              <a:t> have an ‘Oops, I Need That’ Problem that does </a:t>
            </a:r>
            <a:r>
              <a:rPr lang="en-US" sz="3200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not</a:t>
            </a:r>
            <a:r>
              <a:rPr lang="en-US" sz="3200" dirty="0">
                <a:latin typeface="Cambria"/>
                <a:ea typeface="Cambria"/>
                <a:cs typeface="Cambria"/>
              </a:rPr>
              <a:t> arise. 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98B8C51-C825-9F41-92AE-32728779E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98" y="7023174"/>
            <a:ext cx="1465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/>
                <a:ea typeface="Cambria"/>
                <a:cs typeface="Cambria"/>
              </a:rPr>
              <a:t>I will show some cases where this problem could easily arise but doesn’t; these cases thus provide support for the theory.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DFCE2764-F44A-EC4D-97BE-940F2E31EC33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38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1159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C1CF07A-9F39-6C77-1BBA-0E22D0610D7C}"/>
              </a:ext>
            </a:extLst>
          </p:cNvPr>
          <p:cNvGrpSpPr/>
          <p:nvPr/>
        </p:nvGrpSpPr>
        <p:grpSpPr>
          <a:xfrm>
            <a:off x="1166400" y="4563289"/>
            <a:ext cx="5471584" cy="4230000"/>
            <a:chOff x="2464594" y="4563289"/>
            <a:chExt cx="5471584" cy="4230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CD0F1E-CB93-C779-CBA2-E106B5DE4301}"/>
                </a:ext>
              </a:extLst>
            </p:cNvPr>
            <p:cNvGrpSpPr/>
            <p:nvPr/>
          </p:nvGrpSpPr>
          <p:grpSpPr>
            <a:xfrm>
              <a:off x="2464594" y="4563289"/>
              <a:ext cx="5471584" cy="4230000"/>
              <a:chOff x="2464594" y="4563289"/>
              <a:chExt cx="5471584" cy="4230000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2464594" y="4563289"/>
                <a:ext cx="5471584" cy="4230000"/>
              </a:xfrm>
              <a:prstGeom prst="rect">
                <a:avLst/>
              </a:prstGeom>
              <a:solidFill>
                <a:schemeClr val="bg1"/>
              </a:solidFill>
              <a:ln w="5715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CA" sz="3200" dirty="0">
                  <a:latin typeface="Cambria" panose="02040503050406030204" pitchFamily="18" charset="0"/>
                  <a:cs typeface="+mn-cs"/>
                </a:endParaRPr>
              </a:p>
            </p:txBody>
          </p:sp>
          <p:grpSp>
            <p:nvGrpSpPr>
              <p:cNvPr id="2" name="Group 24"/>
              <p:cNvGrpSpPr>
                <a:grpSpLocks/>
              </p:cNvGrpSpPr>
              <p:nvPr/>
            </p:nvGrpSpPr>
            <p:grpSpPr bwMode="auto">
              <a:xfrm>
                <a:off x="3405273" y="6479625"/>
                <a:ext cx="1578948" cy="487680"/>
                <a:chOff x="1441" y="2400"/>
                <a:chExt cx="913" cy="288"/>
              </a:xfrm>
              <a:noFill/>
            </p:grpSpPr>
            <p:sp>
              <p:nvSpPr>
                <p:cNvPr id="12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441" y="2400"/>
                  <a:ext cx="461" cy="288"/>
                </a:xfrm>
                <a:prstGeom prst="line">
                  <a:avLst/>
                </a:prstGeom>
                <a:grpFill/>
                <a:ln w="1905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3200" dirty="0"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Line 26"/>
                <p:cNvSpPr>
                  <a:spLocks noChangeShapeType="1"/>
                </p:cNvSpPr>
                <p:nvPr/>
              </p:nvSpPr>
              <p:spPr bwMode="auto">
                <a:xfrm>
                  <a:off x="1893" y="2400"/>
                  <a:ext cx="461" cy="288"/>
                </a:xfrm>
                <a:prstGeom prst="line">
                  <a:avLst/>
                </a:prstGeom>
                <a:grp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3200" dirty="0"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562" name="Text Box 34"/>
              <p:cNvSpPr txBox="1">
                <a:spLocks noChangeArrowheads="1"/>
              </p:cNvSpPr>
              <p:nvPr/>
            </p:nvSpPr>
            <p:spPr bwMode="auto">
              <a:xfrm>
                <a:off x="5877456" y="5808134"/>
                <a:ext cx="1499129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[–back]</a:t>
                </a:r>
              </a:p>
            </p:txBody>
          </p:sp>
          <p:sp>
            <p:nvSpPr>
              <p:cNvPr id="23564" name="Text Box 34"/>
              <p:cNvSpPr txBox="1">
                <a:spLocks noChangeArrowheads="1"/>
              </p:cNvSpPr>
              <p:nvPr/>
            </p:nvSpPr>
            <p:spPr bwMode="auto">
              <a:xfrm>
                <a:off x="3406668" y="5808134"/>
                <a:ext cx="152157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  <a:latin typeface="Cambria" panose="02040503050406030204" pitchFamily="18" charset="0"/>
                    <a:ea typeface="Times New Roman" charset="0"/>
                    <a:cs typeface="Calibri" panose="020F0502020204030204" pitchFamily="34" charset="0"/>
                  </a:rPr>
                  <a:t>[+back]</a:t>
                </a:r>
              </a:p>
            </p:txBody>
          </p:sp>
          <p:sp>
            <p:nvSpPr>
              <p:cNvPr id="23565" name="Text Box 34"/>
              <p:cNvSpPr txBox="1">
                <a:spLocks noChangeArrowheads="1"/>
              </p:cNvSpPr>
              <p:nvPr/>
            </p:nvSpPr>
            <p:spPr bwMode="auto">
              <a:xfrm>
                <a:off x="4306604" y="6968067"/>
                <a:ext cx="132401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[–low]</a:t>
                </a:r>
              </a:p>
            </p:txBody>
          </p:sp>
          <p:sp>
            <p:nvSpPr>
              <p:cNvPr id="23566" name="Text Box 34"/>
              <p:cNvSpPr txBox="1">
                <a:spLocks noChangeArrowheads="1"/>
              </p:cNvSpPr>
              <p:nvPr/>
            </p:nvSpPr>
            <p:spPr bwMode="auto">
              <a:xfrm>
                <a:off x="2646497" y="6968067"/>
                <a:ext cx="1346459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[+low]</a:t>
                </a:r>
              </a:p>
            </p:txBody>
          </p:sp>
          <p:sp>
            <p:nvSpPr>
              <p:cNvPr id="23567" name="Text Box 35"/>
              <p:cNvSpPr txBox="1">
                <a:spLocks noChangeArrowheads="1"/>
              </p:cNvSpPr>
              <p:nvPr/>
            </p:nvSpPr>
            <p:spPr bwMode="auto">
              <a:xfrm>
                <a:off x="2883954" y="8085667"/>
                <a:ext cx="788999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  <a:latin typeface="Cambria" panose="02040503050406030204" pitchFamily="18" charset="0"/>
                    <a:ea typeface="Times New Roman" charset="0"/>
                    <a:cs typeface="Calibri" panose="020F0502020204030204" pitchFamily="34" charset="0"/>
                  </a:rPr>
                  <a:t>/a/</a:t>
                </a:r>
              </a:p>
            </p:txBody>
          </p:sp>
          <p:sp>
            <p:nvSpPr>
              <p:cNvPr id="23568" name="Line 14"/>
              <p:cNvSpPr>
                <a:spLocks noChangeShapeType="1"/>
              </p:cNvSpPr>
              <p:nvPr/>
            </p:nvSpPr>
            <p:spPr bwMode="auto">
              <a:xfrm flipH="1">
                <a:off x="3239294" y="7634818"/>
                <a:ext cx="0" cy="478367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200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23569" name="Text Box 35"/>
              <p:cNvSpPr txBox="1">
                <a:spLocks noChangeArrowheads="1"/>
              </p:cNvSpPr>
              <p:nvPr/>
            </p:nvSpPr>
            <p:spPr bwMode="auto">
              <a:xfrm>
                <a:off x="4630081" y="8085667"/>
                <a:ext cx="81464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Times New Roman" charset="0"/>
                    <a:cs typeface="Calibri" panose="020F0502020204030204" pitchFamily="34" charset="0"/>
                  </a:rPr>
                  <a:t>/u/</a:t>
                </a:r>
              </a:p>
            </p:txBody>
          </p:sp>
          <p:sp>
            <p:nvSpPr>
              <p:cNvPr id="23570" name="Line 14"/>
              <p:cNvSpPr>
                <a:spLocks noChangeShapeType="1"/>
              </p:cNvSpPr>
              <p:nvPr/>
            </p:nvSpPr>
            <p:spPr bwMode="auto">
              <a:xfrm flipH="1">
                <a:off x="5002478" y="7634818"/>
                <a:ext cx="0" cy="478367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200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23571" name="Text Box 35"/>
              <p:cNvSpPr txBox="1">
                <a:spLocks noChangeArrowheads="1"/>
              </p:cNvSpPr>
              <p:nvPr/>
            </p:nvSpPr>
            <p:spPr bwMode="auto">
              <a:xfrm>
                <a:off x="6275805" y="6959601"/>
                <a:ext cx="702435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Times New Roman" charset="0"/>
                    <a:cs typeface="Calibri" panose="020F0502020204030204" pitchFamily="34" charset="0"/>
                  </a:rPr>
                  <a:t>/i/</a:t>
                </a:r>
              </a:p>
            </p:txBody>
          </p:sp>
          <p:sp>
            <p:nvSpPr>
              <p:cNvPr id="23572" name="Line 14"/>
              <p:cNvSpPr>
                <a:spLocks noChangeShapeType="1"/>
              </p:cNvSpPr>
              <p:nvPr/>
            </p:nvSpPr>
            <p:spPr bwMode="auto">
              <a:xfrm flipH="1">
                <a:off x="6627019" y="6479117"/>
                <a:ext cx="0" cy="480483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200" dirty="0">
                  <a:latin typeface="Cambria" panose="02040503050406030204" pitchFamily="18" charset="0"/>
                </a:endParaRPr>
              </a:p>
            </p:txBody>
          </p:sp>
          <p:grpSp>
            <p:nvGrpSpPr>
              <p:cNvPr id="3" name="Group 24"/>
              <p:cNvGrpSpPr>
                <a:grpSpLocks/>
              </p:cNvGrpSpPr>
              <p:nvPr/>
            </p:nvGrpSpPr>
            <p:grpSpPr bwMode="auto">
              <a:xfrm>
                <a:off x="4268663" y="5347817"/>
                <a:ext cx="2310468" cy="487680"/>
                <a:chOff x="1441" y="2400"/>
                <a:chExt cx="913" cy="288"/>
              </a:xfrm>
              <a:noFill/>
            </p:grpSpPr>
            <p:sp>
              <p:nvSpPr>
                <p:cNvPr id="28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441" y="2400"/>
                  <a:ext cx="461" cy="288"/>
                </a:xfrm>
                <a:prstGeom prst="line">
                  <a:avLst/>
                </a:prstGeom>
                <a:grpFill/>
                <a:ln w="19050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3200" dirty="0"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Line 26"/>
                <p:cNvSpPr>
                  <a:spLocks noChangeShapeType="1"/>
                </p:cNvSpPr>
                <p:nvPr/>
              </p:nvSpPr>
              <p:spPr bwMode="auto">
                <a:xfrm>
                  <a:off x="1893" y="2400"/>
                  <a:ext cx="461" cy="288"/>
                </a:xfrm>
                <a:prstGeom prst="line">
                  <a:avLst/>
                </a:prstGeom>
                <a:grpFill/>
                <a:ln w="19050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3200" dirty="0"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2464594" y="4563289"/>
              <a:ext cx="5471584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noProof="1">
                  <a:solidFill>
                    <a:srgbClr val="002060"/>
                  </a:solidFill>
                  <a:latin typeface="Cambria" panose="02040503050406030204" pitchFamily="18" charset="0"/>
                  <a:cs typeface="+mn-cs"/>
                </a:rPr>
                <a:t>[back]</a:t>
              </a:r>
              <a:r>
                <a:rPr lang="en-US" sz="3200" noProof="1">
                  <a:solidFill>
                    <a:srgbClr val="000090"/>
                  </a:solidFill>
                  <a:latin typeface="Cambria" panose="02040503050406030204" pitchFamily="18" charset="0"/>
                  <a:cs typeface="+mn-cs"/>
                </a:rPr>
                <a:t> </a:t>
              </a:r>
              <a:r>
                <a:rPr lang="en-US" sz="3200" noProof="1">
                  <a:latin typeface="Cambria" panose="02040503050406030204" pitchFamily="18" charset="0"/>
                  <a:cs typeface="+mn-cs"/>
                </a:rPr>
                <a:t>&gt; </a:t>
              </a:r>
              <a:r>
                <a:rPr lang="en-US" sz="3200" noProof="1">
                  <a:solidFill>
                    <a:srgbClr val="002060"/>
                  </a:solidFill>
                  <a:latin typeface="Cambria" panose="02040503050406030204" pitchFamily="18" charset="0"/>
                  <a:cs typeface="+mn-cs"/>
                </a:rPr>
                <a:t>[low]</a:t>
              </a:r>
            </a:p>
          </p:txBody>
        </p:sp>
      </p:grpSp>
      <p:sp>
        <p:nvSpPr>
          <p:cNvPr id="42" name="Text Box 5">
            <a:extLst>
              <a:ext uri="{FF2B5EF4-FFF2-40B4-BE49-F238E27FC236}">
                <a16:creationId xmlns:a16="http://schemas.microsoft.com/office/drawing/2014/main" id="{203AA3D4-77CA-B145-B9CD-C435DEDFB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84699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607469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</a:rPr>
              <a:t>Contrastive features may be predictable</a:t>
            </a:r>
          </a:p>
        </p:txBody>
      </p:sp>
      <p:sp>
        <p:nvSpPr>
          <p:cNvPr id="50" name="Slide Number Placeholder 8">
            <a:extLst>
              <a:ext uri="{FF2B5EF4-FFF2-40B4-BE49-F238E27FC236}">
                <a16:creationId xmlns:a16="http://schemas.microsoft.com/office/drawing/2014/main" id="{DCF7531F-7368-5C4E-A3F4-31B47AD3F31D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39</a:t>
            </a:fld>
            <a:endParaRPr lang="en-US" sz="1600" dirty="0"/>
          </a:p>
        </p:txBody>
      </p:sp>
      <p:sp>
        <p:nvSpPr>
          <p:cNvPr id="53" name="Text Box 4">
            <a:extLst>
              <a:ext uri="{FF2B5EF4-FFF2-40B4-BE49-F238E27FC236}">
                <a16:creationId xmlns:a16="http://schemas.microsoft.com/office/drawing/2014/main" id="{982E29F1-8459-A249-A59D-DC388E8DF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2234875"/>
            <a:ext cx="1440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tabLst>
                <a:tab pos="436563" algn="l"/>
              </a:tabLst>
            </a:pPr>
            <a:r>
              <a:rPr lang="en-US" sz="3200" dirty="0">
                <a:latin typeface="Cambria" panose="02040503050406030204" pitchFamily="18" charset="0"/>
              </a:rPr>
              <a:t>In testing the Contrastivist Hypothesis it is important to understand that, in a hierarchical system, it is possible to have contrastive features that are technically predictable from the other features.  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B560B6A0-3467-498A-8A69-1DDC5F33E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98" y="3891524"/>
            <a:ext cx="1440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 panose="02040503050406030204" pitchFamily="18" charset="0"/>
                <a:cs typeface="Palatino"/>
              </a:rPr>
              <a:t>Consider, for example, the features of /a/ in the system below:</a:t>
            </a:r>
          </a:p>
        </p:txBody>
      </p:sp>
      <p:sp>
        <p:nvSpPr>
          <p:cNvPr id="9" name="Shape 3506">
            <a:extLst>
              <a:ext uri="{FF2B5EF4-FFF2-40B4-BE49-F238E27FC236}">
                <a16:creationId xmlns:a16="http://schemas.microsoft.com/office/drawing/2014/main" id="{9B1DB8EE-9895-DD3A-AC1F-410ADC22A0FB}"/>
              </a:ext>
            </a:extLst>
          </p:cNvPr>
          <p:cNvSpPr/>
          <p:nvPr/>
        </p:nvSpPr>
        <p:spPr>
          <a:xfrm>
            <a:off x="6977506" y="4695342"/>
            <a:ext cx="858889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 algn="l">
              <a:spcBef>
                <a:spcPts val="1500"/>
              </a:spcBef>
              <a:defRPr sz="1800"/>
            </a:pPr>
            <a:r>
              <a:rPr lang="en-CA" sz="32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Since /a/ is the only vowel in the system that is </a:t>
            </a:r>
            <a:r>
              <a:rPr lang="en-CA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[+low]</a:t>
            </a:r>
            <a:r>
              <a:rPr lang="en-CA" sz="32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, its </a:t>
            </a:r>
            <a:r>
              <a:rPr lang="en-CA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[+back]</a:t>
            </a:r>
            <a:r>
              <a:rPr lang="en-CA" sz="32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 specification is redundant. </a:t>
            </a:r>
            <a:endParaRPr sz="3200" dirty="0">
              <a:solidFill>
                <a:srgbClr val="000090"/>
              </a:solidFill>
              <a:latin typeface="Cambria" panose="0204050305040603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Shape 3506">
            <a:extLst>
              <a:ext uri="{FF2B5EF4-FFF2-40B4-BE49-F238E27FC236}">
                <a16:creationId xmlns:a16="http://schemas.microsoft.com/office/drawing/2014/main" id="{860D64EF-5CEC-C549-9824-529E04B98378}"/>
              </a:ext>
            </a:extLst>
          </p:cNvPr>
          <p:cNvSpPr/>
          <p:nvPr/>
        </p:nvSpPr>
        <p:spPr>
          <a:xfrm>
            <a:off x="6977506" y="5991603"/>
            <a:ext cx="858889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 algn="l">
              <a:spcBef>
                <a:spcPts val="1500"/>
              </a:spcBef>
              <a:defRPr sz="1800"/>
            </a:pPr>
            <a:r>
              <a:rPr lang="en-CA" sz="32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It is not removed, however, because in a feature hierarchy contrasts exist at different levels:</a:t>
            </a:r>
            <a:endParaRPr sz="3200" dirty="0">
              <a:solidFill>
                <a:srgbClr val="000090"/>
              </a:solidFill>
              <a:latin typeface="Cambria" panose="0204050305040603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Shape 3506">
            <a:extLst>
              <a:ext uri="{FF2B5EF4-FFF2-40B4-BE49-F238E27FC236}">
                <a16:creationId xmlns:a16="http://schemas.microsoft.com/office/drawing/2014/main" id="{8EDA3857-9B86-1F7F-3DCD-ED142E08F3CB}"/>
              </a:ext>
            </a:extLst>
          </p:cNvPr>
          <p:cNvSpPr/>
          <p:nvPr/>
        </p:nvSpPr>
        <p:spPr>
          <a:xfrm>
            <a:off x="7661426" y="7287864"/>
            <a:ext cx="615600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 algn="l">
              <a:spcBef>
                <a:spcPts val="1500"/>
              </a:spcBef>
              <a:defRPr sz="1800"/>
            </a:pPr>
            <a:r>
              <a:rPr lang="en-CA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[±back]</a:t>
            </a:r>
            <a:r>
              <a:rPr lang="en-CA" sz="32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 groups /a, u/ against /</a:t>
            </a:r>
            <a:r>
              <a:rPr lang="en-CA" sz="3200" dirty="0" err="1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i</a:t>
            </a:r>
            <a:r>
              <a:rPr lang="en-CA" sz="32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/</a:t>
            </a:r>
            <a:endParaRPr sz="3200" dirty="0">
              <a:solidFill>
                <a:srgbClr val="000090"/>
              </a:solidFill>
              <a:latin typeface="Cambria" panose="0204050305040603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Shape 3506">
            <a:extLst>
              <a:ext uri="{FF2B5EF4-FFF2-40B4-BE49-F238E27FC236}">
                <a16:creationId xmlns:a16="http://schemas.microsoft.com/office/drawing/2014/main" id="{27757CC3-3705-030C-75D4-3CB0DD46B395}"/>
              </a:ext>
            </a:extLst>
          </p:cNvPr>
          <p:cNvSpPr/>
          <p:nvPr/>
        </p:nvSpPr>
        <p:spPr>
          <a:xfrm>
            <a:off x="7661426" y="8091681"/>
            <a:ext cx="615600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 algn="l">
              <a:spcBef>
                <a:spcPts val="1500"/>
              </a:spcBef>
              <a:defRPr sz="1800"/>
            </a:pPr>
            <a:r>
              <a:rPr lang="en-CA" sz="3200" dirty="0">
                <a:solidFill>
                  <a:srgbClr val="C00000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[±low]</a:t>
            </a:r>
            <a:r>
              <a:rPr lang="en-CA" sz="3200" dirty="0"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 distinguishes /a/ from /u/</a:t>
            </a:r>
            <a:endParaRPr sz="3200" dirty="0">
              <a:solidFill>
                <a:srgbClr val="000090"/>
              </a:solidFill>
              <a:latin typeface="Cambria" panose="0204050305040603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48E6EF-5C1A-530C-F349-B2209F9F2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482" y="5580112"/>
            <a:ext cx="4248000" cy="10800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 sz="5080" dirty="0">
              <a:latin typeface="Cambria" panose="0204050305040603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08473BC-FED8-B175-26F3-D67010C3B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010" y="6732240"/>
            <a:ext cx="3384000" cy="10440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 sz="5080" dirty="0">
              <a:latin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349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Text Box 4"/>
          <p:cNvSpPr txBox="1">
            <a:spLocks noChangeArrowheads="1"/>
          </p:cNvSpPr>
          <p:nvPr/>
        </p:nvSpPr>
        <p:spPr bwMode="auto">
          <a:xfrm>
            <a:off x="1166398" y="2533164"/>
            <a:ext cx="1350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/>
                <a:ea typeface="Cambria"/>
                <a:cs typeface="Cambria"/>
              </a:rPr>
              <a:t>Attempts to carry out this program have been hampered by the lack of a precise way to characterize ‘the structure of individual oppositions’ within a phonological system.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66398" y="4632702"/>
            <a:ext cx="1350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/>
                <a:ea typeface="Cambria"/>
                <a:cs typeface="Cambria"/>
              </a:rPr>
              <a:t>I will show that Contrastive Hierarchy Theory provides the sort of concrete implementation of contrastive structure that Jakobson’s diachronic program requires. 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4E09CF04-35A2-E44E-9D0F-3B45324BF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99" y="1295400"/>
            <a:ext cx="810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rPr>
              <a:t>Contrast and phonological change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2192F0A2-A052-E14C-A285-9B1E33804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98" y="6732240"/>
            <a:ext cx="1350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/>
                <a:ea typeface="Cambria"/>
                <a:cs typeface="Cambria"/>
              </a:rPr>
              <a:t>And I will present some case studies that show the potential of this theory to advance illuminating and empirically testable accounts of phonological change.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DFCE2764-F44A-EC4D-97BE-940F2E31EC33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3561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5">
            <a:extLst>
              <a:ext uri="{FF2B5EF4-FFF2-40B4-BE49-F238E27FC236}">
                <a16:creationId xmlns:a16="http://schemas.microsoft.com/office/drawing/2014/main" id="{203AA3D4-77CA-B145-B9CD-C435DEDFB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84699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607469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</a:rPr>
              <a:t>Contrastive features may be predictable</a:t>
            </a:r>
          </a:p>
        </p:txBody>
      </p:sp>
      <p:sp>
        <p:nvSpPr>
          <p:cNvPr id="50" name="Slide Number Placeholder 8">
            <a:extLst>
              <a:ext uri="{FF2B5EF4-FFF2-40B4-BE49-F238E27FC236}">
                <a16:creationId xmlns:a16="http://schemas.microsoft.com/office/drawing/2014/main" id="{DCF7531F-7368-5C4E-A3F4-31B47AD3F31D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40</a:t>
            </a:fld>
            <a:endParaRPr lang="en-US" sz="1600" dirty="0"/>
          </a:p>
        </p:txBody>
      </p:sp>
      <p:sp>
        <p:nvSpPr>
          <p:cNvPr id="53" name="Text Box 4">
            <a:extLst>
              <a:ext uri="{FF2B5EF4-FFF2-40B4-BE49-F238E27FC236}">
                <a16:creationId xmlns:a16="http://schemas.microsoft.com/office/drawing/2014/main" id="{982E29F1-8459-A249-A59D-DC388E8DF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2886818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tabLst>
                <a:tab pos="436563" algn="l"/>
              </a:tabLst>
            </a:pPr>
            <a:r>
              <a:rPr lang="en-US" sz="3200" dirty="0">
                <a:latin typeface="Cambria" panose="02040503050406030204" pitchFamily="18" charset="0"/>
              </a:rPr>
              <a:t>Thus, it is 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not </a:t>
            </a:r>
            <a:r>
              <a:rPr lang="en-US" sz="3200" dirty="0">
                <a:latin typeface="Cambria" panose="02040503050406030204" pitchFamily="18" charset="0"/>
              </a:rPr>
              <a:t>the case that all redundant feature specifications must be removed from a system of contrastive specification.   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B560B6A0-3467-498A-8A69-1DDC5F33E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98" y="4702968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 panose="02040503050406030204" pitchFamily="18" charset="0"/>
                <a:cs typeface="Palatino"/>
              </a:rPr>
              <a:t>This fact often puts a few more features in play than would be the case in non-hierarchical contrastive approaches. 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ED4F5A48-438D-4BA2-F90B-733E43E77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98" y="6519118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 panose="02040503050406030204" pitchFamily="18" charset="0"/>
                <a:cs typeface="Palatino"/>
              </a:rPr>
              <a:t>This characteristic will play an important role later: it makes possible the existence of ‘deep allophones’, allophones that consist only of contrastive features.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67010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4082580" y="1600200"/>
            <a:ext cx="8092431" cy="5943600"/>
          </a:xfrm>
          <a:prstGeom prst="rect">
            <a:avLst/>
          </a:prstGeom>
          <a:solidFill>
            <a:srgbClr val="60606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242594" y="1828815"/>
            <a:ext cx="7772400" cy="5577815"/>
          </a:xfrm>
          <a:prstGeom prst="rect">
            <a:avLst/>
          </a:prstGeom>
          <a:solidFill>
            <a:srgbClr val="F8F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71094" y="1255714"/>
            <a:ext cx="8915400" cy="2514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581225" y="4558930"/>
            <a:ext cx="5426357" cy="182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ts val="960"/>
              </a:spcBef>
            </a:pPr>
            <a:r>
              <a:rPr lang="en-US" sz="3200" dirty="0">
                <a:solidFill>
                  <a:srgbClr val="C00000"/>
                </a:solidFill>
                <a:latin typeface="Optima"/>
                <a:cs typeface="Optima"/>
              </a:rPr>
              <a:t>5. From the Classical Manchu</a:t>
            </a:r>
          </a:p>
          <a:p>
            <a:pPr>
              <a:spcBef>
                <a:spcPts val="960"/>
              </a:spcBef>
            </a:pPr>
            <a:r>
              <a:rPr lang="en-US" sz="3200" dirty="0">
                <a:solidFill>
                  <a:srgbClr val="C00000"/>
                </a:solidFill>
                <a:latin typeface="Optima"/>
                <a:cs typeface="Optima"/>
              </a:rPr>
              <a:t>Vowel System to the Modern </a:t>
            </a:r>
          </a:p>
          <a:p>
            <a:pPr>
              <a:spcBef>
                <a:spcPts val="960"/>
              </a:spcBef>
            </a:pPr>
            <a:r>
              <a:rPr lang="en-US" sz="3200" dirty="0">
                <a:solidFill>
                  <a:srgbClr val="C00000"/>
                </a:solidFill>
                <a:latin typeface="Optima"/>
                <a:cs typeface="Optima"/>
              </a:rPr>
              <a:t>Manchu Languages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244118" y="3352803"/>
            <a:ext cx="7769352" cy="182876"/>
          </a:xfrm>
          <a:prstGeom prst="rect">
            <a:avLst/>
          </a:prstGeom>
          <a:solidFill>
            <a:srgbClr val="60606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0346210" y="3543309"/>
            <a:ext cx="1828800" cy="3985252"/>
          </a:xfrm>
          <a:prstGeom prst="rect">
            <a:avLst/>
          </a:prstGeom>
          <a:solidFill>
            <a:srgbClr val="60606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659E4B-9D4A-AF49-98B5-9D05EC5B44B9}"/>
              </a:ext>
            </a:extLst>
          </p:cNvPr>
          <p:cNvSpPr/>
          <p:nvPr/>
        </p:nvSpPr>
        <p:spPr bwMode="auto">
          <a:xfrm>
            <a:off x="4242595" y="3537000"/>
            <a:ext cx="6103616" cy="3870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dirty="0">
              <a:latin typeface="Times" pitchFamily="71" charset="0"/>
            </a:endParaRP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5AA28CED-DBC8-8E45-A945-D34EF81C0FED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41</a:t>
            </a:fld>
            <a:endParaRPr lang="en-US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C34892-9F45-CB49-804B-C446FA9B21EF}"/>
              </a:ext>
            </a:extLst>
          </p:cNvPr>
          <p:cNvSpPr/>
          <p:nvPr/>
        </p:nvSpPr>
        <p:spPr>
          <a:xfrm>
            <a:off x="7388564" y="1928177"/>
            <a:ext cx="3062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International Conference </a:t>
            </a:r>
          </a:p>
          <a:p>
            <a:pPr algn="l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on Historical Linguistics</a:t>
            </a:r>
          </a:p>
          <a:p>
            <a:pPr algn="l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ICHL 25 – Oxford</a:t>
            </a:r>
          </a:p>
          <a:p>
            <a:pPr algn="l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1–5 August 2022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8C98BA9-FCDC-B733-411E-F19704C94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0362" y="1835696"/>
            <a:ext cx="1508400" cy="15084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3D86698-8518-6417-D1E1-5878C7E81A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28306" y="1835696"/>
            <a:ext cx="1508400" cy="15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36955"/>
      </p:ext>
    </p:extLst>
  </p:cSld>
  <p:clrMapOvr>
    <a:masterClrMapping/>
  </p:clrMapOvr>
  <p:transition>
    <p:diamond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Text Box 4"/>
          <p:cNvSpPr txBox="1">
            <a:spLocks noChangeArrowheads="1"/>
          </p:cNvSpPr>
          <p:nvPr/>
        </p:nvSpPr>
        <p:spPr bwMode="auto">
          <a:xfrm>
            <a:off x="1166398" y="2886818"/>
            <a:ext cx="1404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 panose="02040503050406030204" pitchFamily="18" charset="0"/>
                <a:cs typeface="Palatino"/>
              </a:rPr>
              <a:t>The evolution of the Classical Manchu vowel system to the vowel systems of Spoken Manchu and Xibe provides a nice illustration of Jakobson’s point: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66398" y="4702968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 panose="02040503050406030204" pitchFamily="18" charset="0"/>
                <a:cs typeface="Palatino"/>
              </a:rPr>
              <a:t>An individual change in one part of the system can alter the contrastive status of other parts of the system in important ways that lead to further changes.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4E09CF04-35A2-E44E-9D0F-3B45324BF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99" y="1440000"/>
            <a:ext cx="109914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Classical Manchu to the modern Manchu Languages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2192F0A2-A052-E14C-A285-9B1E33804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98" y="6519118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/>
                <a:ea typeface="Cambria"/>
                <a:cs typeface="Cambria"/>
              </a:rPr>
              <a:t>This case also shows the close connection between contrast and activity posited by Contrastive Hierarchy Theory, as well as between synchrony and diachrony.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DFCE2764-F44A-EC4D-97BE-940F2E31EC33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42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0887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1166400" y="3500967"/>
            <a:ext cx="5760000" cy="46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5080">
              <a:latin typeface="Doulos SIL" pitchFamily="-107" charset="-52"/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166400" y="1440000"/>
            <a:ext cx="1188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Classical Manchu vowel system (Zhang 1996)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5414502" y="4664479"/>
            <a:ext cx="803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/ʊ/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4838438" y="3759201"/>
            <a:ext cx="814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/u/</a:t>
            </a: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3212003" y="7380312"/>
            <a:ext cx="787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/a/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3207194" y="5569757"/>
            <a:ext cx="7922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/ə/</a:t>
            </a: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1665719" y="3657601"/>
            <a:ext cx="702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/i/</a:t>
            </a: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5542685" y="6475035"/>
            <a:ext cx="7777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/ɔ/</a:t>
            </a: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1166399" y="2285818"/>
            <a:ext cx="1404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 panose="02040503050406030204" pitchFamily="18" charset="0"/>
                <a:cs typeface="Palatino"/>
              </a:rPr>
              <a:t>Classical Manchu has 6 vowel phonemes. Three notable kinds of phonological activity involving vowels are ATR harmony, labial harmony, and palatalization.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3B60843D-DA3D-DC78-ED64-57C6DDD1E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800" y="3940223"/>
            <a:ext cx="828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cs typeface="Palatino"/>
              </a:rPr>
              <a:t>ATR harmony: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cs typeface="Palatino"/>
              </a:rPr>
              <a:t>/u,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cs typeface="Palatino"/>
              </a:rPr>
              <a:t>ə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cs typeface="Palatino"/>
              </a:rPr>
              <a:t>/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 are 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cs typeface="Palatino"/>
              </a:rPr>
              <a:t>[+ATR]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,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cs typeface="Palatino"/>
              </a:rPr>
              <a:t>/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cs typeface="Palatino"/>
              </a:rPr>
              <a:t>ʊ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cs typeface="Palatino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cs typeface="Palatino"/>
              </a:rPr>
              <a:t>ɔ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cs typeface="Palatino"/>
              </a:rPr>
              <a:t>, a/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 are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cs typeface="Palatino"/>
              </a:rPr>
              <a:t>[–ATR]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, and /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i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 is neutral. All vowels in a word except /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i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 must agree in [</a:t>
            </a:r>
            <a:r>
              <a:rPr lang="en-US" sz="3200" dirty="0">
                <a:latin typeface="Cambria"/>
                <a:ea typeface="Cambria"/>
                <a:cs typeface="Cambria"/>
              </a:rPr>
              <a:t>±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ATR].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4CAC1AB9-DF1B-FEC4-7A1E-047765233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800" y="6087070"/>
            <a:ext cx="828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cs typeface="Palatino"/>
              </a:rPr>
              <a:t>/u/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 alternates with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cs typeface="Palatino"/>
              </a:rPr>
              <a:t>/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cs typeface="Palatino"/>
              </a:rPr>
              <a:t>ʊ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cs typeface="Palatino"/>
              </a:rPr>
              <a:t>/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, and 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cs typeface="Palatino"/>
              </a:rPr>
              <a:t>/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cs typeface="Palatino"/>
              </a:rPr>
              <a:t>ə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cs typeface="Palatino"/>
              </a:rPr>
              <a:t>/ 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alternates with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cs typeface="Palatino"/>
              </a:rPr>
              <a:t>/a/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 and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cs typeface="Palatino"/>
              </a:rPr>
              <a:t>/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cs typeface="Palatino"/>
              </a:rPr>
              <a:t>ɔ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cs typeface="Palatino"/>
              </a:rPr>
              <a:t>/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9358BC-8719-2D13-9DAA-87574409FBA4}"/>
              </a:ext>
            </a:extLst>
          </p:cNvPr>
          <p:cNvGrpSpPr/>
          <p:nvPr/>
        </p:nvGrpSpPr>
        <p:grpSpPr>
          <a:xfrm>
            <a:off x="3088234" y="3707904"/>
            <a:ext cx="3240360" cy="4392488"/>
            <a:chOff x="3088234" y="3707904"/>
            <a:chExt cx="3240360" cy="4392488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26A0CC4-3BA5-D133-649D-03775868746F}"/>
                </a:ext>
              </a:extLst>
            </p:cNvPr>
            <p:cNvSpPr/>
            <p:nvPr/>
          </p:nvSpPr>
          <p:spPr bwMode="auto">
            <a:xfrm>
              <a:off x="4780522" y="3707904"/>
              <a:ext cx="900000" cy="7920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71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4A4412A-E716-C687-5F75-0F5D0EB69FD5}"/>
                </a:ext>
              </a:extLst>
            </p:cNvPr>
            <p:cNvSpPr/>
            <p:nvPr/>
          </p:nvSpPr>
          <p:spPr bwMode="auto">
            <a:xfrm>
              <a:off x="3124338" y="5508104"/>
              <a:ext cx="900000" cy="7920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71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1C89D5B-4A9D-AB95-8675-97743F3D57B3}"/>
                </a:ext>
              </a:extLst>
            </p:cNvPr>
            <p:cNvSpPr/>
            <p:nvPr/>
          </p:nvSpPr>
          <p:spPr bwMode="auto">
            <a:xfrm>
              <a:off x="5248474" y="4572000"/>
              <a:ext cx="900000" cy="792000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71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53CF86D-93A0-BA58-F13D-C805226D424A}"/>
                </a:ext>
              </a:extLst>
            </p:cNvPr>
            <p:cNvSpPr/>
            <p:nvPr/>
          </p:nvSpPr>
          <p:spPr bwMode="auto">
            <a:xfrm>
              <a:off x="3088234" y="7308392"/>
              <a:ext cx="900000" cy="792000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71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041DA80-8194-7A47-B36E-6F448997A6A9}"/>
                </a:ext>
              </a:extLst>
            </p:cNvPr>
            <p:cNvSpPr/>
            <p:nvPr/>
          </p:nvSpPr>
          <p:spPr bwMode="auto">
            <a:xfrm>
              <a:off x="5428594" y="6444208"/>
              <a:ext cx="900000" cy="792000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71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137A872-64EE-8D15-5FB6-95551E29C2D3}"/>
              </a:ext>
            </a:extLst>
          </p:cNvPr>
          <p:cNvGrpSpPr/>
          <p:nvPr/>
        </p:nvGrpSpPr>
        <p:grpSpPr>
          <a:xfrm>
            <a:off x="3592290" y="4428016"/>
            <a:ext cx="2052000" cy="2951984"/>
            <a:chOff x="3592290" y="4428016"/>
            <a:chExt cx="2052000" cy="295198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F0379CB-49B4-1E57-F5E0-92B57812492F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>
              <a:off x="5320514" y="4428016"/>
              <a:ext cx="28800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C235F92-CB6A-59E3-E360-4FB911B080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2290" y="6192000"/>
              <a:ext cx="0" cy="11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4BF3E7-60DD-9BF3-DB0F-EF894B41E2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2290" y="6200608"/>
              <a:ext cx="2052000" cy="3876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4F66101-1D96-5E04-B5E6-8B3B56111546}"/>
              </a:ext>
            </a:extLst>
          </p:cNvPr>
          <p:cNvGrpSpPr/>
          <p:nvPr/>
        </p:nvGrpSpPr>
        <p:grpSpPr>
          <a:xfrm>
            <a:off x="3555181" y="3851920"/>
            <a:ext cx="1837309" cy="4104456"/>
            <a:chOff x="3555181" y="3851920"/>
            <a:chExt cx="1837309" cy="4104456"/>
          </a:xfrm>
        </p:grpSpPr>
        <p:sp>
          <p:nvSpPr>
            <p:cNvPr id="27" name="Text Box 8">
              <a:extLst>
                <a:ext uri="{FF2B5EF4-FFF2-40B4-BE49-F238E27FC236}">
                  <a16:creationId xmlns:a16="http://schemas.microsoft.com/office/drawing/2014/main" id="{976F501E-8700-8CD6-E17A-B3899829F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5181" y="3851920"/>
              <a:ext cx="111722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Cambria" panose="02040503050406030204" pitchFamily="18" charset="0"/>
                </a:rPr>
                <a:t>[+ATR]</a:t>
              </a:r>
            </a:p>
          </p:txBody>
        </p:sp>
        <p:sp>
          <p:nvSpPr>
            <p:cNvPr id="29" name="Text Box 8">
              <a:extLst>
                <a:ext uri="{FF2B5EF4-FFF2-40B4-BE49-F238E27FC236}">
                  <a16:creationId xmlns:a16="http://schemas.microsoft.com/office/drawing/2014/main" id="{D1BAEAD2-4E08-F5B4-2624-FAE29C27A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5261" y="5652120"/>
              <a:ext cx="111722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Cambria" panose="02040503050406030204" pitchFamily="18" charset="0"/>
                </a:rPr>
                <a:t>[+ATR]</a:t>
              </a:r>
            </a:p>
          </p:txBody>
        </p:sp>
        <p:sp>
          <p:nvSpPr>
            <p:cNvPr id="30" name="Text Box 8">
              <a:extLst>
                <a:ext uri="{FF2B5EF4-FFF2-40B4-BE49-F238E27FC236}">
                  <a16:creationId xmlns:a16="http://schemas.microsoft.com/office/drawing/2014/main" id="{34C49B43-7554-5393-1F90-BDCE3C3B5B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2708" y="4758407"/>
              <a:ext cx="109517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  <a:latin typeface="Cambria" panose="02040503050406030204" pitchFamily="18" charset="0"/>
                </a:rPr>
                <a:t>[–ATR]</a:t>
              </a:r>
            </a:p>
          </p:txBody>
        </p:sp>
        <p:sp>
          <p:nvSpPr>
            <p:cNvPr id="31" name="Text Box 8">
              <a:extLst>
                <a:ext uri="{FF2B5EF4-FFF2-40B4-BE49-F238E27FC236}">
                  <a16:creationId xmlns:a16="http://schemas.microsoft.com/office/drawing/2014/main" id="{E4FF1150-E767-2721-CC21-8411256AF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309" y="6630615"/>
              <a:ext cx="109517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  <a:latin typeface="Cambria" panose="02040503050406030204" pitchFamily="18" charset="0"/>
                </a:rPr>
                <a:t>[–ATR]</a:t>
              </a:r>
            </a:p>
          </p:txBody>
        </p:sp>
        <p:sp>
          <p:nvSpPr>
            <p:cNvPr id="32" name="Text Box 8">
              <a:extLst>
                <a:ext uri="{FF2B5EF4-FFF2-40B4-BE49-F238E27FC236}">
                  <a16:creationId xmlns:a16="http://schemas.microsoft.com/office/drawing/2014/main" id="{C6A64B25-A261-C20A-356E-54D1D5BDD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0362" y="7494711"/>
              <a:ext cx="109517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  <a:latin typeface="Cambria" panose="02040503050406030204" pitchFamily="18" charset="0"/>
                </a:rPr>
                <a:t>[–ATR]</a:t>
              </a:r>
            </a:p>
          </p:txBody>
        </p:sp>
      </p:grp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7C17F91-5162-B098-3678-D663F6288B2C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43</a:t>
            </a:fld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1166400" y="3500967"/>
            <a:ext cx="5760000" cy="46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5080">
              <a:latin typeface="Doulos SIL" pitchFamily="-107" charset="-52"/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166400" y="1440000"/>
            <a:ext cx="1188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Classical Manchu vowel system (Zhang 1996)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5414502" y="4664479"/>
            <a:ext cx="803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/ʊ/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4838438" y="3759201"/>
            <a:ext cx="814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/u/</a:t>
            </a: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3212003" y="7380312"/>
            <a:ext cx="787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/a/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3207194" y="5569757"/>
            <a:ext cx="7922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/ə/</a:t>
            </a: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1665719" y="3657601"/>
            <a:ext cx="702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/i/</a:t>
            </a: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5542685" y="6475035"/>
            <a:ext cx="7777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/ɔ/</a:t>
            </a: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1166399" y="2285818"/>
            <a:ext cx="1404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 panose="02040503050406030204" pitchFamily="18" charset="0"/>
                <a:cs typeface="Palatino"/>
              </a:rPr>
              <a:t>Classical Manchu has 6 vowel phonemes. Three notable kinds of phonological activity involving vowels are ATR harmony, labial harmony, and palatalization.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3B60843D-DA3D-DC78-ED64-57C6DDD1E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800" y="4012231"/>
            <a:ext cx="828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cs typeface="Palatino"/>
              </a:rPr>
              <a:t>Labial (rounding) harmony: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 A suffix vowel /a/ becomes /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ɔ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 when preceded by a non-initial /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ɔ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 (or by two successive /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ɔ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 vowels).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4CAC1AB9-DF1B-FEC4-7A1E-047765233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800" y="6231086"/>
            <a:ext cx="828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cs typeface="Palatino"/>
              </a:rPr>
              <a:t>We assume that this harmony  involves the feature [</a:t>
            </a:r>
            <a:r>
              <a:rPr lang="en-US" sz="3200" dirty="0">
                <a:latin typeface="Cambria"/>
                <a:ea typeface="Cambria"/>
                <a:cs typeface="Cambria"/>
              </a:rPr>
              <a:t>±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round] (or [</a:t>
            </a:r>
            <a:r>
              <a:rPr lang="en-US" sz="3200" dirty="0">
                <a:latin typeface="Cambria"/>
                <a:ea typeface="Cambria"/>
                <a:cs typeface="Cambria"/>
              </a:rPr>
              <a:t>±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labial]).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A8B0A7-8A33-92F0-20EB-695A3DE9EB53}"/>
              </a:ext>
            </a:extLst>
          </p:cNvPr>
          <p:cNvGrpSpPr/>
          <p:nvPr/>
        </p:nvGrpSpPr>
        <p:grpSpPr>
          <a:xfrm>
            <a:off x="3088234" y="6372200"/>
            <a:ext cx="3240360" cy="1728192"/>
            <a:chOff x="3088234" y="6372200"/>
            <a:chExt cx="3240360" cy="172819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DF5D4D9-7505-DA2B-A646-2A5195683C0F}"/>
                </a:ext>
              </a:extLst>
            </p:cNvPr>
            <p:cNvSpPr/>
            <p:nvPr/>
          </p:nvSpPr>
          <p:spPr bwMode="auto">
            <a:xfrm>
              <a:off x="5428594" y="6372200"/>
              <a:ext cx="900000" cy="792000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71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2F54C57-0C29-A531-A741-3980DFD486E1}"/>
                </a:ext>
              </a:extLst>
            </p:cNvPr>
            <p:cNvSpPr/>
            <p:nvPr/>
          </p:nvSpPr>
          <p:spPr bwMode="auto">
            <a:xfrm>
              <a:off x="3088234" y="7308392"/>
              <a:ext cx="900000" cy="792000"/>
            </a:xfrm>
            <a:prstGeom prst="ellips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71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142B347-62B4-6680-2A77-DCDE6B95B26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700530" y="6732240"/>
              <a:ext cx="1835976" cy="7920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D688BC1-56F1-F3DC-9942-43C05A3CCE4A}"/>
              </a:ext>
            </a:extLst>
          </p:cNvPr>
          <p:cNvGrpSpPr/>
          <p:nvPr/>
        </p:nvGrpSpPr>
        <p:grpSpPr>
          <a:xfrm>
            <a:off x="3952330" y="6558607"/>
            <a:ext cx="1576161" cy="1355378"/>
            <a:chOff x="3952330" y="6558607"/>
            <a:chExt cx="1576161" cy="1355378"/>
          </a:xfrm>
        </p:grpSpPr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24D3AD75-7432-D297-9586-92372F143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2330" y="6558607"/>
              <a:ext cx="13680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Cambria" panose="02040503050406030204" pitchFamily="18" charset="0"/>
                </a:rPr>
                <a:t>[+round]</a:t>
              </a:r>
            </a:p>
          </p:txBody>
        </p:sp>
        <p:sp>
          <p:nvSpPr>
            <p:cNvPr id="19" name="Text Box 8">
              <a:extLst>
                <a:ext uri="{FF2B5EF4-FFF2-40B4-BE49-F238E27FC236}">
                  <a16:creationId xmlns:a16="http://schemas.microsoft.com/office/drawing/2014/main" id="{F052ABC7-B402-2FF0-6BE9-E6F48E0BB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518" y="7452320"/>
              <a:ext cx="135197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Cambria" panose="02040503050406030204" pitchFamily="18" charset="0"/>
                </a:rPr>
                <a:t>[–round]</a:t>
              </a:r>
            </a:p>
          </p:txBody>
        </p:sp>
      </p:grp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8CFDA45C-11B4-8B2F-D703-CA89E0CCCD1B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44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283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1166400" y="3500967"/>
            <a:ext cx="5760000" cy="46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5080">
              <a:latin typeface="Doulos SIL" pitchFamily="-107" charset="-52"/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166400" y="1440000"/>
            <a:ext cx="1188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Classical Manchu vowel system (Zhang 1996)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5414502" y="4664479"/>
            <a:ext cx="803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/ʊ/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4838438" y="3759201"/>
            <a:ext cx="814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/u/</a:t>
            </a: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3212003" y="7380312"/>
            <a:ext cx="787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/a/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3207194" y="5569757"/>
            <a:ext cx="7922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/ə/</a:t>
            </a: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1665719" y="3657601"/>
            <a:ext cx="702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/i/</a:t>
            </a: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5542685" y="6475035"/>
            <a:ext cx="7777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/ɔ/</a:t>
            </a: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1166399" y="2285818"/>
            <a:ext cx="1404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 panose="02040503050406030204" pitchFamily="18" charset="0"/>
                <a:cs typeface="Palatino"/>
              </a:rPr>
              <a:t>Classical Manchu has 6 vowel phonemes. Three notable kinds of phonological activity involving vowels are ATR harmony, labial harmony, and palatalization.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3B60843D-DA3D-DC78-ED64-57C6DDD1E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800" y="4012231"/>
            <a:ext cx="828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cs typeface="Palatino"/>
              </a:rPr>
              <a:t>Palatalization: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 The vowel /i/ provokes the palatalization of neighbouring consonants.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4CAC1AB9-DF1B-FEC4-7A1E-047765233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800" y="6231086"/>
            <a:ext cx="828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cs typeface="Palatino"/>
              </a:rPr>
              <a:t>/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i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 must therefore have a feature that can do this, which we call [</a:t>
            </a:r>
            <a:r>
              <a:rPr lang="en-US" sz="3200" dirty="0">
                <a:latin typeface="Cambria"/>
                <a:ea typeface="Cambria"/>
                <a:cs typeface="Cambria"/>
              </a:rPr>
              <a:t>±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front] (or [</a:t>
            </a:r>
            <a:r>
              <a:rPr lang="en-US" sz="3200" dirty="0">
                <a:latin typeface="Cambria"/>
                <a:ea typeface="Cambria"/>
                <a:cs typeface="Cambria"/>
              </a:rPr>
              <a:t>±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coronal]).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DF5D4D9-7505-DA2B-A646-2A5195683C0F}"/>
              </a:ext>
            </a:extLst>
          </p:cNvPr>
          <p:cNvSpPr/>
          <p:nvPr/>
        </p:nvSpPr>
        <p:spPr bwMode="auto">
          <a:xfrm>
            <a:off x="1540162" y="3563888"/>
            <a:ext cx="900000" cy="792000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1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1FD90DC6-E84B-6BA9-1BF4-3EC07B740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319" y="4499992"/>
            <a:ext cx="1223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[+front]</a:t>
            </a:r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CFBD5EE6-6BFE-7A1D-66C9-9F6AFC28D594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45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7275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 animBg="1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1166400" y="3500967"/>
            <a:ext cx="5760000" cy="46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5080">
              <a:latin typeface="Doulos SIL" pitchFamily="-107" charset="-52"/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166400" y="1440000"/>
            <a:ext cx="1188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Classical Manchu vowel system (Zhang 1996)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5414502" y="4664479"/>
            <a:ext cx="803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/ʊ/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4838438" y="3759201"/>
            <a:ext cx="814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/u/</a:t>
            </a: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3212003" y="7380312"/>
            <a:ext cx="787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/a/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3207194" y="5569757"/>
            <a:ext cx="7922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/ə/</a:t>
            </a: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1665719" y="3657601"/>
            <a:ext cx="702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/i/</a:t>
            </a: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5542685" y="6475035"/>
            <a:ext cx="7777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/ɔ/</a:t>
            </a: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1166399" y="2285818"/>
            <a:ext cx="1404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 panose="02040503050406030204" pitchFamily="18" charset="0"/>
                <a:cs typeface="Palatino"/>
              </a:rPr>
              <a:t>Finally, we need to assume a height contrast to distinguish between the two [+ATR] vowels /u, 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ə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/, and to divide the [–ATR] /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ʊ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 from /a, 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ɔ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/.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3B60843D-DA3D-DC78-ED64-57C6DDD1E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800" y="4788024"/>
            <a:ext cx="828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cs typeface="Palatino"/>
              </a:rPr>
              <a:t>The patterns of alternation suggest that we need only one height feature, which we can call [</a:t>
            </a:r>
            <a:r>
              <a:rPr lang="en-US" sz="3200" dirty="0">
                <a:latin typeface="Cambria"/>
                <a:ea typeface="Cambria"/>
                <a:cs typeface="Cambria"/>
              </a:rPr>
              <a:t>±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low] (or [</a:t>
            </a:r>
            <a:r>
              <a:rPr lang="en-US" sz="3200" dirty="0">
                <a:latin typeface="Cambria"/>
                <a:ea typeface="Cambria"/>
                <a:cs typeface="Cambria"/>
              </a:rPr>
              <a:t>±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high]).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F166D0-9C06-EFF6-EE42-60B2BFF8E208}"/>
              </a:ext>
            </a:extLst>
          </p:cNvPr>
          <p:cNvGrpSpPr/>
          <p:nvPr/>
        </p:nvGrpSpPr>
        <p:grpSpPr>
          <a:xfrm>
            <a:off x="3592290" y="4428016"/>
            <a:ext cx="2052000" cy="2951984"/>
            <a:chOff x="3592290" y="4428016"/>
            <a:chExt cx="2052000" cy="295198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C2F2709-185E-CC86-582C-001810E9685C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>
              <a:off x="5320514" y="4428016"/>
              <a:ext cx="28800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8F452A2-C49B-6B87-8B29-EA716813BE3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2290" y="6192000"/>
              <a:ext cx="0" cy="11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201316-EA84-854D-0C8F-5578CB12188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92290" y="6200608"/>
              <a:ext cx="2052000" cy="3876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E0D1CF-699A-47CB-8042-BFE67A5CB6FC}"/>
              </a:ext>
            </a:extLst>
          </p:cNvPr>
          <p:cNvCxnSpPr>
            <a:cxnSpLocks/>
          </p:cNvCxnSpPr>
          <p:nvPr/>
        </p:nvCxnSpPr>
        <p:spPr bwMode="auto">
          <a:xfrm>
            <a:off x="1166400" y="5580112"/>
            <a:ext cx="576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2C8F64D-7837-CCB0-9F00-7775C015B784}"/>
              </a:ext>
            </a:extLst>
          </p:cNvPr>
          <p:cNvGrpSpPr/>
          <p:nvPr/>
        </p:nvGrpSpPr>
        <p:grpSpPr>
          <a:xfrm>
            <a:off x="3762803" y="4572000"/>
            <a:ext cx="1091119" cy="2448272"/>
            <a:chOff x="3762803" y="4572000"/>
            <a:chExt cx="1091119" cy="2448272"/>
          </a:xfrm>
        </p:grpSpPr>
        <p:sp>
          <p:nvSpPr>
            <p:cNvPr id="19" name="Text Box 8">
              <a:extLst>
                <a:ext uri="{FF2B5EF4-FFF2-40B4-BE49-F238E27FC236}">
                  <a16:creationId xmlns:a16="http://schemas.microsoft.com/office/drawing/2014/main" id="{4844DE4F-AE66-0B9C-1970-493813A57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2803" y="6558607"/>
              <a:ext cx="10536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Cambria" panose="02040503050406030204" pitchFamily="18" charset="0"/>
                </a:rPr>
                <a:t>[+low]</a:t>
              </a:r>
            </a:p>
          </p:txBody>
        </p:sp>
        <p:sp>
          <p:nvSpPr>
            <p:cNvPr id="20" name="Text Box 8">
              <a:extLst>
                <a:ext uri="{FF2B5EF4-FFF2-40B4-BE49-F238E27FC236}">
                  <a16:creationId xmlns:a16="http://schemas.microsoft.com/office/drawing/2014/main" id="{41626D47-DB50-D355-E035-35CAE512B5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6330" y="4572000"/>
              <a:ext cx="10375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Cambria" panose="02040503050406030204" pitchFamily="18" charset="0"/>
                </a:rPr>
                <a:t>[–low]</a:t>
              </a:r>
            </a:p>
          </p:txBody>
        </p:sp>
      </p:grp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8B75EEEE-2C6B-48C3-2ECA-392D5D9F0646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46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6648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Box 4"/>
          <p:cNvSpPr txBox="1">
            <a:spLocks noChangeArrowheads="1"/>
          </p:cNvSpPr>
          <p:nvPr/>
        </p:nvSpPr>
        <p:spPr bwMode="auto">
          <a:xfrm>
            <a:off x="1166400" y="2502337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The patterns of feature activity are consistent with the following feature hierarchy, which is based on Zhang (1996) as modified by Ko (2018):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166400" y="1440000"/>
            <a:ext cx="88647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Classical Manchu feature hierarchy</a:t>
            </a:r>
          </a:p>
        </p:txBody>
      </p:sp>
      <p:sp>
        <p:nvSpPr>
          <p:cNvPr id="136194" name="Rectangle 37"/>
          <p:cNvSpPr>
            <a:spLocks noChangeArrowheads="1"/>
          </p:cNvSpPr>
          <p:nvPr/>
        </p:nvSpPr>
        <p:spPr bwMode="auto">
          <a:xfrm flipH="1">
            <a:off x="1166400" y="3934005"/>
            <a:ext cx="8915400" cy="454317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grpSp>
        <p:nvGrpSpPr>
          <p:cNvPr id="3" name="Group 77"/>
          <p:cNvGrpSpPr/>
          <p:nvPr/>
        </p:nvGrpSpPr>
        <p:grpSpPr>
          <a:xfrm>
            <a:off x="2024166" y="5796136"/>
            <a:ext cx="1980000" cy="540000"/>
            <a:chOff x="817563" y="3173413"/>
            <a:chExt cx="2136775" cy="533400"/>
          </a:xfrm>
        </p:grpSpPr>
        <p:sp>
          <p:nvSpPr>
            <p:cNvPr id="79" name="Line 14"/>
            <p:cNvSpPr>
              <a:spLocks noChangeShapeType="1"/>
            </p:cNvSpPr>
            <p:nvPr/>
          </p:nvSpPr>
          <p:spPr bwMode="auto">
            <a:xfrm flipH="1">
              <a:off x="817563" y="3173413"/>
              <a:ext cx="10668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1884363" y="3173413"/>
              <a:ext cx="1069975" cy="530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</p:grp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1216026" y="6322258"/>
            <a:ext cx="14061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[+front]</a:t>
            </a:r>
          </a:p>
        </p:txBody>
      </p:sp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3160242" y="6322258"/>
            <a:ext cx="13821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[–front]</a:t>
            </a:r>
          </a:p>
        </p:txBody>
      </p:sp>
      <p:sp>
        <p:nvSpPr>
          <p:cNvPr id="52" name="Text Box 35"/>
          <p:cNvSpPr txBox="1">
            <a:spLocks noChangeArrowheads="1"/>
          </p:cNvSpPr>
          <p:nvPr/>
        </p:nvSpPr>
        <p:spPr bwMode="auto">
          <a:xfrm>
            <a:off x="8693442" y="7088532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2685443" y="3987225"/>
            <a:ext cx="5877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763" indent="-4763" algn="l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Cambria"/>
                <a:ea typeface="Times" charset="0"/>
                <a:cs typeface="Times" charset="0"/>
              </a:rPr>
              <a:t>[low] &gt; [front] &gt; [ATR] &gt; [round]</a:t>
            </a:r>
          </a:p>
        </p:txBody>
      </p:sp>
      <p:sp>
        <p:nvSpPr>
          <p:cNvPr id="61" name="Text Box 36"/>
          <p:cNvSpPr txBox="1">
            <a:spLocks noChangeArrowheads="1"/>
          </p:cNvSpPr>
          <p:nvPr/>
        </p:nvSpPr>
        <p:spPr bwMode="auto">
          <a:xfrm>
            <a:off x="2584178" y="7309683"/>
            <a:ext cx="13843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[+ATR]</a:t>
            </a:r>
          </a:p>
        </p:txBody>
      </p:sp>
      <p:sp>
        <p:nvSpPr>
          <p:cNvPr id="62" name="Text Box 36"/>
          <p:cNvSpPr txBox="1">
            <a:spLocks noChangeArrowheads="1"/>
          </p:cNvSpPr>
          <p:nvPr/>
        </p:nvSpPr>
        <p:spPr bwMode="auto">
          <a:xfrm>
            <a:off x="3830814" y="7309683"/>
            <a:ext cx="13603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[–ATR]</a:t>
            </a:r>
          </a:p>
        </p:txBody>
      </p:sp>
      <p:grpSp>
        <p:nvGrpSpPr>
          <p:cNvPr id="6" name="Group 71"/>
          <p:cNvGrpSpPr/>
          <p:nvPr/>
        </p:nvGrpSpPr>
        <p:grpSpPr>
          <a:xfrm>
            <a:off x="3232330" y="6804249"/>
            <a:ext cx="1414168" cy="540000"/>
            <a:chOff x="262228" y="3173412"/>
            <a:chExt cx="3304634" cy="533898"/>
          </a:xfrm>
        </p:grpSpPr>
        <p:sp>
          <p:nvSpPr>
            <p:cNvPr id="66" name="Line 14"/>
            <p:cNvSpPr>
              <a:spLocks noChangeShapeType="1"/>
            </p:cNvSpPr>
            <p:nvPr/>
          </p:nvSpPr>
          <p:spPr bwMode="auto">
            <a:xfrm flipH="1">
              <a:off x="262228" y="3173413"/>
              <a:ext cx="1682499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  <p:sp>
          <p:nvSpPr>
            <p:cNvPr id="67" name="Line 15"/>
            <p:cNvSpPr>
              <a:spLocks noChangeShapeType="1"/>
            </p:cNvSpPr>
            <p:nvPr/>
          </p:nvSpPr>
          <p:spPr bwMode="auto">
            <a:xfrm>
              <a:off x="1884363" y="3173412"/>
              <a:ext cx="1682499" cy="53389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</p:grp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2966054" y="7762418"/>
            <a:ext cx="5918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/u/</a:t>
            </a:r>
          </a:p>
        </p:txBody>
      </p:sp>
      <p:sp>
        <p:nvSpPr>
          <p:cNvPr id="65" name="Text Box 37"/>
          <p:cNvSpPr txBox="1">
            <a:spLocks noChangeArrowheads="1"/>
          </p:cNvSpPr>
          <p:nvPr/>
        </p:nvSpPr>
        <p:spPr bwMode="auto">
          <a:xfrm>
            <a:off x="4298528" y="7762418"/>
            <a:ext cx="61106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/ʊ/</a:t>
            </a:r>
          </a:p>
        </p:txBody>
      </p:sp>
      <p:grpSp>
        <p:nvGrpSpPr>
          <p:cNvPr id="8" name="Group 71"/>
          <p:cNvGrpSpPr/>
          <p:nvPr/>
        </p:nvGrpSpPr>
        <p:grpSpPr>
          <a:xfrm>
            <a:off x="7840762" y="6804248"/>
            <a:ext cx="1418400" cy="540000"/>
            <a:chOff x="817563" y="3173413"/>
            <a:chExt cx="2136775" cy="533400"/>
          </a:xfrm>
        </p:grpSpPr>
        <p:sp>
          <p:nvSpPr>
            <p:cNvPr id="59" name="Line 14"/>
            <p:cNvSpPr>
              <a:spLocks noChangeShapeType="1"/>
            </p:cNvSpPr>
            <p:nvPr/>
          </p:nvSpPr>
          <p:spPr bwMode="auto">
            <a:xfrm flipH="1">
              <a:off x="817563" y="3173413"/>
              <a:ext cx="10668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  <p:sp>
          <p:nvSpPr>
            <p:cNvPr id="60" name="Line 15"/>
            <p:cNvSpPr>
              <a:spLocks noChangeShapeType="1"/>
            </p:cNvSpPr>
            <p:nvPr/>
          </p:nvSpPr>
          <p:spPr bwMode="auto">
            <a:xfrm>
              <a:off x="1884363" y="3173413"/>
              <a:ext cx="1069975" cy="530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</p:grpSp>
      <p:sp>
        <p:nvSpPr>
          <p:cNvPr id="55" name="Text Box 36"/>
          <p:cNvSpPr txBox="1">
            <a:spLocks noChangeArrowheads="1"/>
          </p:cNvSpPr>
          <p:nvPr/>
        </p:nvSpPr>
        <p:spPr bwMode="auto">
          <a:xfrm>
            <a:off x="6976666" y="7309683"/>
            <a:ext cx="15311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[–round]</a:t>
            </a:r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>
            <a:off x="8560842" y="7309683"/>
            <a:ext cx="155523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[+round]</a:t>
            </a: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7480722" y="7762418"/>
            <a:ext cx="570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/a/</a:t>
            </a:r>
          </a:p>
        </p:txBody>
      </p:sp>
      <p:sp>
        <p:nvSpPr>
          <p:cNvPr id="58" name="Text Box 37"/>
          <p:cNvSpPr txBox="1">
            <a:spLocks noChangeArrowheads="1"/>
          </p:cNvSpPr>
          <p:nvPr/>
        </p:nvSpPr>
        <p:spPr bwMode="auto">
          <a:xfrm>
            <a:off x="9141980" y="7762418"/>
            <a:ext cx="570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/ɔ/</a:t>
            </a:r>
          </a:p>
        </p:txBody>
      </p:sp>
      <p:sp>
        <p:nvSpPr>
          <p:cNvPr id="75" name="Text Box 13"/>
          <p:cNvSpPr txBox="1">
            <a:spLocks noChangeArrowheads="1"/>
          </p:cNvSpPr>
          <p:nvPr/>
        </p:nvSpPr>
        <p:spPr bwMode="auto">
          <a:xfrm>
            <a:off x="6832650" y="5296683"/>
            <a:ext cx="12346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[+low]</a:t>
            </a:r>
          </a:p>
        </p:txBody>
      </p:sp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2506748" y="5296683"/>
            <a:ext cx="121058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[–low]</a:t>
            </a: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3133036" y="4716016"/>
            <a:ext cx="4320000" cy="640397"/>
            <a:chOff x="1488" y="816"/>
            <a:chExt cx="2880" cy="461"/>
          </a:xfrm>
        </p:grpSpPr>
        <p:sp>
          <p:nvSpPr>
            <p:cNvPr id="78" name="Line 10"/>
            <p:cNvSpPr>
              <a:spLocks noChangeShapeType="1"/>
            </p:cNvSpPr>
            <p:nvPr/>
          </p:nvSpPr>
          <p:spPr bwMode="auto">
            <a:xfrm flipH="1">
              <a:off x="1488" y="816"/>
              <a:ext cx="1440" cy="4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  <p:sp>
          <p:nvSpPr>
            <p:cNvPr id="81" name="Line 11"/>
            <p:cNvSpPr>
              <a:spLocks noChangeShapeType="1"/>
            </p:cNvSpPr>
            <p:nvPr/>
          </p:nvSpPr>
          <p:spPr bwMode="auto">
            <a:xfrm>
              <a:off x="2928" y="816"/>
              <a:ext cx="1440" cy="4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</p:grpSp>
      <p:sp>
        <p:nvSpPr>
          <p:cNvPr id="41" name="Slide Number Placeholder 8">
            <a:extLst>
              <a:ext uri="{FF2B5EF4-FFF2-40B4-BE49-F238E27FC236}">
                <a16:creationId xmlns:a16="http://schemas.microsoft.com/office/drawing/2014/main" id="{17E3E684-99B6-994B-AC29-9E3A487395B2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47</a:t>
            </a:fld>
            <a:endParaRPr lang="en-US" sz="1600" dirty="0"/>
          </a:p>
        </p:txBody>
      </p:sp>
      <p:sp>
        <p:nvSpPr>
          <p:cNvPr id="46" name="Text Box 37">
            <a:extLst>
              <a:ext uri="{FF2B5EF4-FFF2-40B4-BE49-F238E27FC236}">
                <a16:creationId xmlns:a16="http://schemas.microsoft.com/office/drawing/2014/main" id="{02AE0CE5-56BE-E4D4-7003-D2830B0A9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074" y="6754306"/>
            <a:ext cx="50687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/i/</a:t>
            </a:r>
          </a:p>
        </p:txBody>
      </p:sp>
      <p:grpSp>
        <p:nvGrpSpPr>
          <p:cNvPr id="48" name="Group 77">
            <a:extLst>
              <a:ext uri="{FF2B5EF4-FFF2-40B4-BE49-F238E27FC236}">
                <a16:creationId xmlns:a16="http://schemas.microsoft.com/office/drawing/2014/main" id="{E5A9E7F4-D30C-99C0-52D1-84E61B1959AD}"/>
              </a:ext>
            </a:extLst>
          </p:cNvPr>
          <p:cNvGrpSpPr/>
          <p:nvPr/>
        </p:nvGrpSpPr>
        <p:grpSpPr>
          <a:xfrm>
            <a:off x="6508834" y="5796136"/>
            <a:ext cx="1980000" cy="540000"/>
            <a:chOff x="817563" y="3173413"/>
            <a:chExt cx="2136775" cy="533400"/>
          </a:xfrm>
        </p:grpSpPr>
        <p:sp>
          <p:nvSpPr>
            <p:cNvPr id="53" name="Line 14">
              <a:extLst>
                <a:ext uri="{FF2B5EF4-FFF2-40B4-BE49-F238E27FC236}">
                  <a16:creationId xmlns:a16="http://schemas.microsoft.com/office/drawing/2014/main" id="{4CFC2659-C91D-4710-9E89-1BC2A32256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7563" y="3173413"/>
              <a:ext cx="10668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  <p:sp>
          <p:nvSpPr>
            <p:cNvPr id="54" name="Line 15">
              <a:extLst>
                <a:ext uri="{FF2B5EF4-FFF2-40B4-BE49-F238E27FC236}">
                  <a16:creationId xmlns:a16="http://schemas.microsoft.com/office/drawing/2014/main" id="{60DBEF4D-C64F-5808-8059-0B9136E460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363" y="3173413"/>
              <a:ext cx="1069975" cy="530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</p:grpSp>
      <p:sp>
        <p:nvSpPr>
          <p:cNvPr id="49" name="Text Box 36">
            <a:extLst>
              <a:ext uri="{FF2B5EF4-FFF2-40B4-BE49-F238E27FC236}">
                <a16:creationId xmlns:a16="http://schemas.microsoft.com/office/drawing/2014/main" id="{D01C25F0-F085-D66B-15C3-2D807820B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530" y="6322258"/>
            <a:ext cx="13843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[+ATR]</a:t>
            </a:r>
          </a:p>
        </p:txBody>
      </p:sp>
      <p:sp>
        <p:nvSpPr>
          <p:cNvPr id="50" name="Text Box 34">
            <a:extLst>
              <a:ext uri="{FF2B5EF4-FFF2-40B4-BE49-F238E27FC236}">
                <a16:creationId xmlns:a16="http://schemas.microsoft.com/office/drawing/2014/main" id="{8AC61C86-E578-4AED-8509-412661BE6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4128" y="6322258"/>
            <a:ext cx="13603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[–ATR]</a:t>
            </a:r>
          </a:p>
        </p:txBody>
      </p:sp>
      <p:sp>
        <p:nvSpPr>
          <p:cNvPr id="63" name="Text Box 37">
            <a:extLst>
              <a:ext uri="{FF2B5EF4-FFF2-40B4-BE49-F238E27FC236}">
                <a16:creationId xmlns:a16="http://schemas.microsoft.com/office/drawing/2014/main" id="{06410499-C65F-C76D-E65A-BD424AC3F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570" y="6754306"/>
            <a:ext cx="570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/ə/</a:t>
            </a:r>
          </a:p>
        </p:txBody>
      </p:sp>
      <p:sp>
        <p:nvSpPr>
          <p:cNvPr id="68" name="Text Box 4">
            <a:extLst>
              <a:ext uri="{FF2B5EF4-FFF2-40B4-BE49-F238E27FC236}">
                <a16:creationId xmlns:a16="http://schemas.microsoft.com/office/drawing/2014/main" id="{27040314-2349-9A7F-5301-72D2E2330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1520" y="3801001"/>
            <a:ext cx="522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cs typeface="Palatino"/>
              </a:rPr>
              <a:t>ATR harmony: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 /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i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 is the only vowel that lacks [ATR]. </a:t>
            </a:r>
          </a:p>
        </p:txBody>
      </p:sp>
      <p:sp>
        <p:nvSpPr>
          <p:cNvPr id="69" name="Text Box 4">
            <a:extLst>
              <a:ext uri="{FF2B5EF4-FFF2-40B4-BE49-F238E27FC236}">
                <a16:creationId xmlns:a16="http://schemas.microsoft.com/office/drawing/2014/main" id="{CA605343-340C-BA41-83EF-8A9838E13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1520" y="5099665"/>
            <a:ext cx="5220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cs typeface="Palatino"/>
              </a:rPr>
              <a:t>Labial harmony: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 Only the low vowels participate; the high vowels /u, 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ʊ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 lack a contrastive [round] feature.</a:t>
            </a:r>
          </a:p>
        </p:txBody>
      </p:sp>
      <p:sp>
        <p:nvSpPr>
          <p:cNvPr id="70" name="Text Box 4">
            <a:extLst>
              <a:ext uri="{FF2B5EF4-FFF2-40B4-BE49-F238E27FC236}">
                <a16:creationId xmlns:a16="http://schemas.microsoft.com/office/drawing/2014/main" id="{4DE21F19-A6FE-CD45-65BD-676E7E00C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1520" y="7383214"/>
            <a:ext cx="522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cs typeface="Palatino"/>
              </a:rPr>
              <a:t>Palatalization: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 Only /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i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 is [+front].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0CDED0D-6ED1-C0FD-78CE-46B8B1272BE6}"/>
              </a:ext>
            </a:extLst>
          </p:cNvPr>
          <p:cNvSpPr>
            <a:spLocks noChangeArrowheads="1"/>
          </p:cNvSpPr>
          <p:nvPr/>
        </p:nvSpPr>
        <p:spPr bwMode="auto">
          <a:xfrm rot="19167856">
            <a:off x="847662" y="5390781"/>
            <a:ext cx="3096000" cy="1560834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 sz="5080" dirty="0">
              <a:latin typeface="Cambria" panose="0204050305040603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7939B22-3F24-6B72-745A-BBCC5B3F1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002" y="6984432"/>
            <a:ext cx="3240000" cy="14760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 sz="5080" dirty="0">
              <a:latin typeface="Cambria" panose="020405030504060302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D8218E-0DCE-40FF-BEEF-422BB386A079}"/>
              </a:ext>
            </a:extLst>
          </p:cNvPr>
          <p:cNvSpPr>
            <a:spLocks noChangeArrowheads="1"/>
          </p:cNvSpPr>
          <p:nvPr/>
        </p:nvSpPr>
        <p:spPr bwMode="auto">
          <a:xfrm rot="19167856">
            <a:off x="1089608" y="5811782"/>
            <a:ext cx="1645092" cy="15480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 sz="508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89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2" grpId="0" animBg="1"/>
      <p:bldP spid="4" grpId="0" animBg="1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1166400" y="3500967"/>
            <a:ext cx="5760000" cy="46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5080">
              <a:latin typeface="Doulos SIL" pitchFamily="-107" charset="-52"/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166400" y="1440000"/>
            <a:ext cx="1188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Diachronic developments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5885209" y="4664479"/>
            <a:ext cx="803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/ʊ/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5309145" y="3759201"/>
            <a:ext cx="814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/u/</a:t>
            </a: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3740400" y="7380312"/>
            <a:ext cx="787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/a/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3207194" y="5569757"/>
            <a:ext cx="7922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/ə/</a:t>
            </a: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1665719" y="3759201"/>
            <a:ext cx="702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/i/</a:t>
            </a: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5896546" y="6475035"/>
            <a:ext cx="7777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/ɔ/</a:t>
            </a: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1166399" y="2285818"/>
            <a:ext cx="1404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 panose="02040503050406030204" pitchFamily="18" charset="0"/>
                <a:cs typeface="Palatino"/>
              </a:rPr>
              <a:t>Already in Classical Manchu the distinction between /u/ and /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ʊ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 was being lost: /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ʊ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 was neutralized to [u] except after back consonants.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26A0CC4-3BA5-D133-649D-03775868746F}"/>
              </a:ext>
            </a:extLst>
          </p:cNvPr>
          <p:cNvSpPr/>
          <p:nvPr/>
        </p:nvSpPr>
        <p:spPr bwMode="auto">
          <a:xfrm>
            <a:off x="5251229" y="3707904"/>
            <a:ext cx="900000" cy="792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1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C89D5B-4A9D-AB95-8675-97743F3D57B3}"/>
              </a:ext>
            </a:extLst>
          </p:cNvPr>
          <p:cNvSpPr/>
          <p:nvPr/>
        </p:nvSpPr>
        <p:spPr bwMode="auto">
          <a:xfrm>
            <a:off x="5719181" y="4572000"/>
            <a:ext cx="900000" cy="792000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1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0379CB-49B4-1E57-F5E0-92B57812492F}"/>
              </a:ext>
            </a:extLst>
          </p:cNvPr>
          <p:cNvCxnSpPr>
            <a:cxnSpLocks noChangeAspect="1"/>
          </p:cNvCxnSpPr>
          <p:nvPr/>
        </p:nvCxnSpPr>
        <p:spPr bwMode="auto">
          <a:xfrm>
            <a:off x="5791221" y="4428016"/>
            <a:ext cx="288000" cy="28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4259CFD5-449C-B2C5-6AE6-F99DBFEACFED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48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45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1166400" y="3500967"/>
            <a:ext cx="5760000" cy="46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5080">
              <a:latin typeface="Doulos SIL" pitchFamily="-107" charset="-52"/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166400" y="1440000"/>
            <a:ext cx="1188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Diachronic developments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5309145" y="3759201"/>
            <a:ext cx="814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/u/</a:t>
            </a: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3740400" y="7380312"/>
            <a:ext cx="787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/a/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3207194" y="5569757"/>
            <a:ext cx="7922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/ə/</a:t>
            </a: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1665719" y="3759201"/>
            <a:ext cx="702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/i/</a:t>
            </a: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5896800" y="6475035"/>
            <a:ext cx="7777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/ɔ/</a:t>
            </a: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1166399" y="2345674"/>
            <a:ext cx="1404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 panose="02040503050406030204" pitchFamily="18" charset="0"/>
                <a:cs typeface="Palatino"/>
              </a:rPr>
              <a:t>Eventually, /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ʊ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 was lost completely as a contrastive phoneme. 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9B3FBB15-DC31-210A-09A3-86C0391BC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800" y="3128237"/>
            <a:ext cx="828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cs typeface="Palatino"/>
              </a:rPr>
              <a:t>Now the entire burden of the [ATR] contrast fell on the contrast between /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ə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 and /a/. 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4AB77DC8-391C-970B-B6C7-0D7F640D0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800" y="4403243"/>
            <a:ext cx="828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cs typeface="Palatino"/>
              </a:rPr>
              <a:t>But in the absence of the /u/ ~ /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ʊ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 contrast, this contrast could easily be reinterpreted as a height contrast.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8D7C3D-CF92-3500-634C-5443DB75D1CB}"/>
              </a:ext>
            </a:extLst>
          </p:cNvPr>
          <p:cNvCxnSpPr>
            <a:cxnSpLocks/>
            <a:endCxn id="187398" idx="0"/>
          </p:cNvCxnSpPr>
          <p:nvPr/>
        </p:nvCxnSpPr>
        <p:spPr bwMode="auto">
          <a:xfrm>
            <a:off x="3592290" y="6192000"/>
            <a:ext cx="541808" cy="11883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A8B34A2-2998-5BF4-4F4A-BEF7FD8ADAF8}"/>
              </a:ext>
            </a:extLst>
          </p:cNvPr>
          <p:cNvGrpSpPr/>
          <p:nvPr/>
        </p:nvGrpSpPr>
        <p:grpSpPr>
          <a:xfrm>
            <a:off x="5791221" y="4428016"/>
            <a:ext cx="897413" cy="821238"/>
            <a:chOff x="5791221" y="4428016"/>
            <a:chExt cx="897413" cy="821238"/>
          </a:xfrm>
        </p:grpSpPr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id="{0553C216-8846-746F-0F7A-EA9AC828D5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5209" y="4664479"/>
              <a:ext cx="8034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Cambria" panose="02040503050406030204" pitchFamily="18" charset="0"/>
                </a:rPr>
                <a:t>/ʊ/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0491465-F410-F452-E180-CBF57449F743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>
              <a:off x="5791221" y="4428016"/>
              <a:ext cx="288000" cy="2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Text Box 4">
            <a:extLst>
              <a:ext uri="{FF2B5EF4-FFF2-40B4-BE49-F238E27FC236}">
                <a16:creationId xmlns:a16="http://schemas.microsoft.com/office/drawing/2014/main" id="{448AE759-F98C-DE07-0D37-0E6303370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800" y="6170692"/>
            <a:ext cx="8280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cs typeface="Palatino"/>
              </a:rPr>
              <a:t>Indeed, in Spoken Manchu the reflex of the old /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ə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 has mid-high or high allophones, support-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ing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 the idea that it has been reclassified as a high (or non-low) vowel.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0E429F-D969-E654-85C0-B8C08C524B25}"/>
              </a:ext>
            </a:extLst>
          </p:cNvPr>
          <p:cNvCxnSpPr>
            <a:cxnSpLocks/>
          </p:cNvCxnSpPr>
          <p:nvPr/>
        </p:nvCxnSpPr>
        <p:spPr bwMode="auto">
          <a:xfrm>
            <a:off x="1166400" y="6156176"/>
            <a:ext cx="576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D8CB0C5-817E-30B6-8C20-2CD291C4656B}"/>
              </a:ext>
            </a:extLst>
          </p:cNvPr>
          <p:cNvCxnSpPr>
            <a:cxnSpLocks/>
          </p:cNvCxnSpPr>
          <p:nvPr/>
        </p:nvCxnSpPr>
        <p:spPr bwMode="auto">
          <a:xfrm>
            <a:off x="1166400" y="5580112"/>
            <a:ext cx="576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D7F7053F-B2F6-0E9E-19A1-B1AA0C9EE4A8}"/>
              </a:ext>
            </a:extLst>
          </p:cNvPr>
          <p:cNvGrpSpPr/>
          <p:nvPr/>
        </p:nvGrpSpPr>
        <p:grpSpPr>
          <a:xfrm>
            <a:off x="3592290" y="3759201"/>
            <a:ext cx="2016224" cy="2012799"/>
            <a:chOff x="3592290" y="3759201"/>
            <a:chExt cx="2016224" cy="2012799"/>
          </a:xfrm>
        </p:grpSpPr>
        <p:sp>
          <p:nvSpPr>
            <p:cNvPr id="21" name="Text Box 5">
              <a:extLst>
                <a:ext uri="{FF2B5EF4-FFF2-40B4-BE49-F238E27FC236}">
                  <a16:creationId xmlns:a16="http://schemas.microsoft.com/office/drawing/2014/main" id="{430C4B57-82E7-B6E5-95A2-620D5FD32A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6432" y="3759201"/>
              <a:ext cx="81144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</a:rPr>
                <a:t>[</a:t>
              </a:r>
              <a:r>
                <a:rPr lang="en-US" sz="3200" dirty="0" err="1">
                  <a:latin typeface="Cambria" panose="02040503050406030204" pitchFamily="18" charset="0"/>
                </a:rPr>
                <a:t>ɯ</a:t>
              </a:r>
              <a:r>
                <a:rPr lang="en-US" sz="3200" dirty="0">
                  <a:latin typeface="Cambria" panose="02040503050406030204" pitchFamily="18" charset="0"/>
                </a:rPr>
                <a:t>]</a:t>
              </a:r>
            </a:p>
          </p:txBody>
        </p:sp>
        <p:sp>
          <p:nvSpPr>
            <p:cNvPr id="22" name="Text Box 5">
              <a:extLst>
                <a:ext uri="{FF2B5EF4-FFF2-40B4-BE49-F238E27FC236}">
                  <a16:creationId xmlns:a16="http://schemas.microsoft.com/office/drawing/2014/main" id="{AFD80431-87ED-6EB1-0B49-9496C2F1FB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7680" y="4664479"/>
              <a:ext cx="70083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</a:rPr>
                <a:t>[</a:t>
              </a:r>
              <a:r>
                <a:rPr lang="en-US" sz="3200" dirty="0" err="1">
                  <a:latin typeface="Cambria" panose="02040503050406030204" pitchFamily="18" charset="0"/>
                </a:rPr>
                <a:t>ɤ</a:t>
              </a:r>
              <a:r>
                <a:rPr lang="en-US" sz="3200" dirty="0">
                  <a:latin typeface="Cambria" panose="02040503050406030204" pitchFamily="18" charset="0"/>
                </a:rPr>
                <a:t>]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5B7231B-D936-405B-B8D6-A22E5EF1B69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592290" y="4343976"/>
              <a:ext cx="1152128" cy="14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CA8E0C9-8695-9116-AAEB-E81D2EAEE9D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592290" y="5148064"/>
              <a:ext cx="1368152" cy="62393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75F4D893-B846-3261-1875-A3A8668F62B2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49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761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4082580" y="1600200"/>
            <a:ext cx="8092431" cy="5943600"/>
          </a:xfrm>
          <a:prstGeom prst="rect">
            <a:avLst/>
          </a:prstGeom>
          <a:solidFill>
            <a:srgbClr val="60606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242594" y="1828815"/>
            <a:ext cx="7772400" cy="5577815"/>
          </a:xfrm>
          <a:prstGeom prst="rect">
            <a:avLst/>
          </a:prstGeom>
          <a:solidFill>
            <a:srgbClr val="F8F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71094" y="1255714"/>
            <a:ext cx="8915400" cy="2514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03057" y="4869271"/>
            <a:ext cx="5382692" cy="120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ts val="960"/>
              </a:spcBef>
            </a:pPr>
            <a:r>
              <a:rPr lang="en-US" sz="3200" dirty="0">
                <a:solidFill>
                  <a:srgbClr val="C00000"/>
                </a:solidFill>
                <a:latin typeface="Optima"/>
                <a:cs typeface="Optima"/>
              </a:rPr>
              <a:t>2. Main Tenets of Contrastive </a:t>
            </a:r>
          </a:p>
          <a:p>
            <a:pPr>
              <a:spcBef>
                <a:spcPts val="960"/>
              </a:spcBef>
            </a:pPr>
            <a:r>
              <a:rPr lang="en-US" sz="3200" dirty="0">
                <a:solidFill>
                  <a:srgbClr val="C00000"/>
                </a:solidFill>
                <a:latin typeface="Optima"/>
                <a:cs typeface="Optima"/>
              </a:rPr>
              <a:t>Hierarchy Theory (CHT)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244118" y="3352803"/>
            <a:ext cx="7769352" cy="182876"/>
          </a:xfrm>
          <a:prstGeom prst="rect">
            <a:avLst/>
          </a:prstGeom>
          <a:solidFill>
            <a:srgbClr val="60606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0346210" y="3543309"/>
            <a:ext cx="1828800" cy="3985252"/>
          </a:xfrm>
          <a:prstGeom prst="rect">
            <a:avLst/>
          </a:prstGeom>
          <a:solidFill>
            <a:srgbClr val="60606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659E4B-9D4A-AF49-98B5-9D05EC5B44B9}"/>
              </a:ext>
            </a:extLst>
          </p:cNvPr>
          <p:cNvSpPr/>
          <p:nvPr/>
        </p:nvSpPr>
        <p:spPr bwMode="auto">
          <a:xfrm>
            <a:off x="4242595" y="3537000"/>
            <a:ext cx="6103616" cy="3870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dirty="0">
              <a:latin typeface="Times" pitchFamily="71" charset="0"/>
            </a:endParaRP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5AA28CED-DBC8-8E45-A945-D34EF81C0FED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5</a:t>
            </a:fld>
            <a:endParaRPr lang="en-US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C34892-9F45-CB49-804B-C446FA9B21EF}"/>
              </a:ext>
            </a:extLst>
          </p:cNvPr>
          <p:cNvSpPr/>
          <p:nvPr/>
        </p:nvSpPr>
        <p:spPr>
          <a:xfrm>
            <a:off x="7388564" y="1928177"/>
            <a:ext cx="3062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International Conference </a:t>
            </a:r>
          </a:p>
          <a:p>
            <a:pPr algn="l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on Historical Linguistics</a:t>
            </a:r>
          </a:p>
          <a:p>
            <a:pPr algn="l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ICHL 25 – Oxford</a:t>
            </a:r>
          </a:p>
          <a:p>
            <a:pPr algn="l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1–5 August 2022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8C98BA9-FCDC-B733-411E-F19704C94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0362" y="1835696"/>
            <a:ext cx="1508400" cy="15084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3D86698-8518-6417-D1E1-5878C7E81A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28306" y="1835696"/>
            <a:ext cx="1508400" cy="15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84540"/>
      </p:ext>
    </p:extLst>
  </p:cSld>
  <p:clrMapOvr>
    <a:masterClrMapping/>
  </p:clrMapOvr>
  <p:transition>
    <p:diamond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1166400" y="3500967"/>
            <a:ext cx="5760000" cy="46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5080">
              <a:latin typeface="Doulos SIL" pitchFamily="-107" charset="-52"/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166400" y="1440000"/>
            <a:ext cx="1188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Diachronic developments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5309145" y="3759201"/>
            <a:ext cx="814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/u/</a:t>
            </a: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3740999" y="7380312"/>
            <a:ext cx="787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/a/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3736190" y="4203249"/>
            <a:ext cx="7922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/ə/</a:t>
            </a: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1665719" y="3759201"/>
            <a:ext cx="702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/i/</a:t>
            </a: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5896800" y="6475035"/>
            <a:ext cx="7777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/ɔ/</a:t>
            </a: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1166399" y="2532039"/>
            <a:ext cx="1404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 panose="02040503050406030204" pitchFamily="18" charset="0"/>
                <a:cs typeface="Palatino"/>
              </a:rPr>
              <a:t>But the new status of /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ə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 provoked a change in the specification of /u/. 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9B3FBB15-DC31-210A-09A3-86C0391BC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800" y="3560285"/>
            <a:ext cx="828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cs typeface="Palatino"/>
              </a:rPr>
              <a:t>Because now a new contrast must be drawn between /u/ and the new [–low] /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ə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/.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4AB77DC8-391C-970B-B6C7-0D7F640D0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800" y="5081513"/>
            <a:ext cx="828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cs typeface="Palatino"/>
              </a:rPr>
              <a:t>An obvious candidate is [</a:t>
            </a:r>
            <a:r>
              <a:rPr lang="en-US" sz="3200" dirty="0">
                <a:latin typeface="Cambria"/>
                <a:ea typeface="Cambria"/>
                <a:cs typeface="Cambria"/>
              </a:rPr>
              <a:t>±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round], which already marks a contrast in the [+low] vowels.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448AE759-F98C-DE07-0D37-0E6303370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800" y="6602740"/>
            <a:ext cx="828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cs typeface="Palatino"/>
              </a:rPr>
              <a:t>Zhang (1996) and Dresher &amp; Zhang (2005) propose that the [</a:t>
            </a:r>
            <a:r>
              <a:rPr lang="en-US" sz="3200" dirty="0">
                <a:latin typeface="Cambria"/>
                <a:ea typeface="Cambria"/>
                <a:cs typeface="Cambria"/>
              </a:rPr>
              <a:t>±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round] contrast is extended into the [–low] region.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0E429F-D969-E654-85C0-B8C08C524B25}"/>
              </a:ext>
            </a:extLst>
          </p:cNvPr>
          <p:cNvCxnSpPr>
            <a:cxnSpLocks/>
          </p:cNvCxnSpPr>
          <p:nvPr/>
        </p:nvCxnSpPr>
        <p:spPr bwMode="auto">
          <a:xfrm>
            <a:off x="1166400" y="6156176"/>
            <a:ext cx="576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 Box 8">
            <a:extLst>
              <a:ext uri="{FF2B5EF4-FFF2-40B4-BE49-F238E27FC236}">
                <a16:creationId xmlns:a16="http://schemas.microsoft.com/office/drawing/2014/main" id="{D267A0AE-C636-B56A-1F69-EBBE1EC74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072" y="4419273"/>
            <a:ext cx="12250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[+front]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0B011E5-37FE-C347-B8C3-D01BF675849E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252290" y="5840967"/>
            <a:ext cx="468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 Box 8">
            <a:extLst>
              <a:ext uri="{FF2B5EF4-FFF2-40B4-BE49-F238E27FC236}">
                <a16:creationId xmlns:a16="http://schemas.microsoft.com/office/drawing/2014/main" id="{6B3084D2-55F9-2813-350A-E5AA83003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885" y="7001108"/>
            <a:ext cx="10536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[+low]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2A3262-7243-260C-2B1A-910D65BD8923}"/>
              </a:ext>
            </a:extLst>
          </p:cNvPr>
          <p:cNvCxnSpPr>
            <a:cxnSpLocks/>
          </p:cNvCxnSpPr>
          <p:nvPr/>
        </p:nvCxnSpPr>
        <p:spPr bwMode="auto">
          <a:xfrm>
            <a:off x="5034770" y="6156176"/>
            <a:ext cx="0" cy="20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 Box 8">
            <a:extLst>
              <a:ext uri="{FF2B5EF4-FFF2-40B4-BE49-F238E27FC236}">
                <a16:creationId xmlns:a16="http://schemas.microsoft.com/office/drawing/2014/main" id="{C8BA47B0-7DED-9DD6-D66D-62B4940B2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834" y="7433156"/>
            <a:ext cx="13692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[+round]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89DE6EB-1CA0-381D-1DDF-ED3FDF9C59FE}"/>
              </a:ext>
            </a:extLst>
          </p:cNvPr>
          <p:cNvCxnSpPr>
            <a:cxnSpLocks/>
          </p:cNvCxnSpPr>
          <p:nvPr/>
        </p:nvCxnSpPr>
        <p:spPr bwMode="auto">
          <a:xfrm>
            <a:off x="5034770" y="3500967"/>
            <a:ext cx="0" cy="266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A0621E-37CB-7060-0A2F-4E63DE6A1CE7}"/>
              </a:ext>
            </a:extLst>
          </p:cNvPr>
          <p:cNvGrpSpPr/>
          <p:nvPr/>
        </p:nvGrpSpPr>
        <p:grpSpPr>
          <a:xfrm>
            <a:off x="3592290" y="5004048"/>
            <a:ext cx="3123188" cy="461665"/>
            <a:chOff x="3592290" y="5004048"/>
            <a:chExt cx="3123188" cy="461665"/>
          </a:xfrm>
        </p:grpSpPr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id="{F334CFBF-8E8F-9CD6-826A-04FAFA040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7475" y="5004048"/>
              <a:ext cx="13680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Cambria" panose="02040503050406030204" pitchFamily="18" charset="0"/>
                </a:rPr>
                <a:t>[+round]</a:t>
              </a:r>
            </a:p>
          </p:txBody>
        </p:sp>
        <p:sp>
          <p:nvSpPr>
            <p:cNvPr id="23" name="Text Box 8">
              <a:extLst>
                <a:ext uri="{FF2B5EF4-FFF2-40B4-BE49-F238E27FC236}">
                  <a16:creationId xmlns:a16="http://schemas.microsoft.com/office/drawing/2014/main" id="{9752FA3A-2A81-075A-67A2-FBC54AE43F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2290" y="5004048"/>
              <a:ext cx="135197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Cambria" panose="02040503050406030204" pitchFamily="18" charset="0"/>
                </a:rPr>
                <a:t>[–round]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364EE787-9082-70DC-C132-499E39CDF6D4}"/>
              </a:ext>
            </a:extLst>
          </p:cNvPr>
          <p:cNvSpPr>
            <a:spLocks noChangeArrowheads="1"/>
          </p:cNvSpPr>
          <p:nvPr/>
        </p:nvSpPr>
        <p:spPr bwMode="auto">
          <a:xfrm rot="20645635">
            <a:off x="3618065" y="3775816"/>
            <a:ext cx="2556000" cy="1044000"/>
          </a:xfrm>
          <a:prstGeom prst="ellipse">
            <a:avLst/>
          </a:prstGeom>
          <a:noFill/>
          <a:ln w="57150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 sz="5080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929A945A-15D6-EF44-F9BF-1C3F83112B56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50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85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1166400" y="3500967"/>
            <a:ext cx="5760000" cy="46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5080">
              <a:latin typeface="Doulos SIL" pitchFamily="-107" charset="-52"/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166400" y="1440000"/>
            <a:ext cx="1188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Diachronic developments: Spoken Manchu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5309145" y="3759201"/>
            <a:ext cx="814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/u/</a:t>
            </a: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3740999" y="7380312"/>
            <a:ext cx="787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/a/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3736190" y="4203249"/>
            <a:ext cx="7922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/ə/</a:t>
            </a: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1665719" y="3759201"/>
            <a:ext cx="702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/i/</a:t>
            </a: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5896800" y="6475035"/>
            <a:ext cx="7777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/ɔ/</a:t>
            </a: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1166399" y="2285818"/>
            <a:ext cx="1404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 panose="02040503050406030204" pitchFamily="18" charset="0"/>
                <a:cs typeface="Palatino"/>
              </a:rPr>
              <a:t>The new [+round] specification of /u/ had some interesting consequences which provide support for our analysis. 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9B3FBB15-DC31-210A-09A3-86C0391BC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800" y="3840934"/>
            <a:ext cx="828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cs typeface="Palatino"/>
              </a:rPr>
              <a:t>First is the creation of two new vowels in Spoken Manchu, /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ɛ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 and /y/.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4AB77DC8-391C-970B-B6C7-0D7F640D0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800" y="5396050"/>
            <a:ext cx="828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cs typeface="Palatino"/>
              </a:rPr>
              <a:t>Zhang (1996) observes that /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ɛ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 often 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corres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-ponds to Classical Manchu </a:t>
            </a:r>
            <a:r>
              <a:rPr lang="en-US" sz="3200" i="1" dirty="0">
                <a:latin typeface="Cambria" panose="02040503050406030204" pitchFamily="18" charset="0"/>
                <a:cs typeface="Palatino"/>
              </a:rPr>
              <a:t>a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 followed by </a:t>
            </a:r>
            <a:r>
              <a:rPr lang="en-US" sz="3200" i="1" dirty="0" err="1">
                <a:latin typeface="Cambria" panose="02040503050406030204" pitchFamily="18" charset="0"/>
                <a:cs typeface="Palatino"/>
              </a:rPr>
              <a:t>i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.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448AE759-F98C-DE07-0D37-0E6303370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800" y="6951166"/>
            <a:ext cx="828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cs typeface="Palatino"/>
              </a:rPr>
              <a:t>/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ɛ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 ([+low, +front]) is thus a combination of the features of /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i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 ([+front]) and /a/ ([+low]).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0E429F-D969-E654-85C0-B8C08C524B25}"/>
              </a:ext>
            </a:extLst>
          </p:cNvPr>
          <p:cNvCxnSpPr>
            <a:cxnSpLocks/>
          </p:cNvCxnSpPr>
          <p:nvPr/>
        </p:nvCxnSpPr>
        <p:spPr bwMode="auto">
          <a:xfrm>
            <a:off x="1166400" y="6156176"/>
            <a:ext cx="576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 Box 8">
            <a:extLst>
              <a:ext uri="{FF2B5EF4-FFF2-40B4-BE49-F238E27FC236}">
                <a16:creationId xmlns:a16="http://schemas.microsoft.com/office/drawing/2014/main" id="{D267A0AE-C636-B56A-1F69-EBBE1EC74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072" y="4419273"/>
            <a:ext cx="12250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[+front]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0B011E5-37FE-C347-B8C3-D01BF675849E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252290" y="5840967"/>
            <a:ext cx="468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 Box 8">
            <a:extLst>
              <a:ext uri="{FF2B5EF4-FFF2-40B4-BE49-F238E27FC236}">
                <a16:creationId xmlns:a16="http://schemas.microsoft.com/office/drawing/2014/main" id="{6B3084D2-55F9-2813-350A-E5AA83003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885" y="7001108"/>
            <a:ext cx="10536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[+low]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2A3262-7243-260C-2B1A-910D65BD8923}"/>
              </a:ext>
            </a:extLst>
          </p:cNvPr>
          <p:cNvCxnSpPr>
            <a:cxnSpLocks/>
          </p:cNvCxnSpPr>
          <p:nvPr/>
        </p:nvCxnSpPr>
        <p:spPr bwMode="auto">
          <a:xfrm>
            <a:off x="5034770" y="6156176"/>
            <a:ext cx="0" cy="20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 Box 8">
            <a:extLst>
              <a:ext uri="{FF2B5EF4-FFF2-40B4-BE49-F238E27FC236}">
                <a16:creationId xmlns:a16="http://schemas.microsoft.com/office/drawing/2014/main" id="{C8BA47B0-7DED-9DD6-D66D-62B4940B2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834" y="7433156"/>
            <a:ext cx="13692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[+round]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89DE6EB-1CA0-381D-1DDF-ED3FDF9C59FE}"/>
              </a:ext>
            </a:extLst>
          </p:cNvPr>
          <p:cNvCxnSpPr>
            <a:cxnSpLocks/>
          </p:cNvCxnSpPr>
          <p:nvPr/>
        </p:nvCxnSpPr>
        <p:spPr bwMode="auto">
          <a:xfrm>
            <a:off x="5034770" y="3500967"/>
            <a:ext cx="0" cy="266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22582F5-0576-7285-EEC3-DA3EEA3B08D3}"/>
              </a:ext>
            </a:extLst>
          </p:cNvPr>
          <p:cNvGrpSpPr/>
          <p:nvPr/>
        </p:nvGrpSpPr>
        <p:grpSpPr>
          <a:xfrm>
            <a:off x="1665719" y="3759201"/>
            <a:ext cx="1926571" cy="3300609"/>
            <a:chOff x="1665719" y="3759201"/>
            <a:chExt cx="1926571" cy="3300609"/>
          </a:xfrm>
        </p:grpSpPr>
        <p:sp>
          <p:nvSpPr>
            <p:cNvPr id="21" name="Text Box 9">
              <a:extLst>
                <a:ext uri="{FF2B5EF4-FFF2-40B4-BE49-F238E27FC236}">
                  <a16:creationId xmlns:a16="http://schemas.microsoft.com/office/drawing/2014/main" id="{C3FF05E4-7BBB-0C57-D81D-A55F975791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5719" y="6475035"/>
              <a:ext cx="77938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Cambria" panose="02040503050406030204" pitchFamily="18" charset="0"/>
                </a:rPr>
                <a:t>/</a:t>
              </a:r>
              <a:r>
                <a:rPr lang="en-US" sz="3200" dirty="0" err="1">
                  <a:solidFill>
                    <a:srgbClr val="0070C0"/>
                  </a:solidFill>
                  <a:latin typeface="Cambria" panose="02040503050406030204" pitchFamily="18" charset="0"/>
                </a:rPr>
                <a:t>ɛ</a:t>
              </a:r>
              <a:r>
                <a:rPr lang="en-US" sz="3200" dirty="0">
                  <a:solidFill>
                    <a:srgbClr val="0070C0"/>
                  </a:solidFill>
                  <a:latin typeface="Cambria" panose="02040503050406030204" pitchFamily="18" charset="0"/>
                </a:rPr>
                <a:t>/</a:t>
              </a:r>
            </a:p>
          </p:txBody>
        </p:sp>
        <p:sp>
          <p:nvSpPr>
            <p:cNvPr id="22" name="Text Box 9">
              <a:extLst>
                <a:ext uri="{FF2B5EF4-FFF2-40B4-BE49-F238E27FC236}">
                  <a16:creationId xmlns:a16="http://schemas.microsoft.com/office/drawing/2014/main" id="{29CDE46D-C247-FAC1-2F3A-1C636A6AE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6879" y="3759201"/>
              <a:ext cx="79541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Cambria" panose="02040503050406030204" pitchFamily="18" charset="0"/>
                </a:rPr>
                <a:t>/y/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D55B25E-5F60-6207-D4B5-8B4E6C354269}"/>
              </a:ext>
            </a:extLst>
          </p:cNvPr>
          <p:cNvGrpSpPr/>
          <p:nvPr/>
        </p:nvGrpSpPr>
        <p:grpSpPr>
          <a:xfrm>
            <a:off x="1936106" y="4572000"/>
            <a:ext cx="2628192" cy="3528392"/>
            <a:chOff x="1936106" y="4572000"/>
            <a:chExt cx="2628192" cy="352839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CB3FD80-9696-4DFE-2E3B-F1615E8582E3}"/>
                </a:ext>
              </a:extLst>
            </p:cNvPr>
            <p:cNvSpPr/>
            <p:nvPr/>
          </p:nvSpPr>
          <p:spPr bwMode="auto">
            <a:xfrm>
              <a:off x="3664298" y="7308392"/>
              <a:ext cx="900000" cy="792000"/>
            </a:xfrm>
            <a:prstGeom prst="ellips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71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3FA9E6A-0A7A-F96A-B53D-FE3F00C623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68290" y="6840072"/>
              <a:ext cx="1224000" cy="68425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54F5AD5-355F-FFD1-9D79-0312736D59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36106" y="4572000"/>
              <a:ext cx="143880" cy="194843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F376CAC-B0E9-A680-55DA-90E4DC34A32E}"/>
              </a:ext>
            </a:extLst>
          </p:cNvPr>
          <p:cNvGrpSpPr/>
          <p:nvPr/>
        </p:nvGrpSpPr>
        <p:grpSpPr>
          <a:xfrm>
            <a:off x="3592290" y="5004048"/>
            <a:ext cx="3123188" cy="461665"/>
            <a:chOff x="3592290" y="5004048"/>
            <a:chExt cx="3123188" cy="461665"/>
          </a:xfrm>
        </p:grpSpPr>
        <p:sp>
          <p:nvSpPr>
            <p:cNvPr id="34" name="Text Box 8">
              <a:extLst>
                <a:ext uri="{FF2B5EF4-FFF2-40B4-BE49-F238E27FC236}">
                  <a16:creationId xmlns:a16="http://schemas.microsoft.com/office/drawing/2014/main" id="{B385AC83-8843-82BE-DB11-54C099B95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7475" y="5004048"/>
              <a:ext cx="13680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Cambria" panose="02040503050406030204" pitchFamily="18" charset="0"/>
                </a:rPr>
                <a:t>[+round]</a:t>
              </a:r>
            </a:p>
          </p:txBody>
        </p:sp>
        <p:sp>
          <p:nvSpPr>
            <p:cNvPr id="35" name="Text Box 8">
              <a:extLst>
                <a:ext uri="{FF2B5EF4-FFF2-40B4-BE49-F238E27FC236}">
                  <a16:creationId xmlns:a16="http://schemas.microsoft.com/office/drawing/2014/main" id="{3332AB21-AF9F-68FC-22B5-CE19FFB6B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2290" y="5004048"/>
              <a:ext cx="135197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Cambria" panose="02040503050406030204" pitchFamily="18" charset="0"/>
                </a:rPr>
                <a:t>[–round]</a:t>
              </a:r>
            </a:p>
          </p:txBody>
        </p:sp>
      </p:grpSp>
      <p:sp>
        <p:nvSpPr>
          <p:cNvPr id="36" name="Text Box 8">
            <a:extLst>
              <a:ext uri="{FF2B5EF4-FFF2-40B4-BE49-F238E27FC236}">
                <a16:creationId xmlns:a16="http://schemas.microsoft.com/office/drawing/2014/main" id="{E3CA8BDF-AD57-FB64-40FF-BFB8A7CF0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24" y="7001108"/>
            <a:ext cx="1053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[+low]</a:t>
            </a: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4A6B56A6-B0F1-15B1-3CA2-01944460B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713" y="6126559"/>
            <a:ext cx="1223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[+front]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F417D654-4EB9-B95B-5AD0-A1259A3B2DF5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51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05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36" grpId="0"/>
      <p:bldP spid="3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1166400" y="3500967"/>
            <a:ext cx="5760000" cy="46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5080">
              <a:latin typeface="Doulos SIL" pitchFamily="-107" charset="-52"/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166400" y="1440000"/>
            <a:ext cx="1188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Diachronic developments: Spoken Manchu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5309145" y="3759201"/>
            <a:ext cx="814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/u/</a:t>
            </a: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3740999" y="7380312"/>
            <a:ext cx="787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/a/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3736190" y="4203249"/>
            <a:ext cx="7922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/ə/</a:t>
            </a: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1665719" y="3759201"/>
            <a:ext cx="702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/i/</a:t>
            </a: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5896800" y="6475035"/>
            <a:ext cx="7777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/ɔ/</a:t>
            </a: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1166399" y="2420429"/>
            <a:ext cx="1404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 panose="02040503050406030204" pitchFamily="18" charset="0"/>
                <a:cs typeface="Palatino"/>
              </a:rPr>
              <a:t>Similarly, /y/ corresponds to sequences of Classical Manchu </a:t>
            </a:r>
            <a:r>
              <a:rPr lang="en-US" sz="3200" i="1" dirty="0" err="1">
                <a:latin typeface="Cambria" panose="02040503050406030204" pitchFamily="18" charset="0"/>
                <a:cs typeface="Palatino"/>
              </a:rPr>
              <a:t>i</a:t>
            </a:r>
            <a:r>
              <a:rPr lang="en-US" sz="3200" i="1" dirty="0">
                <a:latin typeface="Cambria" panose="02040503050406030204" pitchFamily="18" charset="0"/>
                <a:cs typeface="Palatino"/>
              </a:rPr>
              <a:t>…u 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or </a:t>
            </a:r>
            <a:r>
              <a:rPr lang="en-US" sz="3200" i="1" dirty="0">
                <a:latin typeface="Cambria" panose="02040503050406030204" pitchFamily="18" charset="0"/>
                <a:cs typeface="Palatino"/>
              </a:rPr>
              <a:t>u…</a:t>
            </a:r>
            <a:r>
              <a:rPr lang="en-US" sz="3200" i="1" dirty="0" err="1">
                <a:latin typeface="Cambria" panose="02040503050406030204" pitchFamily="18" charset="0"/>
                <a:cs typeface="Palatino"/>
              </a:rPr>
              <a:t>i</a:t>
            </a:r>
            <a:r>
              <a:rPr lang="en-US" sz="3200" i="1" dirty="0">
                <a:latin typeface="Cambria" panose="02040503050406030204" pitchFamily="18" charset="0"/>
                <a:cs typeface="Palatino"/>
              </a:rPr>
              <a:t>.</a:t>
            </a:r>
            <a:endParaRPr lang="en-US" sz="3200" dirty="0">
              <a:latin typeface="Cambria" panose="02040503050406030204" pitchFamily="18" charset="0"/>
              <a:cs typeface="Palatino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9B3FBB15-DC31-210A-09A3-86C0391BC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800" y="3277747"/>
            <a:ext cx="828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cs typeface="Palatino"/>
              </a:rPr>
              <a:t>Its [+front] feature clearly comes from /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i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/; its [+round] feature can only come from /u/.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448AE759-F98C-DE07-0D37-0E6303370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800" y="4627508"/>
            <a:ext cx="828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cs typeface="Palatino"/>
              </a:rPr>
              <a:t>The fact that /u/ can contribute [+round] to a new phoneme indicates that [+round] is an active feature on /u/.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0E429F-D969-E654-85C0-B8C08C524B25}"/>
              </a:ext>
            </a:extLst>
          </p:cNvPr>
          <p:cNvCxnSpPr>
            <a:cxnSpLocks/>
          </p:cNvCxnSpPr>
          <p:nvPr/>
        </p:nvCxnSpPr>
        <p:spPr bwMode="auto">
          <a:xfrm>
            <a:off x="1166400" y="6156176"/>
            <a:ext cx="576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 Box 8">
            <a:extLst>
              <a:ext uri="{FF2B5EF4-FFF2-40B4-BE49-F238E27FC236}">
                <a16:creationId xmlns:a16="http://schemas.microsoft.com/office/drawing/2014/main" id="{D267A0AE-C636-B56A-1F69-EBBE1EC74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713" y="4419273"/>
            <a:ext cx="1223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[+front]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0B011E5-37FE-C347-B8C3-D01BF675849E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252290" y="5840967"/>
            <a:ext cx="468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 Box 8">
            <a:extLst>
              <a:ext uri="{FF2B5EF4-FFF2-40B4-BE49-F238E27FC236}">
                <a16:creationId xmlns:a16="http://schemas.microsoft.com/office/drawing/2014/main" id="{6B3084D2-55F9-2813-350A-E5AA83003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885" y="7001108"/>
            <a:ext cx="10536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[+low]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2A3262-7243-260C-2B1A-910D65BD8923}"/>
              </a:ext>
            </a:extLst>
          </p:cNvPr>
          <p:cNvCxnSpPr>
            <a:cxnSpLocks/>
          </p:cNvCxnSpPr>
          <p:nvPr/>
        </p:nvCxnSpPr>
        <p:spPr bwMode="auto">
          <a:xfrm>
            <a:off x="5034770" y="6156176"/>
            <a:ext cx="0" cy="20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 Box 8">
            <a:extLst>
              <a:ext uri="{FF2B5EF4-FFF2-40B4-BE49-F238E27FC236}">
                <a16:creationId xmlns:a16="http://schemas.microsoft.com/office/drawing/2014/main" id="{C8BA47B0-7DED-9DD6-D66D-62B4940B2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475" y="7433156"/>
            <a:ext cx="1368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[+round]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89DE6EB-1CA0-381D-1DDF-ED3FDF9C59FE}"/>
              </a:ext>
            </a:extLst>
          </p:cNvPr>
          <p:cNvCxnSpPr>
            <a:cxnSpLocks/>
          </p:cNvCxnSpPr>
          <p:nvPr/>
        </p:nvCxnSpPr>
        <p:spPr bwMode="auto">
          <a:xfrm>
            <a:off x="5034770" y="3500967"/>
            <a:ext cx="0" cy="266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22582F5-0576-7285-EEC3-DA3EEA3B08D3}"/>
              </a:ext>
            </a:extLst>
          </p:cNvPr>
          <p:cNvGrpSpPr/>
          <p:nvPr/>
        </p:nvGrpSpPr>
        <p:grpSpPr>
          <a:xfrm>
            <a:off x="1665719" y="3759201"/>
            <a:ext cx="1926571" cy="3300609"/>
            <a:chOff x="1665719" y="3759201"/>
            <a:chExt cx="1926571" cy="3300609"/>
          </a:xfrm>
        </p:grpSpPr>
        <p:sp>
          <p:nvSpPr>
            <p:cNvPr id="21" name="Text Box 9">
              <a:extLst>
                <a:ext uri="{FF2B5EF4-FFF2-40B4-BE49-F238E27FC236}">
                  <a16:creationId xmlns:a16="http://schemas.microsoft.com/office/drawing/2014/main" id="{C3FF05E4-7BBB-0C57-D81D-A55F975791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5719" y="6475035"/>
              <a:ext cx="77938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</a:rPr>
                <a:t>/</a:t>
              </a:r>
              <a:r>
                <a:rPr lang="en-US" sz="3200" dirty="0" err="1">
                  <a:latin typeface="Cambria" panose="02040503050406030204" pitchFamily="18" charset="0"/>
                </a:rPr>
                <a:t>ɛ</a:t>
              </a:r>
              <a:r>
                <a:rPr lang="en-US" sz="3200" dirty="0">
                  <a:latin typeface="Cambria" panose="02040503050406030204" pitchFamily="18" charset="0"/>
                </a:rPr>
                <a:t>/</a:t>
              </a:r>
            </a:p>
          </p:txBody>
        </p:sp>
        <p:sp>
          <p:nvSpPr>
            <p:cNvPr id="22" name="Text Box 9">
              <a:extLst>
                <a:ext uri="{FF2B5EF4-FFF2-40B4-BE49-F238E27FC236}">
                  <a16:creationId xmlns:a16="http://schemas.microsoft.com/office/drawing/2014/main" id="{29CDE46D-C247-FAC1-2F3A-1C636A6AE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6879" y="3759201"/>
              <a:ext cx="79541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Cambria" panose="02040503050406030204" pitchFamily="18" charset="0"/>
                </a:rPr>
                <a:t>/y/</a:t>
              </a: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1CB3FD80-9696-4DFE-2E3B-F1615E8582E3}"/>
              </a:ext>
            </a:extLst>
          </p:cNvPr>
          <p:cNvSpPr/>
          <p:nvPr/>
        </p:nvSpPr>
        <p:spPr bwMode="auto">
          <a:xfrm>
            <a:off x="5320482" y="3759201"/>
            <a:ext cx="756000" cy="756000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1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BBEF39D-504D-E4D8-9BFF-FBC2F21115D7}"/>
              </a:ext>
            </a:extLst>
          </p:cNvPr>
          <p:cNvSpPr/>
          <p:nvPr/>
        </p:nvSpPr>
        <p:spPr bwMode="auto">
          <a:xfrm>
            <a:off x="1648154" y="3707992"/>
            <a:ext cx="720000" cy="720000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1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3FA9E6A-0A7A-F96A-B53D-FE3F00C623C1}"/>
              </a:ext>
            </a:extLst>
          </p:cNvPr>
          <p:cNvCxnSpPr>
            <a:cxnSpLocks/>
          </p:cNvCxnSpPr>
          <p:nvPr/>
        </p:nvCxnSpPr>
        <p:spPr bwMode="auto">
          <a:xfrm>
            <a:off x="3520281" y="4067944"/>
            <a:ext cx="16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54F5AD5-355F-FFD1-9D79-0312736D5960}"/>
              </a:ext>
            </a:extLst>
          </p:cNvPr>
          <p:cNvCxnSpPr>
            <a:cxnSpLocks/>
          </p:cNvCxnSpPr>
          <p:nvPr/>
        </p:nvCxnSpPr>
        <p:spPr bwMode="auto">
          <a:xfrm flipV="1">
            <a:off x="2443485" y="4067944"/>
            <a:ext cx="39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 Box 4">
            <a:extLst>
              <a:ext uri="{FF2B5EF4-FFF2-40B4-BE49-F238E27FC236}">
                <a16:creationId xmlns:a16="http://schemas.microsoft.com/office/drawing/2014/main" id="{AB0E50FA-FC20-F92E-BE47-645A7DB43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800" y="6469710"/>
            <a:ext cx="828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cs typeface="Palatino"/>
              </a:rPr>
              <a:t>By hypothesis an active feature must be con-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trastive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; that /u/ is contrastively [+round] in later Manchu is a prediction of our analysis.</a:t>
            </a:r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id="{8E7B765F-BB98-F8F9-68FE-E571E12E7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475" y="5004048"/>
            <a:ext cx="1368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[+round]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1AF97A1-B9F3-BEF8-B660-3ACFB2829F34}"/>
              </a:ext>
            </a:extLst>
          </p:cNvPr>
          <p:cNvCxnSpPr>
            <a:cxnSpLocks/>
          </p:cNvCxnSpPr>
          <p:nvPr/>
        </p:nvCxnSpPr>
        <p:spPr bwMode="auto">
          <a:xfrm>
            <a:off x="2440162" y="3500967"/>
            <a:ext cx="0" cy="266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 Box 8">
            <a:extLst>
              <a:ext uri="{FF2B5EF4-FFF2-40B4-BE49-F238E27FC236}">
                <a16:creationId xmlns:a16="http://schemas.microsoft.com/office/drawing/2014/main" id="{2048E7A0-585A-161F-690D-2341F22E8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24" y="7001108"/>
            <a:ext cx="1053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[+low]</a:t>
            </a:r>
          </a:p>
        </p:txBody>
      </p:sp>
      <p:sp>
        <p:nvSpPr>
          <p:cNvPr id="41" name="Text Box 8">
            <a:extLst>
              <a:ext uri="{FF2B5EF4-FFF2-40B4-BE49-F238E27FC236}">
                <a16:creationId xmlns:a16="http://schemas.microsoft.com/office/drawing/2014/main" id="{6097D8D6-886F-AC61-37EA-B65958835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713" y="6126559"/>
            <a:ext cx="1223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[+front]</a:t>
            </a:r>
          </a:p>
        </p:txBody>
      </p:sp>
      <p:sp>
        <p:nvSpPr>
          <p:cNvPr id="35" name="Text Box 8">
            <a:extLst>
              <a:ext uri="{FF2B5EF4-FFF2-40B4-BE49-F238E27FC236}">
                <a16:creationId xmlns:a16="http://schemas.microsoft.com/office/drawing/2014/main" id="{300D6C6C-4493-2B73-44B3-1767CB0CF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6146" y="3419872"/>
            <a:ext cx="1368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[+round]</a:t>
            </a: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A8C7216F-55D9-E6FB-0F60-697905956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025" y="3419872"/>
            <a:ext cx="13519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[–round]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95C7BD2F-7DBE-E167-7C79-9F08145B9347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52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774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36" grpId="0"/>
      <p:bldP spid="35" grpId="0"/>
      <p:bldP spid="3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1166400" y="3500967"/>
            <a:ext cx="5760000" cy="46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5080">
              <a:latin typeface="Doulos SIL" pitchFamily="-107" charset="-52"/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166400" y="1440000"/>
            <a:ext cx="1188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Diachronic developments: Xibe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5309145" y="3759201"/>
            <a:ext cx="814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/u/</a:t>
            </a: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3740999" y="7380312"/>
            <a:ext cx="787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/a/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3736190" y="4203249"/>
            <a:ext cx="7922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/ə/</a:t>
            </a: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1665719" y="3759201"/>
            <a:ext cx="702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/i/</a:t>
            </a: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5896800" y="6475035"/>
            <a:ext cx="7777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/ɔ/</a:t>
            </a: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1166399" y="2285817"/>
            <a:ext cx="1404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 panose="02040503050406030204" pitchFamily="18" charset="0"/>
                <a:cs typeface="Palatino"/>
              </a:rPr>
              <a:t>Like Spoken Manchu, the modern Manchu language Xibe (or Sibe) has the new phonemes /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ɛ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 and /y/, as well as /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œ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/, most likely derived from </a:t>
            </a:r>
            <a:r>
              <a:rPr lang="en-US" sz="3200" i="1" dirty="0" err="1">
                <a:latin typeface="Cambria" panose="02040503050406030204" pitchFamily="18" charset="0"/>
                <a:cs typeface="Palatino"/>
              </a:rPr>
              <a:t>ɔ</a:t>
            </a:r>
            <a:r>
              <a:rPr lang="en-US" sz="3200" i="1" dirty="0">
                <a:latin typeface="Cambria" panose="02040503050406030204" pitchFamily="18" charset="0"/>
                <a:cs typeface="Palatino"/>
              </a:rPr>
              <a:t>…</a:t>
            </a:r>
            <a:r>
              <a:rPr lang="en-US" sz="3200" i="1" dirty="0" err="1">
                <a:latin typeface="Cambria" panose="02040503050406030204" pitchFamily="18" charset="0"/>
                <a:cs typeface="Palatino"/>
              </a:rPr>
              <a:t>i</a:t>
            </a:r>
            <a:r>
              <a:rPr lang="en-US" sz="3200" i="1" dirty="0">
                <a:latin typeface="Cambria" panose="02040503050406030204" pitchFamily="18" charset="0"/>
                <a:cs typeface="Palatino"/>
              </a:rPr>
              <a:t> 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sequences.  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9B3FBB15-DC31-210A-09A3-86C0391BC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800" y="3371527"/>
            <a:ext cx="828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cs typeface="Palatino"/>
              </a:rPr>
              <a:t>Unlike Spoken Manchu, Xibe retains a labial harmony rule in which /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ə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 alternates with /u/ in suffixes.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0E429F-D969-E654-85C0-B8C08C524B25}"/>
              </a:ext>
            </a:extLst>
          </p:cNvPr>
          <p:cNvCxnSpPr>
            <a:cxnSpLocks/>
          </p:cNvCxnSpPr>
          <p:nvPr/>
        </p:nvCxnSpPr>
        <p:spPr bwMode="auto">
          <a:xfrm>
            <a:off x="1166400" y="6156176"/>
            <a:ext cx="576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 Box 8">
            <a:extLst>
              <a:ext uri="{FF2B5EF4-FFF2-40B4-BE49-F238E27FC236}">
                <a16:creationId xmlns:a16="http://schemas.microsoft.com/office/drawing/2014/main" id="{D267A0AE-C636-B56A-1F69-EBBE1EC74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072" y="4419273"/>
            <a:ext cx="12250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[+front]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0B011E5-37FE-C347-B8C3-D01BF675849E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252290" y="5840967"/>
            <a:ext cx="468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 Box 8">
            <a:extLst>
              <a:ext uri="{FF2B5EF4-FFF2-40B4-BE49-F238E27FC236}">
                <a16:creationId xmlns:a16="http://schemas.microsoft.com/office/drawing/2014/main" id="{6B3084D2-55F9-2813-350A-E5AA83003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949" y="7001108"/>
            <a:ext cx="1053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[+low]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2A3262-7243-260C-2B1A-910D65BD8923}"/>
              </a:ext>
            </a:extLst>
          </p:cNvPr>
          <p:cNvCxnSpPr>
            <a:cxnSpLocks/>
          </p:cNvCxnSpPr>
          <p:nvPr/>
        </p:nvCxnSpPr>
        <p:spPr bwMode="auto">
          <a:xfrm>
            <a:off x="5034770" y="6156176"/>
            <a:ext cx="0" cy="20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 Box 8">
            <a:extLst>
              <a:ext uri="{FF2B5EF4-FFF2-40B4-BE49-F238E27FC236}">
                <a16:creationId xmlns:a16="http://schemas.microsoft.com/office/drawing/2014/main" id="{C8BA47B0-7DED-9DD6-D66D-62B4940B2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475" y="7433156"/>
            <a:ext cx="1368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[+round]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89DE6EB-1CA0-381D-1DDF-ED3FDF9C59FE}"/>
              </a:ext>
            </a:extLst>
          </p:cNvPr>
          <p:cNvCxnSpPr>
            <a:cxnSpLocks/>
          </p:cNvCxnSpPr>
          <p:nvPr/>
        </p:nvCxnSpPr>
        <p:spPr bwMode="auto">
          <a:xfrm>
            <a:off x="5034770" y="3500967"/>
            <a:ext cx="0" cy="266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 Box 9">
            <a:extLst>
              <a:ext uri="{FF2B5EF4-FFF2-40B4-BE49-F238E27FC236}">
                <a16:creationId xmlns:a16="http://schemas.microsoft.com/office/drawing/2014/main" id="{C3FF05E4-7BBB-0C57-D81D-A55F97579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719" y="6475035"/>
            <a:ext cx="7793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</a:t>
            </a:r>
            <a:r>
              <a:rPr lang="en-US" sz="3200" dirty="0" err="1">
                <a:latin typeface="Cambria" panose="02040503050406030204" pitchFamily="18" charset="0"/>
              </a:rPr>
              <a:t>ɛ</a:t>
            </a:r>
            <a:r>
              <a:rPr lang="en-US" sz="3200" dirty="0">
                <a:latin typeface="Cambria" panose="02040503050406030204" pitchFamily="18" charset="0"/>
              </a:rPr>
              <a:t>/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29CDE46D-C247-FAC1-2F3A-1C636A6AE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879" y="3759201"/>
            <a:ext cx="7954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/y/</a:t>
            </a: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id="{B76A8E7F-511C-A5C3-E249-2943FFB1D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000" y="5004048"/>
            <a:ext cx="13692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[+round]</a:t>
            </a: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AB0E50FA-FC20-F92E-BE47-645A7DB43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800" y="4949679"/>
            <a:ext cx="828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cs typeface="Palatino"/>
              </a:rPr>
              <a:t>As far as I know, this is the only Manchu-Tungus language in which /u/ participates in labial harmony (see Ko 2018 for a survey).</a:t>
            </a:r>
          </a:p>
        </p:txBody>
      </p:sp>
      <p:sp>
        <p:nvSpPr>
          <p:cNvPr id="35" name="Text Box 9">
            <a:extLst>
              <a:ext uri="{FF2B5EF4-FFF2-40B4-BE49-F238E27FC236}">
                <a16:creationId xmlns:a16="http://schemas.microsoft.com/office/drawing/2014/main" id="{B290F81A-6594-E7BB-F43B-A670A51F5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640" y="6475035"/>
            <a:ext cx="923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/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œ</a:t>
            </a:r>
            <a:r>
              <a:rPr lang="en-US" sz="3200" dirty="0">
                <a:latin typeface="Cambria" panose="02040503050406030204" pitchFamily="18" charset="0"/>
              </a:rPr>
              <a:t>/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48F3AC0-5784-00C6-9235-7BA2B1DCCA46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00162" y="5840967"/>
            <a:ext cx="468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 Box 8">
            <a:extLst>
              <a:ext uri="{FF2B5EF4-FFF2-40B4-BE49-F238E27FC236}">
                <a16:creationId xmlns:a16="http://schemas.microsoft.com/office/drawing/2014/main" id="{FC521146-5AB4-2225-23B7-74236552E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475" y="5004048"/>
            <a:ext cx="1368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[+round]</a:t>
            </a:r>
          </a:p>
        </p:txBody>
      </p:sp>
      <p:sp>
        <p:nvSpPr>
          <p:cNvPr id="39" name="Text Box 8">
            <a:extLst>
              <a:ext uri="{FF2B5EF4-FFF2-40B4-BE49-F238E27FC236}">
                <a16:creationId xmlns:a16="http://schemas.microsoft.com/office/drawing/2014/main" id="{A19721DF-B492-F342-88C4-6A68CE324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000" y="7433156"/>
            <a:ext cx="13692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[+round]</a:t>
            </a:r>
          </a:p>
        </p:txBody>
      </p:sp>
      <p:sp>
        <p:nvSpPr>
          <p:cNvPr id="40" name="Text Box 8">
            <a:extLst>
              <a:ext uri="{FF2B5EF4-FFF2-40B4-BE49-F238E27FC236}">
                <a16:creationId xmlns:a16="http://schemas.microsoft.com/office/drawing/2014/main" id="{76240D71-E39C-425C-6D8E-609D198C1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24" y="7001108"/>
            <a:ext cx="1053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[+low]</a:t>
            </a:r>
          </a:p>
        </p:txBody>
      </p:sp>
      <p:sp>
        <p:nvSpPr>
          <p:cNvPr id="41" name="Text Box 8">
            <a:extLst>
              <a:ext uri="{FF2B5EF4-FFF2-40B4-BE49-F238E27FC236}">
                <a16:creationId xmlns:a16="http://schemas.microsoft.com/office/drawing/2014/main" id="{44FD6CAC-565D-08B7-8B57-4DFD57EB1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713" y="6126559"/>
            <a:ext cx="1223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[+front]</a:t>
            </a:r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id="{6F3C47DB-82F9-9108-2DD4-FAAE82C6D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800" y="6527830"/>
            <a:ext cx="81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cs typeface="Palatino"/>
              </a:rPr>
              <a:t>This is explained by the contrastive status of /u/ following the reclassification of /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ə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 as a [–low] vowel following the loss of /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ʊ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38805B1-C655-3754-4A8E-60798CE15726}"/>
              </a:ext>
            </a:extLst>
          </p:cNvPr>
          <p:cNvGrpSpPr/>
          <p:nvPr/>
        </p:nvGrpSpPr>
        <p:grpSpPr>
          <a:xfrm>
            <a:off x="2008114" y="4419273"/>
            <a:ext cx="3850766" cy="2816935"/>
            <a:chOff x="2008114" y="4419273"/>
            <a:chExt cx="3850766" cy="2816935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43139BC-75A3-DFDD-7DAA-01D165ED2640}"/>
                </a:ext>
              </a:extLst>
            </p:cNvPr>
            <p:cNvSpPr/>
            <p:nvPr/>
          </p:nvSpPr>
          <p:spPr bwMode="auto">
            <a:xfrm>
              <a:off x="2692290" y="6444208"/>
              <a:ext cx="900000" cy="792000"/>
            </a:xfrm>
            <a:prstGeom prst="ellips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71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7BB44C5-366C-1C5F-89E5-3046B4A1E67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98880" y="6804248"/>
              <a:ext cx="2160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444830C-CDCD-8B8D-670F-9BB41F6CD3E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08114" y="4419273"/>
              <a:ext cx="1080120" cy="205576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B14F4636-25CD-947A-37B1-5E2D1CCA4476}"/>
              </a:ext>
            </a:extLst>
          </p:cNvPr>
          <p:cNvSpPr>
            <a:spLocks noChangeArrowheads="1"/>
          </p:cNvSpPr>
          <p:nvPr/>
        </p:nvSpPr>
        <p:spPr bwMode="auto">
          <a:xfrm rot="20645635">
            <a:off x="3618065" y="3775816"/>
            <a:ext cx="2556000" cy="1044000"/>
          </a:xfrm>
          <a:prstGeom prst="ellipse">
            <a:avLst/>
          </a:prstGeom>
          <a:noFill/>
          <a:ln w="57150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 sz="5080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A879AF12-DA9F-883B-8179-8C972809A018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53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642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6" grpId="0"/>
      <p:bldP spid="42" grpId="0"/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Box 4"/>
          <p:cNvSpPr txBox="1">
            <a:spLocks noChangeArrowheads="1"/>
          </p:cNvSpPr>
          <p:nvPr/>
        </p:nvSpPr>
        <p:spPr bwMode="auto">
          <a:xfrm>
            <a:off x="1166400" y="2502336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To sum up, here is the contrastive hierarchy of Xibe; though having one feature less than Classical Manchu, it has three more vowels, using every slot in the tree.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166400" y="1440000"/>
            <a:ext cx="88647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Xibe feature hierarchy</a:t>
            </a:r>
          </a:p>
        </p:txBody>
      </p:sp>
      <p:sp>
        <p:nvSpPr>
          <p:cNvPr id="136194" name="Rectangle 37"/>
          <p:cNvSpPr>
            <a:spLocks noChangeArrowheads="1"/>
          </p:cNvSpPr>
          <p:nvPr/>
        </p:nvSpPr>
        <p:spPr bwMode="auto">
          <a:xfrm flipH="1">
            <a:off x="1000002" y="3927946"/>
            <a:ext cx="8915400" cy="454317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grpSp>
        <p:nvGrpSpPr>
          <p:cNvPr id="3" name="Group 77"/>
          <p:cNvGrpSpPr/>
          <p:nvPr/>
        </p:nvGrpSpPr>
        <p:grpSpPr>
          <a:xfrm>
            <a:off x="2404378" y="5796136"/>
            <a:ext cx="1980000" cy="540000"/>
            <a:chOff x="817563" y="3173413"/>
            <a:chExt cx="2136775" cy="533400"/>
          </a:xfrm>
        </p:grpSpPr>
        <p:sp>
          <p:nvSpPr>
            <p:cNvPr id="79" name="Line 14"/>
            <p:cNvSpPr>
              <a:spLocks noChangeShapeType="1"/>
            </p:cNvSpPr>
            <p:nvPr/>
          </p:nvSpPr>
          <p:spPr bwMode="auto">
            <a:xfrm flipH="1">
              <a:off x="817563" y="3173413"/>
              <a:ext cx="10668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1884363" y="3173413"/>
              <a:ext cx="1069975" cy="530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</p:grp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1466056" y="6322258"/>
            <a:ext cx="14061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[+front]</a:t>
            </a:r>
          </a:p>
        </p:txBody>
      </p:sp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3650340" y="6322258"/>
            <a:ext cx="13821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[–front]</a:t>
            </a:r>
          </a:p>
        </p:txBody>
      </p:sp>
      <p:sp>
        <p:nvSpPr>
          <p:cNvPr id="52" name="Text Box 35"/>
          <p:cNvSpPr txBox="1">
            <a:spLocks noChangeArrowheads="1"/>
          </p:cNvSpPr>
          <p:nvPr/>
        </p:nvSpPr>
        <p:spPr bwMode="auto">
          <a:xfrm>
            <a:off x="8693442" y="7088532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3326644" y="3987225"/>
            <a:ext cx="4594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763" indent="-4763" algn="l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Cambria"/>
                <a:ea typeface="Times" charset="0"/>
                <a:cs typeface="Times" charset="0"/>
              </a:rPr>
              <a:t>[low] &gt; [front] &gt; [round]</a:t>
            </a:r>
          </a:p>
        </p:txBody>
      </p:sp>
      <p:sp>
        <p:nvSpPr>
          <p:cNvPr id="61" name="Text Box 36"/>
          <p:cNvSpPr txBox="1">
            <a:spLocks noChangeArrowheads="1"/>
          </p:cNvSpPr>
          <p:nvPr/>
        </p:nvSpPr>
        <p:spPr bwMode="auto">
          <a:xfrm>
            <a:off x="1000002" y="7309683"/>
            <a:ext cx="11464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[–rnd]</a:t>
            </a:r>
          </a:p>
        </p:txBody>
      </p:sp>
      <p:sp>
        <p:nvSpPr>
          <p:cNvPr id="62" name="Text Box 36"/>
          <p:cNvSpPr txBox="1">
            <a:spLocks noChangeArrowheads="1"/>
          </p:cNvSpPr>
          <p:nvPr/>
        </p:nvSpPr>
        <p:spPr bwMode="auto">
          <a:xfrm>
            <a:off x="2080122" y="7309683"/>
            <a:ext cx="11705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[+rnd]</a:t>
            </a:r>
          </a:p>
        </p:txBody>
      </p:sp>
      <p:grpSp>
        <p:nvGrpSpPr>
          <p:cNvPr id="6" name="Group 71"/>
          <p:cNvGrpSpPr/>
          <p:nvPr/>
        </p:nvGrpSpPr>
        <p:grpSpPr>
          <a:xfrm>
            <a:off x="1648074" y="6804249"/>
            <a:ext cx="1080000" cy="540000"/>
            <a:chOff x="262228" y="3173412"/>
            <a:chExt cx="3304634" cy="533898"/>
          </a:xfrm>
        </p:grpSpPr>
        <p:sp>
          <p:nvSpPr>
            <p:cNvPr id="66" name="Line 14"/>
            <p:cNvSpPr>
              <a:spLocks noChangeShapeType="1"/>
            </p:cNvSpPr>
            <p:nvPr/>
          </p:nvSpPr>
          <p:spPr bwMode="auto">
            <a:xfrm flipH="1">
              <a:off x="262228" y="3173413"/>
              <a:ext cx="1682499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  <p:sp>
          <p:nvSpPr>
            <p:cNvPr id="67" name="Line 15"/>
            <p:cNvSpPr>
              <a:spLocks noChangeShapeType="1"/>
            </p:cNvSpPr>
            <p:nvPr/>
          </p:nvSpPr>
          <p:spPr bwMode="auto">
            <a:xfrm>
              <a:off x="1884363" y="3173412"/>
              <a:ext cx="1682499" cy="53389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</p:grp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3448274" y="7812360"/>
            <a:ext cx="570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</a:t>
            </a:r>
            <a:r>
              <a:rPr lang="en-US" sz="3000" dirty="0" err="1">
                <a:latin typeface="+mn-lt"/>
                <a:cs typeface="Times New Roman" panose="02020603050405020304" pitchFamily="18" charset="0"/>
              </a:rPr>
              <a:t>ə</a:t>
            </a:r>
            <a:r>
              <a:rPr lang="en-US" sz="3000" dirty="0">
                <a:latin typeface="+mn-lt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65" name="Text Box 37"/>
          <p:cNvSpPr txBox="1">
            <a:spLocks noChangeArrowheads="1"/>
          </p:cNvSpPr>
          <p:nvPr/>
        </p:nvSpPr>
        <p:spPr bwMode="auto">
          <a:xfrm>
            <a:off x="4512628" y="7812360"/>
            <a:ext cx="5918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/u/</a:t>
            </a:r>
          </a:p>
        </p:txBody>
      </p:sp>
      <p:sp>
        <p:nvSpPr>
          <p:cNvPr id="55" name="Text Box 36"/>
          <p:cNvSpPr txBox="1">
            <a:spLocks noChangeArrowheads="1"/>
          </p:cNvSpPr>
          <p:nvPr/>
        </p:nvSpPr>
        <p:spPr bwMode="auto">
          <a:xfrm>
            <a:off x="7480800" y="7309683"/>
            <a:ext cx="11464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[–rnd]</a:t>
            </a:r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>
            <a:off x="8560800" y="7309683"/>
            <a:ext cx="11705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[+rnd]</a:t>
            </a: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7768754" y="7812360"/>
            <a:ext cx="570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/a/</a:t>
            </a:r>
          </a:p>
        </p:txBody>
      </p:sp>
      <p:sp>
        <p:nvSpPr>
          <p:cNvPr id="58" name="Text Box 37"/>
          <p:cNvSpPr txBox="1">
            <a:spLocks noChangeArrowheads="1"/>
          </p:cNvSpPr>
          <p:nvPr/>
        </p:nvSpPr>
        <p:spPr bwMode="auto">
          <a:xfrm>
            <a:off x="8848874" y="7812360"/>
            <a:ext cx="570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/ɔ/</a:t>
            </a:r>
          </a:p>
        </p:txBody>
      </p:sp>
      <p:sp>
        <p:nvSpPr>
          <p:cNvPr id="75" name="Text Box 13"/>
          <p:cNvSpPr txBox="1">
            <a:spLocks noChangeArrowheads="1"/>
          </p:cNvSpPr>
          <p:nvPr/>
        </p:nvSpPr>
        <p:spPr bwMode="auto">
          <a:xfrm>
            <a:off x="7048674" y="5296683"/>
            <a:ext cx="12346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[+low]</a:t>
            </a:r>
          </a:p>
        </p:txBody>
      </p:sp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2800202" y="5296683"/>
            <a:ext cx="121058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[–low]</a:t>
            </a: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3448274" y="4716016"/>
            <a:ext cx="4248000" cy="640397"/>
            <a:chOff x="1488" y="816"/>
            <a:chExt cx="2880" cy="461"/>
          </a:xfrm>
        </p:grpSpPr>
        <p:sp>
          <p:nvSpPr>
            <p:cNvPr id="78" name="Line 10"/>
            <p:cNvSpPr>
              <a:spLocks noChangeShapeType="1"/>
            </p:cNvSpPr>
            <p:nvPr/>
          </p:nvSpPr>
          <p:spPr bwMode="auto">
            <a:xfrm flipH="1">
              <a:off x="1488" y="816"/>
              <a:ext cx="1440" cy="4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  <p:sp>
          <p:nvSpPr>
            <p:cNvPr id="81" name="Line 11"/>
            <p:cNvSpPr>
              <a:spLocks noChangeShapeType="1"/>
            </p:cNvSpPr>
            <p:nvPr/>
          </p:nvSpPr>
          <p:spPr bwMode="auto">
            <a:xfrm>
              <a:off x="2928" y="816"/>
              <a:ext cx="1440" cy="4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</p:grpSp>
      <p:sp>
        <p:nvSpPr>
          <p:cNvPr id="41" name="Slide Number Placeholder 8">
            <a:extLst>
              <a:ext uri="{FF2B5EF4-FFF2-40B4-BE49-F238E27FC236}">
                <a16:creationId xmlns:a16="http://schemas.microsoft.com/office/drawing/2014/main" id="{17E3E684-99B6-994B-AC29-9E3A487395B2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54</a:t>
            </a:fld>
            <a:endParaRPr lang="en-US" sz="1600" dirty="0"/>
          </a:p>
        </p:txBody>
      </p:sp>
      <p:sp>
        <p:nvSpPr>
          <p:cNvPr id="46" name="Text Box 37">
            <a:extLst>
              <a:ext uri="{FF2B5EF4-FFF2-40B4-BE49-F238E27FC236}">
                <a16:creationId xmlns:a16="http://schemas.microsoft.com/office/drawing/2014/main" id="{02AE0CE5-56BE-E4D4-7003-D2830B0A9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228" y="7812360"/>
            <a:ext cx="50687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/i/</a:t>
            </a:r>
          </a:p>
        </p:txBody>
      </p:sp>
      <p:grpSp>
        <p:nvGrpSpPr>
          <p:cNvPr id="48" name="Group 77">
            <a:extLst>
              <a:ext uri="{FF2B5EF4-FFF2-40B4-BE49-F238E27FC236}">
                <a16:creationId xmlns:a16="http://schemas.microsoft.com/office/drawing/2014/main" id="{E5A9E7F4-D30C-99C0-52D1-84E61B1959AD}"/>
              </a:ext>
            </a:extLst>
          </p:cNvPr>
          <p:cNvGrpSpPr/>
          <p:nvPr/>
        </p:nvGrpSpPr>
        <p:grpSpPr>
          <a:xfrm>
            <a:off x="6652850" y="5796136"/>
            <a:ext cx="1980000" cy="540000"/>
            <a:chOff x="817563" y="3173413"/>
            <a:chExt cx="2136775" cy="533400"/>
          </a:xfrm>
        </p:grpSpPr>
        <p:sp>
          <p:nvSpPr>
            <p:cNvPr id="53" name="Line 14">
              <a:extLst>
                <a:ext uri="{FF2B5EF4-FFF2-40B4-BE49-F238E27FC236}">
                  <a16:creationId xmlns:a16="http://schemas.microsoft.com/office/drawing/2014/main" id="{4CFC2659-C91D-4710-9E89-1BC2A32256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7563" y="3173413"/>
              <a:ext cx="10668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  <p:sp>
          <p:nvSpPr>
            <p:cNvPr id="54" name="Line 15">
              <a:extLst>
                <a:ext uri="{FF2B5EF4-FFF2-40B4-BE49-F238E27FC236}">
                  <a16:creationId xmlns:a16="http://schemas.microsoft.com/office/drawing/2014/main" id="{60DBEF4D-C64F-5808-8059-0B9136E460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363" y="3173413"/>
              <a:ext cx="1069975" cy="530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</p:grpSp>
      <p:sp>
        <p:nvSpPr>
          <p:cNvPr id="49" name="Text Box 36">
            <a:extLst>
              <a:ext uri="{FF2B5EF4-FFF2-40B4-BE49-F238E27FC236}">
                <a16:creationId xmlns:a16="http://schemas.microsoft.com/office/drawing/2014/main" id="{D01C25F0-F085-D66B-15C3-2D807820B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630" y="6322258"/>
            <a:ext cx="14061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[+front]</a:t>
            </a:r>
          </a:p>
        </p:txBody>
      </p:sp>
      <p:sp>
        <p:nvSpPr>
          <p:cNvPr id="50" name="Text Box 34">
            <a:extLst>
              <a:ext uri="{FF2B5EF4-FFF2-40B4-BE49-F238E27FC236}">
                <a16:creationId xmlns:a16="http://schemas.microsoft.com/office/drawing/2014/main" id="{8AC61C86-E578-4AED-8509-412661BE6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0820" y="6322258"/>
            <a:ext cx="13821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[–front]</a:t>
            </a:r>
          </a:p>
        </p:txBody>
      </p:sp>
      <p:sp>
        <p:nvSpPr>
          <p:cNvPr id="42" name="Text Box 36">
            <a:extLst>
              <a:ext uri="{FF2B5EF4-FFF2-40B4-BE49-F238E27FC236}">
                <a16:creationId xmlns:a16="http://schemas.microsoft.com/office/drawing/2014/main" id="{064F545A-E330-C4F8-DBC6-E17132AC8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800" y="7309683"/>
            <a:ext cx="11464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[–rnd]</a:t>
            </a:r>
          </a:p>
        </p:txBody>
      </p:sp>
      <p:sp>
        <p:nvSpPr>
          <p:cNvPr id="44" name="Text Box 36">
            <a:extLst>
              <a:ext uri="{FF2B5EF4-FFF2-40B4-BE49-F238E27FC236}">
                <a16:creationId xmlns:a16="http://schemas.microsoft.com/office/drawing/2014/main" id="{1F69F8DA-3D02-FBFB-CE2C-212F924F0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800" y="7309683"/>
            <a:ext cx="11705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[+rnd]</a:t>
            </a:r>
          </a:p>
        </p:txBody>
      </p:sp>
      <p:sp>
        <p:nvSpPr>
          <p:cNvPr id="47" name="Text Box 36">
            <a:extLst>
              <a:ext uri="{FF2B5EF4-FFF2-40B4-BE49-F238E27FC236}">
                <a16:creationId xmlns:a16="http://schemas.microsoft.com/office/drawing/2014/main" id="{FFF1C018-E580-B6CC-BCE1-B37721EB7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0800" y="7309683"/>
            <a:ext cx="11464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[–rnd]</a:t>
            </a:r>
          </a:p>
        </p:txBody>
      </p:sp>
      <p:sp>
        <p:nvSpPr>
          <p:cNvPr id="71" name="Text Box 36">
            <a:extLst>
              <a:ext uri="{FF2B5EF4-FFF2-40B4-BE49-F238E27FC236}">
                <a16:creationId xmlns:a16="http://schemas.microsoft.com/office/drawing/2014/main" id="{20F20BF1-C4BA-A163-1CDD-9357E5931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7309683"/>
            <a:ext cx="11705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[+rnd]</a:t>
            </a:r>
          </a:p>
        </p:txBody>
      </p:sp>
      <p:sp>
        <p:nvSpPr>
          <p:cNvPr id="72" name="Text Box 37">
            <a:extLst>
              <a:ext uri="{FF2B5EF4-FFF2-40B4-BE49-F238E27FC236}">
                <a16:creationId xmlns:a16="http://schemas.microsoft.com/office/drawing/2014/main" id="{E288CD17-2017-8DBA-3F72-F4A38F9D7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388" y="7812360"/>
            <a:ext cx="5918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/y/</a:t>
            </a:r>
          </a:p>
        </p:txBody>
      </p:sp>
      <p:sp>
        <p:nvSpPr>
          <p:cNvPr id="73" name="Text Box 37">
            <a:extLst>
              <a:ext uri="{FF2B5EF4-FFF2-40B4-BE49-F238E27FC236}">
                <a16:creationId xmlns:a16="http://schemas.microsoft.com/office/drawing/2014/main" id="{92191419-412A-16E9-6264-FAB55CB4A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514" y="7812360"/>
            <a:ext cx="56137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</a:t>
            </a:r>
            <a:r>
              <a:rPr lang="en-US" sz="3000" dirty="0" err="1">
                <a:latin typeface="+mn-lt"/>
                <a:cs typeface="Times New Roman" panose="02020603050405020304" pitchFamily="18" charset="0"/>
              </a:rPr>
              <a:t>ɛ</a:t>
            </a:r>
            <a:r>
              <a:rPr lang="en-US" sz="3000" dirty="0">
                <a:latin typeface="+mn-lt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74" name="Text Box 37">
            <a:extLst>
              <a:ext uri="{FF2B5EF4-FFF2-40B4-BE49-F238E27FC236}">
                <a16:creationId xmlns:a16="http://schemas.microsoft.com/office/drawing/2014/main" id="{C09E3BBF-0718-0999-71DE-C932E76C9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911" y="7812360"/>
            <a:ext cx="6767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</a:t>
            </a:r>
            <a:r>
              <a:rPr lang="en-US" sz="3000" dirty="0" err="1">
                <a:latin typeface="+mn-lt"/>
                <a:cs typeface="Times New Roman" panose="02020603050405020304" pitchFamily="18" charset="0"/>
              </a:rPr>
              <a:t>œ</a:t>
            </a:r>
            <a:r>
              <a:rPr lang="en-US" sz="3000" dirty="0">
                <a:latin typeface="+mn-lt"/>
                <a:cs typeface="Times New Roman" panose="02020603050405020304" pitchFamily="18" charset="0"/>
              </a:rPr>
              <a:t>/</a:t>
            </a:r>
          </a:p>
        </p:txBody>
      </p:sp>
      <p:grpSp>
        <p:nvGrpSpPr>
          <p:cNvPr id="77" name="Group 71">
            <a:extLst>
              <a:ext uri="{FF2B5EF4-FFF2-40B4-BE49-F238E27FC236}">
                <a16:creationId xmlns:a16="http://schemas.microsoft.com/office/drawing/2014/main" id="{2A20EA82-DE88-2B55-E5F9-E29EB1C0A3EC}"/>
              </a:ext>
            </a:extLst>
          </p:cNvPr>
          <p:cNvGrpSpPr/>
          <p:nvPr/>
        </p:nvGrpSpPr>
        <p:grpSpPr>
          <a:xfrm>
            <a:off x="3808434" y="6804249"/>
            <a:ext cx="1080000" cy="540000"/>
            <a:chOff x="262228" y="3173412"/>
            <a:chExt cx="3304634" cy="533898"/>
          </a:xfrm>
        </p:grpSpPr>
        <p:sp>
          <p:nvSpPr>
            <p:cNvPr id="82" name="Line 14">
              <a:extLst>
                <a:ext uri="{FF2B5EF4-FFF2-40B4-BE49-F238E27FC236}">
                  <a16:creationId xmlns:a16="http://schemas.microsoft.com/office/drawing/2014/main" id="{2D4EBB7C-E5EF-3AE9-B89F-A627116074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228" y="3173413"/>
              <a:ext cx="1682499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  <p:sp>
          <p:nvSpPr>
            <p:cNvPr id="83" name="Line 15">
              <a:extLst>
                <a:ext uri="{FF2B5EF4-FFF2-40B4-BE49-F238E27FC236}">
                  <a16:creationId xmlns:a16="http://schemas.microsoft.com/office/drawing/2014/main" id="{816F9065-6E36-96C7-1899-FC017C062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363" y="3173412"/>
              <a:ext cx="1682499" cy="53389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</p:grpSp>
      <p:grpSp>
        <p:nvGrpSpPr>
          <p:cNvPr id="84" name="Group 71">
            <a:extLst>
              <a:ext uri="{FF2B5EF4-FFF2-40B4-BE49-F238E27FC236}">
                <a16:creationId xmlns:a16="http://schemas.microsoft.com/office/drawing/2014/main" id="{85870FE8-6D4B-DDF5-BC82-E9DBC33E4B3C}"/>
              </a:ext>
            </a:extLst>
          </p:cNvPr>
          <p:cNvGrpSpPr/>
          <p:nvPr/>
        </p:nvGrpSpPr>
        <p:grpSpPr>
          <a:xfrm>
            <a:off x="5968554" y="6804249"/>
            <a:ext cx="1080000" cy="540000"/>
            <a:chOff x="262228" y="3173412"/>
            <a:chExt cx="3304634" cy="533898"/>
          </a:xfrm>
        </p:grpSpPr>
        <p:sp>
          <p:nvSpPr>
            <p:cNvPr id="85" name="Line 14">
              <a:extLst>
                <a:ext uri="{FF2B5EF4-FFF2-40B4-BE49-F238E27FC236}">
                  <a16:creationId xmlns:a16="http://schemas.microsoft.com/office/drawing/2014/main" id="{559A52A5-0B01-99B6-8BF0-AE85EE1A9A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228" y="3173413"/>
              <a:ext cx="1682499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  <p:sp>
          <p:nvSpPr>
            <p:cNvPr id="86" name="Line 15">
              <a:extLst>
                <a:ext uri="{FF2B5EF4-FFF2-40B4-BE49-F238E27FC236}">
                  <a16:creationId xmlns:a16="http://schemas.microsoft.com/office/drawing/2014/main" id="{A4D29EAE-B694-5814-3F9D-EA07B590F7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363" y="3173412"/>
              <a:ext cx="1682499" cy="53389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</p:grpSp>
      <p:grpSp>
        <p:nvGrpSpPr>
          <p:cNvPr id="87" name="Group 71">
            <a:extLst>
              <a:ext uri="{FF2B5EF4-FFF2-40B4-BE49-F238E27FC236}">
                <a16:creationId xmlns:a16="http://schemas.microsoft.com/office/drawing/2014/main" id="{3407B5A7-2D41-C645-ECB3-C3FA038599EF}"/>
              </a:ext>
            </a:extLst>
          </p:cNvPr>
          <p:cNvGrpSpPr/>
          <p:nvPr/>
        </p:nvGrpSpPr>
        <p:grpSpPr>
          <a:xfrm>
            <a:off x="8128914" y="6804249"/>
            <a:ext cx="1080000" cy="540000"/>
            <a:chOff x="262228" y="3173412"/>
            <a:chExt cx="3304634" cy="533898"/>
          </a:xfrm>
        </p:grpSpPr>
        <p:sp>
          <p:nvSpPr>
            <p:cNvPr id="88" name="Line 14">
              <a:extLst>
                <a:ext uri="{FF2B5EF4-FFF2-40B4-BE49-F238E27FC236}">
                  <a16:creationId xmlns:a16="http://schemas.microsoft.com/office/drawing/2014/main" id="{C44BF0EC-72BC-A414-6EB0-BBDB4F23F1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228" y="3173413"/>
              <a:ext cx="1682499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  <p:sp>
          <p:nvSpPr>
            <p:cNvPr id="89" name="Line 15">
              <a:extLst>
                <a:ext uri="{FF2B5EF4-FFF2-40B4-BE49-F238E27FC236}">
                  <a16:creationId xmlns:a16="http://schemas.microsoft.com/office/drawing/2014/main" id="{A8927DC8-A7E4-31E9-1166-7B261819C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363" y="3173412"/>
              <a:ext cx="1682499" cy="53389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</p:grpSp>
      <p:sp>
        <p:nvSpPr>
          <p:cNvPr id="68" name="Text Box 4">
            <a:extLst>
              <a:ext uri="{FF2B5EF4-FFF2-40B4-BE49-F238E27FC236}">
                <a16:creationId xmlns:a16="http://schemas.microsoft.com/office/drawing/2014/main" id="{F7112A74-7C37-FC0C-6F6E-F4BA7512D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3010" y="4922260"/>
            <a:ext cx="5436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cs typeface="Palatino"/>
              </a:rPr>
              <a:t>[</a:t>
            </a:r>
            <a:r>
              <a:rPr lang="en-US" sz="3200" dirty="0">
                <a:latin typeface="Cambria"/>
                <a:ea typeface="Cambria"/>
                <a:cs typeface="Cambria"/>
              </a:rPr>
              <a:t>±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round], confined to the [+low] vowels in most Manchu-Tungusic languages, is extended to the [–low] vowels with dramatic effects. 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85CF888-99E4-5DD4-B10F-DC3BC6B37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10" y="6876256"/>
            <a:ext cx="9540000" cy="17640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 sz="508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353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Box 4"/>
          <p:cNvSpPr txBox="1">
            <a:spLocks noChangeArrowheads="1"/>
          </p:cNvSpPr>
          <p:nvPr/>
        </p:nvSpPr>
        <p:spPr bwMode="auto">
          <a:xfrm>
            <a:off x="1166400" y="2502337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In our account, it is not a coincidence that in Classical Manchu, shown again below, labial harmony could be triggered only by /</a:t>
            </a:r>
            <a:r>
              <a:rPr lang="en-US" sz="3200" dirty="0" err="1">
                <a:latin typeface="Cambria"/>
                <a:ea typeface="Cambria"/>
                <a:cs typeface="Cambria"/>
              </a:rPr>
              <a:t>ɔ</a:t>
            </a:r>
            <a:r>
              <a:rPr lang="en-US" sz="3200" dirty="0">
                <a:latin typeface="Cambria"/>
                <a:ea typeface="Cambria"/>
                <a:cs typeface="Cambria"/>
              </a:rPr>
              <a:t>/ and not by /u, </a:t>
            </a:r>
            <a:r>
              <a:rPr lang="en-US" sz="3200" dirty="0" err="1">
                <a:latin typeface="Cambria"/>
                <a:ea typeface="Cambria"/>
                <a:cs typeface="Cambria"/>
              </a:rPr>
              <a:t>ʊ</a:t>
            </a:r>
            <a:r>
              <a:rPr lang="en-US" sz="3200" dirty="0">
                <a:latin typeface="Cambria"/>
                <a:ea typeface="Cambria"/>
                <a:cs typeface="Cambria"/>
              </a:rPr>
              <a:t>/.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166400" y="1440000"/>
            <a:ext cx="88647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Classical Manchu feature hierarchy again</a:t>
            </a:r>
          </a:p>
        </p:txBody>
      </p:sp>
      <p:sp>
        <p:nvSpPr>
          <p:cNvPr id="136194" name="Rectangle 37"/>
          <p:cNvSpPr>
            <a:spLocks noChangeArrowheads="1"/>
          </p:cNvSpPr>
          <p:nvPr/>
        </p:nvSpPr>
        <p:spPr bwMode="auto">
          <a:xfrm flipH="1">
            <a:off x="1166400" y="3934005"/>
            <a:ext cx="8915400" cy="454317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grpSp>
        <p:nvGrpSpPr>
          <p:cNvPr id="3" name="Group 77"/>
          <p:cNvGrpSpPr/>
          <p:nvPr/>
        </p:nvGrpSpPr>
        <p:grpSpPr>
          <a:xfrm>
            <a:off x="2024166" y="5796136"/>
            <a:ext cx="1980000" cy="540000"/>
            <a:chOff x="817563" y="3173413"/>
            <a:chExt cx="2136775" cy="533400"/>
          </a:xfrm>
        </p:grpSpPr>
        <p:sp>
          <p:nvSpPr>
            <p:cNvPr id="79" name="Line 14"/>
            <p:cNvSpPr>
              <a:spLocks noChangeShapeType="1"/>
            </p:cNvSpPr>
            <p:nvPr/>
          </p:nvSpPr>
          <p:spPr bwMode="auto">
            <a:xfrm flipH="1">
              <a:off x="817563" y="3173413"/>
              <a:ext cx="10668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1884363" y="3173413"/>
              <a:ext cx="1069975" cy="530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</p:grp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1216026" y="6322258"/>
            <a:ext cx="14061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[+front]</a:t>
            </a:r>
          </a:p>
        </p:txBody>
      </p:sp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3160242" y="6322258"/>
            <a:ext cx="13821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[–front]</a:t>
            </a:r>
          </a:p>
        </p:txBody>
      </p:sp>
      <p:sp>
        <p:nvSpPr>
          <p:cNvPr id="52" name="Text Box 35"/>
          <p:cNvSpPr txBox="1">
            <a:spLocks noChangeArrowheads="1"/>
          </p:cNvSpPr>
          <p:nvPr/>
        </p:nvSpPr>
        <p:spPr bwMode="auto">
          <a:xfrm>
            <a:off x="8693442" y="7088532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2685443" y="3987225"/>
            <a:ext cx="5877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763" indent="-4763" algn="l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Cambria"/>
                <a:ea typeface="Times" charset="0"/>
                <a:cs typeface="Times" charset="0"/>
              </a:rPr>
              <a:t>[low] &gt; [front] &gt; [ATR] &gt; [round]</a:t>
            </a:r>
          </a:p>
        </p:txBody>
      </p:sp>
      <p:sp>
        <p:nvSpPr>
          <p:cNvPr id="61" name="Text Box 36"/>
          <p:cNvSpPr txBox="1">
            <a:spLocks noChangeArrowheads="1"/>
          </p:cNvSpPr>
          <p:nvPr/>
        </p:nvSpPr>
        <p:spPr bwMode="auto">
          <a:xfrm>
            <a:off x="2584178" y="7309683"/>
            <a:ext cx="13843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[+ATR]</a:t>
            </a:r>
          </a:p>
        </p:txBody>
      </p:sp>
      <p:sp>
        <p:nvSpPr>
          <p:cNvPr id="62" name="Text Box 36"/>
          <p:cNvSpPr txBox="1">
            <a:spLocks noChangeArrowheads="1"/>
          </p:cNvSpPr>
          <p:nvPr/>
        </p:nvSpPr>
        <p:spPr bwMode="auto">
          <a:xfrm>
            <a:off x="3830814" y="7309683"/>
            <a:ext cx="13603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[–ATR]</a:t>
            </a:r>
          </a:p>
        </p:txBody>
      </p:sp>
      <p:grpSp>
        <p:nvGrpSpPr>
          <p:cNvPr id="6" name="Group 71"/>
          <p:cNvGrpSpPr/>
          <p:nvPr/>
        </p:nvGrpSpPr>
        <p:grpSpPr>
          <a:xfrm>
            <a:off x="3232330" y="6804249"/>
            <a:ext cx="1414168" cy="540000"/>
            <a:chOff x="262228" y="3173412"/>
            <a:chExt cx="3304634" cy="533898"/>
          </a:xfrm>
        </p:grpSpPr>
        <p:sp>
          <p:nvSpPr>
            <p:cNvPr id="66" name="Line 14"/>
            <p:cNvSpPr>
              <a:spLocks noChangeShapeType="1"/>
            </p:cNvSpPr>
            <p:nvPr/>
          </p:nvSpPr>
          <p:spPr bwMode="auto">
            <a:xfrm flipH="1">
              <a:off x="262228" y="3173413"/>
              <a:ext cx="1682499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  <p:sp>
          <p:nvSpPr>
            <p:cNvPr id="67" name="Line 15"/>
            <p:cNvSpPr>
              <a:spLocks noChangeShapeType="1"/>
            </p:cNvSpPr>
            <p:nvPr/>
          </p:nvSpPr>
          <p:spPr bwMode="auto">
            <a:xfrm>
              <a:off x="1884363" y="3173412"/>
              <a:ext cx="1682499" cy="53389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</p:grp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2966054" y="7762418"/>
            <a:ext cx="5918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/u/</a:t>
            </a:r>
          </a:p>
        </p:txBody>
      </p:sp>
      <p:sp>
        <p:nvSpPr>
          <p:cNvPr id="65" name="Text Box 37"/>
          <p:cNvSpPr txBox="1">
            <a:spLocks noChangeArrowheads="1"/>
          </p:cNvSpPr>
          <p:nvPr/>
        </p:nvSpPr>
        <p:spPr bwMode="auto">
          <a:xfrm>
            <a:off x="4298528" y="7762418"/>
            <a:ext cx="61106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/ʊ/</a:t>
            </a:r>
          </a:p>
        </p:txBody>
      </p:sp>
      <p:grpSp>
        <p:nvGrpSpPr>
          <p:cNvPr id="8" name="Group 71"/>
          <p:cNvGrpSpPr/>
          <p:nvPr/>
        </p:nvGrpSpPr>
        <p:grpSpPr>
          <a:xfrm>
            <a:off x="7840762" y="6804248"/>
            <a:ext cx="1418400" cy="540000"/>
            <a:chOff x="817563" y="3173413"/>
            <a:chExt cx="2136775" cy="533400"/>
          </a:xfrm>
        </p:grpSpPr>
        <p:sp>
          <p:nvSpPr>
            <p:cNvPr id="59" name="Line 14"/>
            <p:cNvSpPr>
              <a:spLocks noChangeShapeType="1"/>
            </p:cNvSpPr>
            <p:nvPr/>
          </p:nvSpPr>
          <p:spPr bwMode="auto">
            <a:xfrm flipH="1">
              <a:off x="817563" y="3173413"/>
              <a:ext cx="10668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  <p:sp>
          <p:nvSpPr>
            <p:cNvPr id="60" name="Line 15"/>
            <p:cNvSpPr>
              <a:spLocks noChangeShapeType="1"/>
            </p:cNvSpPr>
            <p:nvPr/>
          </p:nvSpPr>
          <p:spPr bwMode="auto">
            <a:xfrm>
              <a:off x="1884363" y="3173413"/>
              <a:ext cx="1069975" cy="530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</p:grpSp>
      <p:sp>
        <p:nvSpPr>
          <p:cNvPr id="55" name="Text Box 36"/>
          <p:cNvSpPr txBox="1">
            <a:spLocks noChangeArrowheads="1"/>
          </p:cNvSpPr>
          <p:nvPr/>
        </p:nvSpPr>
        <p:spPr bwMode="auto">
          <a:xfrm>
            <a:off x="6976666" y="7309683"/>
            <a:ext cx="15311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[–round]</a:t>
            </a:r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>
            <a:off x="8560842" y="7309683"/>
            <a:ext cx="155523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[+round]</a:t>
            </a: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7480722" y="7762418"/>
            <a:ext cx="570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/a/</a:t>
            </a:r>
          </a:p>
        </p:txBody>
      </p:sp>
      <p:sp>
        <p:nvSpPr>
          <p:cNvPr id="58" name="Text Box 37"/>
          <p:cNvSpPr txBox="1">
            <a:spLocks noChangeArrowheads="1"/>
          </p:cNvSpPr>
          <p:nvPr/>
        </p:nvSpPr>
        <p:spPr bwMode="auto">
          <a:xfrm>
            <a:off x="9141980" y="7762418"/>
            <a:ext cx="570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/ɔ/</a:t>
            </a:r>
          </a:p>
        </p:txBody>
      </p:sp>
      <p:sp>
        <p:nvSpPr>
          <p:cNvPr id="75" name="Text Box 13"/>
          <p:cNvSpPr txBox="1">
            <a:spLocks noChangeArrowheads="1"/>
          </p:cNvSpPr>
          <p:nvPr/>
        </p:nvSpPr>
        <p:spPr bwMode="auto">
          <a:xfrm>
            <a:off x="6832650" y="5296683"/>
            <a:ext cx="12346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[+low]</a:t>
            </a:r>
          </a:p>
        </p:txBody>
      </p:sp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2506748" y="5296683"/>
            <a:ext cx="121058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[–low]</a:t>
            </a: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3133036" y="4716016"/>
            <a:ext cx="4320000" cy="640397"/>
            <a:chOff x="1488" y="816"/>
            <a:chExt cx="2880" cy="461"/>
          </a:xfrm>
        </p:grpSpPr>
        <p:sp>
          <p:nvSpPr>
            <p:cNvPr id="78" name="Line 10"/>
            <p:cNvSpPr>
              <a:spLocks noChangeShapeType="1"/>
            </p:cNvSpPr>
            <p:nvPr/>
          </p:nvSpPr>
          <p:spPr bwMode="auto">
            <a:xfrm flipH="1">
              <a:off x="1488" y="816"/>
              <a:ext cx="1440" cy="4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  <p:sp>
          <p:nvSpPr>
            <p:cNvPr id="81" name="Line 11"/>
            <p:cNvSpPr>
              <a:spLocks noChangeShapeType="1"/>
            </p:cNvSpPr>
            <p:nvPr/>
          </p:nvSpPr>
          <p:spPr bwMode="auto">
            <a:xfrm>
              <a:off x="2928" y="816"/>
              <a:ext cx="1440" cy="4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</p:grpSp>
      <p:sp>
        <p:nvSpPr>
          <p:cNvPr id="41" name="Slide Number Placeholder 8">
            <a:extLst>
              <a:ext uri="{FF2B5EF4-FFF2-40B4-BE49-F238E27FC236}">
                <a16:creationId xmlns:a16="http://schemas.microsoft.com/office/drawing/2014/main" id="{17E3E684-99B6-994B-AC29-9E3A487395B2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55</a:t>
            </a:fld>
            <a:endParaRPr lang="en-US" sz="1600" dirty="0"/>
          </a:p>
        </p:txBody>
      </p:sp>
      <p:sp>
        <p:nvSpPr>
          <p:cNvPr id="46" name="Text Box 37">
            <a:extLst>
              <a:ext uri="{FF2B5EF4-FFF2-40B4-BE49-F238E27FC236}">
                <a16:creationId xmlns:a16="http://schemas.microsoft.com/office/drawing/2014/main" id="{02AE0CE5-56BE-E4D4-7003-D2830B0A9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074" y="6754306"/>
            <a:ext cx="50687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/i/</a:t>
            </a:r>
          </a:p>
        </p:txBody>
      </p:sp>
      <p:grpSp>
        <p:nvGrpSpPr>
          <p:cNvPr id="48" name="Group 77">
            <a:extLst>
              <a:ext uri="{FF2B5EF4-FFF2-40B4-BE49-F238E27FC236}">
                <a16:creationId xmlns:a16="http://schemas.microsoft.com/office/drawing/2014/main" id="{E5A9E7F4-D30C-99C0-52D1-84E61B1959AD}"/>
              </a:ext>
            </a:extLst>
          </p:cNvPr>
          <p:cNvGrpSpPr/>
          <p:nvPr/>
        </p:nvGrpSpPr>
        <p:grpSpPr>
          <a:xfrm>
            <a:off x="6508834" y="5796136"/>
            <a:ext cx="1980000" cy="540000"/>
            <a:chOff x="817563" y="3173413"/>
            <a:chExt cx="2136775" cy="533400"/>
          </a:xfrm>
        </p:grpSpPr>
        <p:sp>
          <p:nvSpPr>
            <p:cNvPr id="53" name="Line 14">
              <a:extLst>
                <a:ext uri="{FF2B5EF4-FFF2-40B4-BE49-F238E27FC236}">
                  <a16:creationId xmlns:a16="http://schemas.microsoft.com/office/drawing/2014/main" id="{4CFC2659-C91D-4710-9E89-1BC2A32256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7563" y="3173413"/>
              <a:ext cx="10668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  <p:sp>
          <p:nvSpPr>
            <p:cNvPr id="54" name="Line 15">
              <a:extLst>
                <a:ext uri="{FF2B5EF4-FFF2-40B4-BE49-F238E27FC236}">
                  <a16:creationId xmlns:a16="http://schemas.microsoft.com/office/drawing/2014/main" id="{60DBEF4D-C64F-5808-8059-0B9136E460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363" y="3173413"/>
              <a:ext cx="1069975" cy="530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</p:grpSp>
      <p:sp>
        <p:nvSpPr>
          <p:cNvPr id="49" name="Text Box 36">
            <a:extLst>
              <a:ext uri="{FF2B5EF4-FFF2-40B4-BE49-F238E27FC236}">
                <a16:creationId xmlns:a16="http://schemas.microsoft.com/office/drawing/2014/main" id="{D01C25F0-F085-D66B-15C3-2D807820B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530" y="6322258"/>
            <a:ext cx="13843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[+ATR]</a:t>
            </a:r>
          </a:p>
        </p:txBody>
      </p:sp>
      <p:sp>
        <p:nvSpPr>
          <p:cNvPr id="50" name="Text Box 34">
            <a:extLst>
              <a:ext uri="{FF2B5EF4-FFF2-40B4-BE49-F238E27FC236}">
                <a16:creationId xmlns:a16="http://schemas.microsoft.com/office/drawing/2014/main" id="{8AC61C86-E578-4AED-8509-412661BE6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4128" y="6322258"/>
            <a:ext cx="13603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[–ATR]</a:t>
            </a:r>
          </a:p>
        </p:txBody>
      </p:sp>
      <p:sp>
        <p:nvSpPr>
          <p:cNvPr id="63" name="Text Box 37">
            <a:extLst>
              <a:ext uri="{FF2B5EF4-FFF2-40B4-BE49-F238E27FC236}">
                <a16:creationId xmlns:a16="http://schemas.microsoft.com/office/drawing/2014/main" id="{06410499-C65F-C76D-E65A-BD424AC3F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570" y="6754306"/>
            <a:ext cx="570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/ə/</a:t>
            </a:r>
          </a:p>
        </p:txBody>
      </p:sp>
      <p:sp>
        <p:nvSpPr>
          <p:cNvPr id="68" name="Text Box 4">
            <a:extLst>
              <a:ext uri="{FF2B5EF4-FFF2-40B4-BE49-F238E27FC236}">
                <a16:creationId xmlns:a16="http://schemas.microsoft.com/office/drawing/2014/main" id="{27040314-2349-9A7F-5301-72D2E2330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1520" y="4132104"/>
            <a:ext cx="5220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cs typeface="Palatino"/>
              </a:rPr>
              <a:t>The ordering of the features makes it impossible for /u/ and /</a:t>
            </a:r>
            <a:r>
              <a:rPr lang="en-US" sz="3200" dirty="0" err="1">
                <a:latin typeface="Cambria" panose="02040503050406030204" pitchFamily="18" charset="0"/>
                <a:cs typeface="Palatino"/>
              </a:rPr>
              <a:t>ʊ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/ to be assigned contrastive [+round].</a:t>
            </a:r>
          </a:p>
        </p:txBody>
      </p:sp>
      <p:sp>
        <p:nvSpPr>
          <p:cNvPr id="70" name="Text Box 4">
            <a:extLst>
              <a:ext uri="{FF2B5EF4-FFF2-40B4-BE49-F238E27FC236}">
                <a16:creationId xmlns:a16="http://schemas.microsoft.com/office/drawing/2014/main" id="{4DE21F19-A6FE-CD45-65BD-676E7E00C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1520" y="6746756"/>
            <a:ext cx="522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cs typeface="Palatino"/>
              </a:rPr>
              <a:t>Could the features have been reordered to allow for this? Not easily: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9F0B79-4895-B6E7-7835-7EB649A02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8834" y="7128424"/>
            <a:ext cx="1656000" cy="11520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 sz="5080" dirty="0">
              <a:latin typeface="Cambria" panose="0204050305040603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A139363-8CBA-E392-154F-2BC7E0FA5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474" y="7740424"/>
            <a:ext cx="2232000" cy="648000"/>
          </a:xfrm>
          <a:prstGeom prst="ellipse">
            <a:avLst/>
          </a:prstGeom>
          <a:noFill/>
          <a:ln w="57150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 sz="508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710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Box 4"/>
          <p:cNvSpPr txBox="1">
            <a:spLocks noChangeArrowheads="1"/>
          </p:cNvSpPr>
          <p:nvPr/>
        </p:nvSpPr>
        <p:spPr bwMode="auto">
          <a:xfrm>
            <a:off x="1166400" y="2502337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If we were to move [±round] up higher in the hierarchy, then /u, </a:t>
            </a:r>
            <a:r>
              <a:rPr lang="en-US" sz="3200" dirty="0" err="1">
                <a:latin typeface="Cambria"/>
                <a:ea typeface="Cambria"/>
                <a:cs typeface="Cambria"/>
              </a:rPr>
              <a:t>ʊ</a:t>
            </a:r>
            <a:r>
              <a:rPr lang="en-US" sz="3200" dirty="0">
                <a:latin typeface="Cambria"/>
                <a:ea typeface="Cambria"/>
                <a:cs typeface="Cambria"/>
              </a:rPr>
              <a:t>/ are assigned [+round]; but now /</a:t>
            </a:r>
            <a:r>
              <a:rPr lang="en-US" sz="3200" dirty="0" err="1">
                <a:latin typeface="Cambria"/>
                <a:ea typeface="Cambria"/>
                <a:cs typeface="Cambria"/>
              </a:rPr>
              <a:t>i</a:t>
            </a:r>
            <a:r>
              <a:rPr lang="en-US" sz="3200" dirty="0">
                <a:latin typeface="Cambria"/>
                <a:ea typeface="Cambria"/>
                <a:cs typeface="Cambria"/>
              </a:rPr>
              <a:t>/ has no [+front] feature that can trigger palatalization.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166400" y="1440000"/>
            <a:ext cx="88647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Classical Manchu feature hierarchy again</a:t>
            </a:r>
          </a:p>
        </p:txBody>
      </p:sp>
      <p:sp>
        <p:nvSpPr>
          <p:cNvPr id="136194" name="Rectangle 37"/>
          <p:cNvSpPr>
            <a:spLocks noChangeArrowheads="1"/>
          </p:cNvSpPr>
          <p:nvPr/>
        </p:nvSpPr>
        <p:spPr bwMode="auto">
          <a:xfrm flipH="1">
            <a:off x="1166400" y="3934005"/>
            <a:ext cx="8915400" cy="454317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grpSp>
        <p:nvGrpSpPr>
          <p:cNvPr id="3" name="Group 77"/>
          <p:cNvGrpSpPr/>
          <p:nvPr/>
        </p:nvGrpSpPr>
        <p:grpSpPr>
          <a:xfrm>
            <a:off x="2024166" y="5796136"/>
            <a:ext cx="1980000" cy="540000"/>
            <a:chOff x="817563" y="3173413"/>
            <a:chExt cx="2136775" cy="533400"/>
          </a:xfrm>
        </p:grpSpPr>
        <p:sp>
          <p:nvSpPr>
            <p:cNvPr id="79" name="Line 14"/>
            <p:cNvSpPr>
              <a:spLocks noChangeShapeType="1"/>
            </p:cNvSpPr>
            <p:nvPr/>
          </p:nvSpPr>
          <p:spPr bwMode="auto">
            <a:xfrm flipH="1">
              <a:off x="817563" y="3173413"/>
              <a:ext cx="10668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1884363" y="3173413"/>
              <a:ext cx="1069975" cy="530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</p:grp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1153508" y="6322258"/>
            <a:ext cx="15311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[–round]</a:t>
            </a:r>
          </a:p>
        </p:txBody>
      </p:sp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3073680" y="6322258"/>
            <a:ext cx="155523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[+round]</a:t>
            </a:r>
          </a:p>
        </p:txBody>
      </p:sp>
      <p:sp>
        <p:nvSpPr>
          <p:cNvPr id="52" name="Text Box 35"/>
          <p:cNvSpPr txBox="1">
            <a:spLocks noChangeArrowheads="1"/>
          </p:cNvSpPr>
          <p:nvPr/>
        </p:nvSpPr>
        <p:spPr bwMode="auto">
          <a:xfrm>
            <a:off x="8693442" y="7088532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2685443" y="3987225"/>
            <a:ext cx="5877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763" indent="-4763" algn="l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Cambria"/>
                <a:ea typeface="Times" charset="0"/>
                <a:cs typeface="Times" charset="0"/>
              </a:rPr>
              <a:t>[low] &gt; [round] &gt; [ATR] &gt; [front]</a:t>
            </a:r>
          </a:p>
        </p:txBody>
      </p:sp>
      <p:sp>
        <p:nvSpPr>
          <p:cNvPr id="61" name="Text Box 36"/>
          <p:cNvSpPr txBox="1">
            <a:spLocks noChangeArrowheads="1"/>
          </p:cNvSpPr>
          <p:nvPr/>
        </p:nvSpPr>
        <p:spPr bwMode="auto">
          <a:xfrm>
            <a:off x="2440162" y="7309683"/>
            <a:ext cx="13843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[+ATR]</a:t>
            </a:r>
          </a:p>
        </p:txBody>
      </p:sp>
      <p:sp>
        <p:nvSpPr>
          <p:cNvPr id="62" name="Text Box 36"/>
          <p:cNvSpPr txBox="1">
            <a:spLocks noChangeArrowheads="1"/>
          </p:cNvSpPr>
          <p:nvPr/>
        </p:nvSpPr>
        <p:spPr bwMode="auto">
          <a:xfrm>
            <a:off x="3830814" y="7309683"/>
            <a:ext cx="13603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[–ATR]</a:t>
            </a:r>
          </a:p>
        </p:txBody>
      </p:sp>
      <p:grpSp>
        <p:nvGrpSpPr>
          <p:cNvPr id="6" name="Group 71"/>
          <p:cNvGrpSpPr/>
          <p:nvPr/>
        </p:nvGrpSpPr>
        <p:grpSpPr>
          <a:xfrm>
            <a:off x="3232330" y="6804249"/>
            <a:ext cx="1418400" cy="540000"/>
            <a:chOff x="262228" y="3173412"/>
            <a:chExt cx="3304634" cy="533898"/>
          </a:xfrm>
        </p:grpSpPr>
        <p:sp>
          <p:nvSpPr>
            <p:cNvPr id="66" name="Line 14"/>
            <p:cNvSpPr>
              <a:spLocks noChangeShapeType="1"/>
            </p:cNvSpPr>
            <p:nvPr/>
          </p:nvSpPr>
          <p:spPr bwMode="auto">
            <a:xfrm flipH="1">
              <a:off x="262228" y="3173413"/>
              <a:ext cx="1682499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  <p:sp>
          <p:nvSpPr>
            <p:cNvPr id="67" name="Line 15"/>
            <p:cNvSpPr>
              <a:spLocks noChangeShapeType="1"/>
            </p:cNvSpPr>
            <p:nvPr/>
          </p:nvSpPr>
          <p:spPr bwMode="auto">
            <a:xfrm>
              <a:off x="1884363" y="3173412"/>
              <a:ext cx="1682499" cy="53389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</p:grp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2836424" y="7762418"/>
            <a:ext cx="5918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/u/</a:t>
            </a:r>
          </a:p>
        </p:txBody>
      </p:sp>
      <p:sp>
        <p:nvSpPr>
          <p:cNvPr id="65" name="Text Box 37"/>
          <p:cNvSpPr txBox="1">
            <a:spLocks noChangeArrowheads="1"/>
          </p:cNvSpPr>
          <p:nvPr/>
        </p:nvSpPr>
        <p:spPr bwMode="auto">
          <a:xfrm>
            <a:off x="4298528" y="7762418"/>
            <a:ext cx="61106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/ʊ/</a:t>
            </a:r>
          </a:p>
        </p:txBody>
      </p:sp>
      <p:grpSp>
        <p:nvGrpSpPr>
          <p:cNvPr id="8" name="Group 71"/>
          <p:cNvGrpSpPr/>
          <p:nvPr/>
        </p:nvGrpSpPr>
        <p:grpSpPr>
          <a:xfrm>
            <a:off x="6472610" y="6804248"/>
            <a:ext cx="1418400" cy="540000"/>
            <a:chOff x="817563" y="3173413"/>
            <a:chExt cx="2136775" cy="533400"/>
          </a:xfrm>
        </p:grpSpPr>
        <p:sp>
          <p:nvSpPr>
            <p:cNvPr id="59" name="Line 14"/>
            <p:cNvSpPr>
              <a:spLocks noChangeShapeType="1"/>
            </p:cNvSpPr>
            <p:nvPr/>
          </p:nvSpPr>
          <p:spPr bwMode="auto">
            <a:xfrm flipH="1">
              <a:off x="817563" y="3173413"/>
              <a:ext cx="10668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  <p:sp>
          <p:nvSpPr>
            <p:cNvPr id="60" name="Line 15"/>
            <p:cNvSpPr>
              <a:spLocks noChangeShapeType="1"/>
            </p:cNvSpPr>
            <p:nvPr/>
          </p:nvSpPr>
          <p:spPr bwMode="auto">
            <a:xfrm>
              <a:off x="1884363" y="3173413"/>
              <a:ext cx="1069975" cy="530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</p:grpSp>
      <p:sp>
        <p:nvSpPr>
          <p:cNvPr id="55" name="Text Box 36"/>
          <p:cNvSpPr txBox="1">
            <a:spLocks noChangeArrowheads="1"/>
          </p:cNvSpPr>
          <p:nvPr/>
        </p:nvSpPr>
        <p:spPr bwMode="auto">
          <a:xfrm>
            <a:off x="5592312" y="7309683"/>
            <a:ext cx="13843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[+ATR]</a:t>
            </a:r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>
            <a:off x="7200533" y="7309683"/>
            <a:ext cx="13603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[–ATR]</a:t>
            </a: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7629812" y="7762418"/>
            <a:ext cx="570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/a/</a:t>
            </a:r>
          </a:p>
        </p:txBody>
      </p:sp>
      <p:sp>
        <p:nvSpPr>
          <p:cNvPr id="58" name="Text Box 37"/>
          <p:cNvSpPr txBox="1">
            <a:spLocks noChangeArrowheads="1"/>
          </p:cNvSpPr>
          <p:nvPr/>
        </p:nvSpPr>
        <p:spPr bwMode="auto">
          <a:xfrm>
            <a:off x="9056986" y="6754306"/>
            <a:ext cx="570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/ɔ/</a:t>
            </a:r>
          </a:p>
        </p:txBody>
      </p:sp>
      <p:sp>
        <p:nvSpPr>
          <p:cNvPr id="75" name="Text Box 13"/>
          <p:cNvSpPr txBox="1">
            <a:spLocks noChangeArrowheads="1"/>
          </p:cNvSpPr>
          <p:nvPr/>
        </p:nvSpPr>
        <p:spPr bwMode="auto">
          <a:xfrm>
            <a:off x="7686249" y="5296683"/>
            <a:ext cx="12346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[+low]</a:t>
            </a:r>
          </a:p>
        </p:txBody>
      </p:sp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2368154" y="5296683"/>
            <a:ext cx="121058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[–low]</a:t>
            </a: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3133036" y="4716016"/>
            <a:ext cx="5184000" cy="640397"/>
            <a:chOff x="1488" y="816"/>
            <a:chExt cx="2880" cy="461"/>
          </a:xfrm>
        </p:grpSpPr>
        <p:sp>
          <p:nvSpPr>
            <p:cNvPr id="78" name="Line 10"/>
            <p:cNvSpPr>
              <a:spLocks noChangeShapeType="1"/>
            </p:cNvSpPr>
            <p:nvPr/>
          </p:nvSpPr>
          <p:spPr bwMode="auto">
            <a:xfrm flipH="1">
              <a:off x="1488" y="816"/>
              <a:ext cx="1440" cy="4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  <p:sp>
          <p:nvSpPr>
            <p:cNvPr id="81" name="Line 11"/>
            <p:cNvSpPr>
              <a:spLocks noChangeShapeType="1"/>
            </p:cNvSpPr>
            <p:nvPr/>
          </p:nvSpPr>
          <p:spPr bwMode="auto">
            <a:xfrm>
              <a:off x="2928" y="816"/>
              <a:ext cx="1440" cy="4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</p:grpSp>
      <p:sp>
        <p:nvSpPr>
          <p:cNvPr id="41" name="Slide Number Placeholder 8">
            <a:extLst>
              <a:ext uri="{FF2B5EF4-FFF2-40B4-BE49-F238E27FC236}">
                <a16:creationId xmlns:a16="http://schemas.microsoft.com/office/drawing/2014/main" id="{17E3E684-99B6-994B-AC29-9E3A487395B2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56</a:t>
            </a:fld>
            <a:endParaRPr lang="en-US" sz="1600" dirty="0"/>
          </a:p>
        </p:txBody>
      </p:sp>
      <p:sp>
        <p:nvSpPr>
          <p:cNvPr id="46" name="Text Box 37">
            <a:extLst>
              <a:ext uri="{FF2B5EF4-FFF2-40B4-BE49-F238E27FC236}">
                <a16:creationId xmlns:a16="http://schemas.microsoft.com/office/drawing/2014/main" id="{02AE0CE5-56BE-E4D4-7003-D2830B0A9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074" y="6754306"/>
            <a:ext cx="50687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/i/</a:t>
            </a:r>
          </a:p>
        </p:txBody>
      </p:sp>
      <p:grpSp>
        <p:nvGrpSpPr>
          <p:cNvPr id="48" name="Group 77">
            <a:extLst>
              <a:ext uri="{FF2B5EF4-FFF2-40B4-BE49-F238E27FC236}">
                <a16:creationId xmlns:a16="http://schemas.microsoft.com/office/drawing/2014/main" id="{E5A9E7F4-D30C-99C0-52D1-84E61B1959AD}"/>
              </a:ext>
            </a:extLst>
          </p:cNvPr>
          <p:cNvGrpSpPr/>
          <p:nvPr/>
        </p:nvGrpSpPr>
        <p:grpSpPr>
          <a:xfrm>
            <a:off x="7300922" y="5796136"/>
            <a:ext cx="1980000" cy="540000"/>
            <a:chOff x="817563" y="3173413"/>
            <a:chExt cx="2136775" cy="533400"/>
          </a:xfrm>
        </p:grpSpPr>
        <p:sp>
          <p:nvSpPr>
            <p:cNvPr id="53" name="Line 14">
              <a:extLst>
                <a:ext uri="{FF2B5EF4-FFF2-40B4-BE49-F238E27FC236}">
                  <a16:creationId xmlns:a16="http://schemas.microsoft.com/office/drawing/2014/main" id="{4CFC2659-C91D-4710-9E89-1BC2A32256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7563" y="3173413"/>
              <a:ext cx="10668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  <p:sp>
          <p:nvSpPr>
            <p:cNvPr id="54" name="Line 15">
              <a:extLst>
                <a:ext uri="{FF2B5EF4-FFF2-40B4-BE49-F238E27FC236}">
                  <a16:creationId xmlns:a16="http://schemas.microsoft.com/office/drawing/2014/main" id="{60DBEF4D-C64F-5808-8059-0B9136E460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363" y="3173413"/>
              <a:ext cx="1069975" cy="530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</p:grpSp>
      <p:sp>
        <p:nvSpPr>
          <p:cNvPr id="49" name="Text Box 36">
            <a:extLst>
              <a:ext uri="{FF2B5EF4-FFF2-40B4-BE49-F238E27FC236}">
                <a16:creationId xmlns:a16="http://schemas.microsoft.com/office/drawing/2014/main" id="{D01C25F0-F085-D66B-15C3-2D807820B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602" y="6322258"/>
            <a:ext cx="15311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[–round]</a:t>
            </a:r>
          </a:p>
        </p:txBody>
      </p:sp>
      <p:sp>
        <p:nvSpPr>
          <p:cNvPr id="50" name="Text Box 34">
            <a:extLst>
              <a:ext uri="{FF2B5EF4-FFF2-40B4-BE49-F238E27FC236}">
                <a16:creationId xmlns:a16="http://schemas.microsoft.com/office/drawing/2014/main" id="{8AC61C86-E578-4AED-8509-412661BE6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7776" y="6322258"/>
            <a:ext cx="155523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[+round]</a:t>
            </a:r>
          </a:p>
        </p:txBody>
      </p:sp>
      <p:sp>
        <p:nvSpPr>
          <p:cNvPr id="63" name="Text Box 37">
            <a:extLst>
              <a:ext uri="{FF2B5EF4-FFF2-40B4-BE49-F238E27FC236}">
                <a16:creationId xmlns:a16="http://schemas.microsoft.com/office/drawing/2014/main" id="{06410499-C65F-C76D-E65A-BD424AC3F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562" y="7762418"/>
            <a:ext cx="570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/ə/</a:t>
            </a:r>
          </a:p>
        </p:txBody>
      </p:sp>
      <p:sp>
        <p:nvSpPr>
          <p:cNvPr id="68" name="Text Box 4">
            <a:extLst>
              <a:ext uri="{FF2B5EF4-FFF2-40B4-BE49-F238E27FC236}">
                <a16:creationId xmlns:a16="http://schemas.microsoft.com/office/drawing/2014/main" id="{27040314-2349-9A7F-5301-72D2E2330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1520" y="4132104"/>
            <a:ext cx="52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cs typeface="Palatino"/>
              </a:rPr>
              <a:t>Oops, I Need That!</a:t>
            </a:r>
          </a:p>
        </p:txBody>
      </p:sp>
      <p:sp>
        <p:nvSpPr>
          <p:cNvPr id="70" name="Text Box 4">
            <a:extLst>
              <a:ext uri="{FF2B5EF4-FFF2-40B4-BE49-F238E27FC236}">
                <a16:creationId xmlns:a16="http://schemas.microsoft.com/office/drawing/2014/main" id="{4DE21F19-A6FE-CD45-65BD-676E7E00C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1520" y="5868144"/>
            <a:ext cx="522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cs typeface="Palatino"/>
              </a:rPr>
              <a:t>What if we put both [</a:t>
            </a:r>
            <a:r>
              <a:rPr lang="en-US" sz="3200" dirty="0">
                <a:latin typeface="Cambria"/>
                <a:ea typeface="Cambria"/>
                <a:cs typeface="Cambria"/>
              </a:rPr>
              <a:t>±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front] and [</a:t>
            </a:r>
            <a:r>
              <a:rPr lang="en-US" sz="3200" dirty="0">
                <a:latin typeface="Cambria"/>
                <a:ea typeface="Cambria"/>
                <a:cs typeface="Cambria"/>
              </a:rPr>
              <a:t>±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round] at the top?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208CB8E-7E87-B4EF-4DFC-988A8D394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058" y="6732240"/>
            <a:ext cx="792000" cy="576000"/>
          </a:xfrm>
          <a:prstGeom prst="ellipse">
            <a:avLst/>
          </a:prstGeom>
          <a:noFill/>
          <a:ln w="57150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 sz="508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61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Box 4"/>
          <p:cNvSpPr txBox="1">
            <a:spLocks noChangeArrowheads="1"/>
          </p:cNvSpPr>
          <p:nvPr/>
        </p:nvSpPr>
        <p:spPr bwMode="auto">
          <a:xfrm>
            <a:off x="1166400" y="2502337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Now all the phonetically round vowels are [+round], but all the other vowels are lacking a height feature, which they can be shown to need.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166400" y="1440000"/>
            <a:ext cx="88647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Classical Manchu feature hierarchy again</a:t>
            </a:r>
          </a:p>
        </p:txBody>
      </p:sp>
      <p:sp>
        <p:nvSpPr>
          <p:cNvPr id="136194" name="Rectangle 37"/>
          <p:cNvSpPr>
            <a:spLocks noChangeArrowheads="1"/>
          </p:cNvSpPr>
          <p:nvPr/>
        </p:nvSpPr>
        <p:spPr bwMode="auto">
          <a:xfrm flipH="1">
            <a:off x="1166400" y="3779912"/>
            <a:ext cx="8915400" cy="454317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52" name="Text Box 35"/>
          <p:cNvSpPr txBox="1">
            <a:spLocks noChangeArrowheads="1"/>
          </p:cNvSpPr>
          <p:nvPr/>
        </p:nvSpPr>
        <p:spPr bwMode="auto">
          <a:xfrm>
            <a:off x="8693442" y="7088532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2685443" y="3987225"/>
            <a:ext cx="5877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763" indent="-4763" algn="l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Cambria"/>
                <a:ea typeface="Times" charset="0"/>
                <a:cs typeface="Times" charset="0"/>
              </a:rPr>
              <a:t>[front] &gt; [round] &gt; [low] &gt; [ATR]</a:t>
            </a:r>
          </a:p>
        </p:txBody>
      </p:sp>
      <p:sp>
        <p:nvSpPr>
          <p:cNvPr id="61" name="Text Box 36"/>
          <p:cNvSpPr txBox="1">
            <a:spLocks noChangeArrowheads="1"/>
          </p:cNvSpPr>
          <p:nvPr/>
        </p:nvSpPr>
        <p:spPr bwMode="auto">
          <a:xfrm>
            <a:off x="6486158" y="6588224"/>
            <a:ext cx="12105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[–low]</a:t>
            </a:r>
          </a:p>
        </p:txBody>
      </p:sp>
      <p:sp>
        <p:nvSpPr>
          <p:cNvPr id="62" name="Text Box 36"/>
          <p:cNvSpPr txBox="1">
            <a:spLocks noChangeArrowheads="1"/>
          </p:cNvSpPr>
          <p:nvPr/>
        </p:nvSpPr>
        <p:spPr bwMode="auto">
          <a:xfrm>
            <a:off x="8776866" y="6588224"/>
            <a:ext cx="12346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[+low]</a:t>
            </a:r>
          </a:p>
        </p:txBody>
      </p: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5968554" y="7740352"/>
            <a:ext cx="5918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/u/</a:t>
            </a:r>
          </a:p>
        </p:txBody>
      </p:sp>
      <p:sp>
        <p:nvSpPr>
          <p:cNvPr id="65" name="Text Box 37"/>
          <p:cNvSpPr txBox="1">
            <a:spLocks noChangeArrowheads="1"/>
          </p:cNvSpPr>
          <p:nvPr/>
        </p:nvSpPr>
        <p:spPr bwMode="auto">
          <a:xfrm>
            <a:off x="7589736" y="7740352"/>
            <a:ext cx="61106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/ʊ/</a:t>
            </a:r>
          </a:p>
        </p:txBody>
      </p:sp>
      <p:grpSp>
        <p:nvGrpSpPr>
          <p:cNvPr id="8" name="Group 71"/>
          <p:cNvGrpSpPr/>
          <p:nvPr/>
        </p:nvGrpSpPr>
        <p:grpSpPr>
          <a:xfrm>
            <a:off x="3520282" y="6300192"/>
            <a:ext cx="1418400" cy="288000"/>
            <a:chOff x="817563" y="3173413"/>
            <a:chExt cx="2136775" cy="533400"/>
          </a:xfrm>
        </p:grpSpPr>
        <p:sp>
          <p:nvSpPr>
            <p:cNvPr id="59" name="Line 14"/>
            <p:cNvSpPr>
              <a:spLocks noChangeShapeType="1"/>
            </p:cNvSpPr>
            <p:nvPr/>
          </p:nvSpPr>
          <p:spPr bwMode="auto">
            <a:xfrm flipH="1">
              <a:off x="817563" y="3173413"/>
              <a:ext cx="10668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  <p:sp>
          <p:nvSpPr>
            <p:cNvPr id="60" name="Line 15"/>
            <p:cNvSpPr>
              <a:spLocks noChangeShapeType="1"/>
            </p:cNvSpPr>
            <p:nvPr/>
          </p:nvSpPr>
          <p:spPr bwMode="auto">
            <a:xfrm>
              <a:off x="1884363" y="3173413"/>
              <a:ext cx="1069975" cy="530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</p:grpSp>
      <p:sp>
        <p:nvSpPr>
          <p:cNvPr id="55" name="Text Box 36"/>
          <p:cNvSpPr txBox="1">
            <a:spLocks noChangeArrowheads="1"/>
          </p:cNvSpPr>
          <p:nvPr/>
        </p:nvSpPr>
        <p:spPr bwMode="auto">
          <a:xfrm>
            <a:off x="2639984" y="6588224"/>
            <a:ext cx="13843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[+ATR]</a:t>
            </a:r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>
            <a:off x="4240362" y="6588224"/>
            <a:ext cx="13603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[–ATR]</a:t>
            </a: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4677484" y="7042338"/>
            <a:ext cx="570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/a/</a:t>
            </a:r>
          </a:p>
        </p:txBody>
      </p:sp>
      <p:sp>
        <p:nvSpPr>
          <p:cNvPr id="58" name="Text Box 37"/>
          <p:cNvSpPr txBox="1">
            <a:spLocks noChangeArrowheads="1"/>
          </p:cNvSpPr>
          <p:nvPr/>
        </p:nvSpPr>
        <p:spPr bwMode="auto">
          <a:xfrm>
            <a:off x="9141980" y="6970330"/>
            <a:ext cx="570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/ɔ/</a:t>
            </a:r>
          </a:p>
        </p:txBody>
      </p:sp>
      <p:sp>
        <p:nvSpPr>
          <p:cNvPr id="75" name="Text Box 13"/>
          <p:cNvSpPr txBox="1">
            <a:spLocks noChangeArrowheads="1"/>
          </p:cNvSpPr>
          <p:nvPr/>
        </p:nvSpPr>
        <p:spPr bwMode="auto">
          <a:xfrm>
            <a:off x="5450540" y="5102725"/>
            <a:ext cx="13821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[–front]</a:t>
            </a:r>
          </a:p>
        </p:txBody>
      </p:sp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1216026" y="5102725"/>
            <a:ext cx="14061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[+front]</a:t>
            </a: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2080698" y="4716016"/>
            <a:ext cx="4140000" cy="432000"/>
            <a:chOff x="1488" y="816"/>
            <a:chExt cx="2880" cy="461"/>
          </a:xfrm>
        </p:grpSpPr>
        <p:sp>
          <p:nvSpPr>
            <p:cNvPr id="78" name="Line 10"/>
            <p:cNvSpPr>
              <a:spLocks noChangeShapeType="1"/>
            </p:cNvSpPr>
            <p:nvPr/>
          </p:nvSpPr>
          <p:spPr bwMode="auto">
            <a:xfrm flipH="1">
              <a:off x="1488" y="816"/>
              <a:ext cx="1440" cy="4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  <p:sp>
          <p:nvSpPr>
            <p:cNvPr id="81" name="Line 11"/>
            <p:cNvSpPr>
              <a:spLocks noChangeShapeType="1"/>
            </p:cNvSpPr>
            <p:nvPr/>
          </p:nvSpPr>
          <p:spPr bwMode="auto">
            <a:xfrm>
              <a:off x="2928" y="816"/>
              <a:ext cx="1440" cy="4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</p:grpSp>
      <p:sp>
        <p:nvSpPr>
          <p:cNvPr id="41" name="Slide Number Placeholder 8">
            <a:extLst>
              <a:ext uri="{FF2B5EF4-FFF2-40B4-BE49-F238E27FC236}">
                <a16:creationId xmlns:a16="http://schemas.microsoft.com/office/drawing/2014/main" id="{17E3E684-99B6-994B-AC29-9E3A487395B2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57</a:t>
            </a:fld>
            <a:endParaRPr lang="en-US" sz="1600" dirty="0"/>
          </a:p>
        </p:txBody>
      </p:sp>
      <p:sp>
        <p:nvSpPr>
          <p:cNvPr id="46" name="Text Box 37">
            <a:extLst>
              <a:ext uri="{FF2B5EF4-FFF2-40B4-BE49-F238E27FC236}">
                <a16:creationId xmlns:a16="http://schemas.microsoft.com/office/drawing/2014/main" id="{02AE0CE5-56BE-E4D4-7003-D2830B0A9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668" y="5602178"/>
            <a:ext cx="50687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/i/</a:t>
            </a:r>
          </a:p>
        </p:txBody>
      </p:sp>
      <p:grpSp>
        <p:nvGrpSpPr>
          <p:cNvPr id="48" name="Group 77">
            <a:extLst>
              <a:ext uri="{FF2B5EF4-FFF2-40B4-BE49-F238E27FC236}">
                <a16:creationId xmlns:a16="http://schemas.microsoft.com/office/drawing/2014/main" id="{E5A9E7F4-D30C-99C0-52D1-84E61B1959AD}"/>
              </a:ext>
            </a:extLst>
          </p:cNvPr>
          <p:cNvGrpSpPr/>
          <p:nvPr/>
        </p:nvGrpSpPr>
        <p:grpSpPr>
          <a:xfrm>
            <a:off x="4240362" y="5544144"/>
            <a:ext cx="3996000" cy="324000"/>
            <a:chOff x="817563" y="3173413"/>
            <a:chExt cx="2136775" cy="533400"/>
          </a:xfrm>
        </p:grpSpPr>
        <p:sp>
          <p:nvSpPr>
            <p:cNvPr id="53" name="Line 14">
              <a:extLst>
                <a:ext uri="{FF2B5EF4-FFF2-40B4-BE49-F238E27FC236}">
                  <a16:creationId xmlns:a16="http://schemas.microsoft.com/office/drawing/2014/main" id="{4CFC2659-C91D-4710-9E89-1BC2A32256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7563" y="3173413"/>
              <a:ext cx="10668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  <p:sp>
          <p:nvSpPr>
            <p:cNvPr id="54" name="Line 15">
              <a:extLst>
                <a:ext uri="{FF2B5EF4-FFF2-40B4-BE49-F238E27FC236}">
                  <a16:creationId xmlns:a16="http://schemas.microsoft.com/office/drawing/2014/main" id="{60DBEF4D-C64F-5808-8059-0B9136E460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363" y="3173413"/>
              <a:ext cx="1069975" cy="530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</p:grpSp>
      <p:sp>
        <p:nvSpPr>
          <p:cNvPr id="49" name="Text Box 36">
            <a:extLst>
              <a:ext uri="{FF2B5EF4-FFF2-40B4-BE49-F238E27FC236}">
                <a16:creationId xmlns:a16="http://schemas.microsoft.com/office/drawing/2014/main" id="{D01C25F0-F085-D66B-15C3-2D807820B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266" y="5796136"/>
            <a:ext cx="15311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[–round]</a:t>
            </a:r>
          </a:p>
        </p:txBody>
      </p:sp>
      <p:sp>
        <p:nvSpPr>
          <p:cNvPr id="50" name="Text Box 34">
            <a:extLst>
              <a:ext uri="{FF2B5EF4-FFF2-40B4-BE49-F238E27FC236}">
                <a16:creationId xmlns:a16="http://schemas.microsoft.com/office/drawing/2014/main" id="{8AC61C86-E578-4AED-8509-412661BE6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7656" y="5796136"/>
            <a:ext cx="155523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[+round]</a:t>
            </a:r>
          </a:p>
        </p:txBody>
      </p:sp>
      <p:sp>
        <p:nvSpPr>
          <p:cNvPr id="63" name="Text Box 37">
            <a:extLst>
              <a:ext uri="{FF2B5EF4-FFF2-40B4-BE49-F238E27FC236}">
                <a16:creationId xmlns:a16="http://schemas.microsoft.com/office/drawing/2014/main" id="{06410499-C65F-C76D-E65A-BD424AC3F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8234" y="7042338"/>
            <a:ext cx="570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/ə/</a:t>
            </a:r>
          </a:p>
        </p:txBody>
      </p:sp>
      <p:sp>
        <p:nvSpPr>
          <p:cNvPr id="68" name="Text Box 4">
            <a:extLst>
              <a:ext uri="{FF2B5EF4-FFF2-40B4-BE49-F238E27FC236}">
                <a16:creationId xmlns:a16="http://schemas.microsoft.com/office/drawing/2014/main" id="{27040314-2349-9A7F-5301-72D2E2330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1520" y="5759111"/>
            <a:ext cx="52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cs typeface="Palatino"/>
              </a:rPr>
              <a:t>Oops, I Need That!</a:t>
            </a:r>
          </a:p>
        </p:txBody>
      </p:sp>
      <p:grpSp>
        <p:nvGrpSpPr>
          <p:cNvPr id="2" name="Group 71">
            <a:extLst>
              <a:ext uri="{FF2B5EF4-FFF2-40B4-BE49-F238E27FC236}">
                <a16:creationId xmlns:a16="http://schemas.microsoft.com/office/drawing/2014/main" id="{D5F82722-3FC4-245E-9C9F-0D75A0563498}"/>
              </a:ext>
            </a:extLst>
          </p:cNvPr>
          <p:cNvGrpSpPr/>
          <p:nvPr/>
        </p:nvGrpSpPr>
        <p:grpSpPr>
          <a:xfrm>
            <a:off x="7120682" y="6300192"/>
            <a:ext cx="2304000" cy="288000"/>
            <a:chOff x="817563" y="3173413"/>
            <a:chExt cx="2136775" cy="533400"/>
          </a:xfrm>
        </p:grpSpPr>
        <p:sp>
          <p:nvSpPr>
            <p:cNvPr id="4" name="Line 14">
              <a:extLst>
                <a:ext uri="{FF2B5EF4-FFF2-40B4-BE49-F238E27FC236}">
                  <a16:creationId xmlns:a16="http://schemas.microsoft.com/office/drawing/2014/main" id="{5B83A81A-2487-AC47-8DE4-17AD31D6C7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7563" y="3173413"/>
              <a:ext cx="10668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  <p:sp>
          <p:nvSpPr>
            <p:cNvPr id="5" name="Line 15">
              <a:extLst>
                <a:ext uri="{FF2B5EF4-FFF2-40B4-BE49-F238E27FC236}">
                  <a16:creationId xmlns:a16="http://schemas.microsoft.com/office/drawing/2014/main" id="{275DB251-6A98-B54E-00FA-0D2FDB391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363" y="3173413"/>
              <a:ext cx="1069975" cy="530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</p:grpSp>
      <p:grpSp>
        <p:nvGrpSpPr>
          <p:cNvPr id="7" name="Group 71">
            <a:extLst>
              <a:ext uri="{FF2B5EF4-FFF2-40B4-BE49-F238E27FC236}">
                <a16:creationId xmlns:a16="http://schemas.microsoft.com/office/drawing/2014/main" id="{5B203B28-C5AC-16E9-0FB2-181AC3DCE9F9}"/>
              </a:ext>
            </a:extLst>
          </p:cNvPr>
          <p:cNvGrpSpPr/>
          <p:nvPr/>
        </p:nvGrpSpPr>
        <p:grpSpPr>
          <a:xfrm>
            <a:off x="6350354" y="7092280"/>
            <a:ext cx="1418400" cy="288000"/>
            <a:chOff x="817563" y="3173413"/>
            <a:chExt cx="2136775" cy="533400"/>
          </a:xfrm>
        </p:grpSpPr>
        <p:sp>
          <p:nvSpPr>
            <p:cNvPr id="9" name="Line 14">
              <a:extLst>
                <a:ext uri="{FF2B5EF4-FFF2-40B4-BE49-F238E27FC236}">
                  <a16:creationId xmlns:a16="http://schemas.microsoft.com/office/drawing/2014/main" id="{170E0812-24BC-7D39-AAD9-690AB85FE4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7563" y="3173413"/>
              <a:ext cx="10668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  <p:sp>
          <p:nvSpPr>
            <p:cNvPr id="10" name="Line 15">
              <a:extLst>
                <a:ext uri="{FF2B5EF4-FFF2-40B4-BE49-F238E27FC236}">
                  <a16:creationId xmlns:a16="http://schemas.microsoft.com/office/drawing/2014/main" id="{0BDAC09E-E3B6-9D94-FD20-D60BDF4BC4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363" y="3173413"/>
              <a:ext cx="1069975" cy="530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</p:grpSp>
      <p:sp>
        <p:nvSpPr>
          <p:cNvPr id="12" name="Text Box 36">
            <a:extLst>
              <a:ext uri="{FF2B5EF4-FFF2-40B4-BE49-F238E27FC236}">
                <a16:creationId xmlns:a16="http://schemas.microsoft.com/office/drawing/2014/main" id="{3CF06599-2603-FB0E-3CB3-22999E906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0304" y="7308304"/>
            <a:ext cx="13843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[+ATR]</a:t>
            </a:r>
          </a:p>
        </p:txBody>
      </p:sp>
      <p:sp>
        <p:nvSpPr>
          <p:cNvPr id="13" name="Text Box 36">
            <a:extLst>
              <a:ext uri="{FF2B5EF4-FFF2-40B4-BE49-F238E27FC236}">
                <a16:creationId xmlns:a16="http://schemas.microsoft.com/office/drawing/2014/main" id="{C82154CA-1893-7A4E-13E4-0449FE9F6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8525" y="7308304"/>
            <a:ext cx="13603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[–ATR]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20CDCA-44E9-7F1F-A8FE-20D8D91EB1CF}"/>
              </a:ext>
            </a:extLst>
          </p:cNvPr>
          <p:cNvSpPr>
            <a:spLocks noChangeArrowheads="1"/>
          </p:cNvSpPr>
          <p:nvPr/>
        </p:nvSpPr>
        <p:spPr bwMode="auto">
          <a:xfrm rot="1920691">
            <a:off x="712327" y="4939786"/>
            <a:ext cx="5184000" cy="2697709"/>
          </a:xfrm>
          <a:prstGeom prst="ellipse">
            <a:avLst/>
          </a:prstGeom>
          <a:noFill/>
          <a:ln w="57150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 sz="508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99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Box 4"/>
          <p:cNvSpPr txBox="1">
            <a:spLocks noChangeArrowheads="1"/>
          </p:cNvSpPr>
          <p:nvPr/>
        </p:nvSpPr>
        <p:spPr bwMode="auto">
          <a:xfrm>
            <a:off x="1166400" y="2502337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Rather, the account we originally proposed, in which [±round] is confined to the low vowel /</a:t>
            </a:r>
            <a:r>
              <a:rPr lang="en-US" sz="3200" dirty="0" err="1">
                <a:latin typeface="Cambria"/>
                <a:ea typeface="Cambria"/>
                <a:cs typeface="Cambria"/>
              </a:rPr>
              <a:t>ɔ</a:t>
            </a:r>
            <a:r>
              <a:rPr lang="en-US" sz="3200" dirty="0">
                <a:latin typeface="Cambria"/>
                <a:ea typeface="Cambria"/>
                <a:cs typeface="Cambria"/>
              </a:rPr>
              <a:t>/, appears to best account for all the data.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166400" y="1440000"/>
            <a:ext cx="88647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Classical Manchu feature hierarchy again</a:t>
            </a:r>
          </a:p>
        </p:txBody>
      </p:sp>
      <p:sp>
        <p:nvSpPr>
          <p:cNvPr id="136194" name="Rectangle 37"/>
          <p:cNvSpPr>
            <a:spLocks noChangeArrowheads="1"/>
          </p:cNvSpPr>
          <p:nvPr/>
        </p:nvSpPr>
        <p:spPr bwMode="auto">
          <a:xfrm flipH="1">
            <a:off x="1166400" y="3934005"/>
            <a:ext cx="8915400" cy="454317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grpSp>
        <p:nvGrpSpPr>
          <p:cNvPr id="3" name="Group 77"/>
          <p:cNvGrpSpPr/>
          <p:nvPr/>
        </p:nvGrpSpPr>
        <p:grpSpPr>
          <a:xfrm>
            <a:off x="2024166" y="5796136"/>
            <a:ext cx="1980000" cy="540000"/>
            <a:chOff x="817563" y="3173413"/>
            <a:chExt cx="2136775" cy="533400"/>
          </a:xfrm>
        </p:grpSpPr>
        <p:sp>
          <p:nvSpPr>
            <p:cNvPr id="79" name="Line 14"/>
            <p:cNvSpPr>
              <a:spLocks noChangeShapeType="1"/>
            </p:cNvSpPr>
            <p:nvPr/>
          </p:nvSpPr>
          <p:spPr bwMode="auto">
            <a:xfrm flipH="1">
              <a:off x="817563" y="3173413"/>
              <a:ext cx="10668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1884363" y="3173413"/>
              <a:ext cx="1069975" cy="530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</p:grp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1216026" y="6322258"/>
            <a:ext cx="14061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[+front]</a:t>
            </a:r>
          </a:p>
        </p:txBody>
      </p:sp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3160242" y="6322258"/>
            <a:ext cx="13821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[–front]</a:t>
            </a:r>
          </a:p>
        </p:txBody>
      </p:sp>
      <p:sp>
        <p:nvSpPr>
          <p:cNvPr id="52" name="Text Box 35"/>
          <p:cNvSpPr txBox="1">
            <a:spLocks noChangeArrowheads="1"/>
          </p:cNvSpPr>
          <p:nvPr/>
        </p:nvSpPr>
        <p:spPr bwMode="auto">
          <a:xfrm>
            <a:off x="8693442" y="7088532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2685443" y="3987225"/>
            <a:ext cx="5877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763" indent="-4763" algn="l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Cambria"/>
                <a:ea typeface="Times" charset="0"/>
                <a:cs typeface="Times" charset="0"/>
              </a:rPr>
              <a:t>[low] &gt; [front] &gt; [ATR] &gt; [round]</a:t>
            </a:r>
          </a:p>
        </p:txBody>
      </p:sp>
      <p:sp>
        <p:nvSpPr>
          <p:cNvPr id="61" name="Text Box 36"/>
          <p:cNvSpPr txBox="1">
            <a:spLocks noChangeArrowheads="1"/>
          </p:cNvSpPr>
          <p:nvPr/>
        </p:nvSpPr>
        <p:spPr bwMode="auto">
          <a:xfrm>
            <a:off x="2584178" y="7309683"/>
            <a:ext cx="13843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[+ATR]</a:t>
            </a:r>
          </a:p>
        </p:txBody>
      </p:sp>
      <p:sp>
        <p:nvSpPr>
          <p:cNvPr id="62" name="Text Box 36"/>
          <p:cNvSpPr txBox="1">
            <a:spLocks noChangeArrowheads="1"/>
          </p:cNvSpPr>
          <p:nvPr/>
        </p:nvSpPr>
        <p:spPr bwMode="auto">
          <a:xfrm>
            <a:off x="3830814" y="7309683"/>
            <a:ext cx="13603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[–ATR]</a:t>
            </a:r>
          </a:p>
        </p:txBody>
      </p:sp>
      <p:grpSp>
        <p:nvGrpSpPr>
          <p:cNvPr id="6" name="Group 71"/>
          <p:cNvGrpSpPr/>
          <p:nvPr/>
        </p:nvGrpSpPr>
        <p:grpSpPr>
          <a:xfrm>
            <a:off x="3232330" y="6804249"/>
            <a:ext cx="1414168" cy="540000"/>
            <a:chOff x="262228" y="3173412"/>
            <a:chExt cx="3304634" cy="533898"/>
          </a:xfrm>
        </p:grpSpPr>
        <p:sp>
          <p:nvSpPr>
            <p:cNvPr id="66" name="Line 14"/>
            <p:cNvSpPr>
              <a:spLocks noChangeShapeType="1"/>
            </p:cNvSpPr>
            <p:nvPr/>
          </p:nvSpPr>
          <p:spPr bwMode="auto">
            <a:xfrm flipH="1">
              <a:off x="262228" y="3173413"/>
              <a:ext cx="1682499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  <p:sp>
          <p:nvSpPr>
            <p:cNvPr id="67" name="Line 15"/>
            <p:cNvSpPr>
              <a:spLocks noChangeShapeType="1"/>
            </p:cNvSpPr>
            <p:nvPr/>
          </p:nvSpPr>
          <p:spPr bwMode="auto">
            <a:xfrm>
              <a:off x="1884363" y="3173412"/>
              <a:ext cx="1682499" cy="53389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</p:grp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2966054" y="7762418"/>
            <a:ext cx="5918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/u/</a:t>
            </a:r>
          </a:p>
        </p:txBody>
      </p:sp>
      <p:sp>
        <p:nvSpPr>
          <p:cNvPr id="65" name="Text Box 37"/>
          <p:cNvSpPr txBox="1">
            <a:spLocks noChangeArrowheads="1"/>
          </p:cNvSpPr>
          <p:nvPr/>
        </p:nvSpPr>
        <p:spPr bwMode="auto">
          <a:xfrm>
            <a:off x="4298528" y="7762418"/>
            <a:ext cx="61106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/ʊ/</a:t>
            </a:r>
          </a:p>
        </p:txBody>
      </p:sp>
      <p:grpSp>
        <p:nvGrpSpPr>
          <p:cNvPr id="8" name="Group 71"/>
          <p:cNvGrpSpPr/>
          <p:nvPr/>
        </p:nvGrpSpPr>
        <p:grpSpPr>
          <a:xfrm>
            <a:off x="7840762" y="6804248"/>
            <a:ext cx="1418400" cy="540000"/>
            <a:chOff x="817563" y="3173413"/>
            <a:chExt cx="2136775" cy="533400"/>
          </a:xfrm>
        </p:grpSpPr>
        <p:sp>
          <p:nvSpPr>
            <p:cNvPr id="59" name="Line 14"/>
            <p:cNvSpPr>
              <a:spLocks noChangeShapeType="1"/>
            </p:cNvSpPr>
            <p:nvPr/>
          </p:nvSpPr>
          <p:spPr bwMode="auto">
            <a:xfrm flipH="1">
              <a:off x="817563" y="3173413"/>
              <a:ext cx="10668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  <p:sp>
          <p:nvSpPr>
            <p:cNvPr id="60" name="Line 15"/>
            <p:cNvSpPr>
              <a:spLocks noChangeShapeType="1"/>
            </p:cNvSpPr>
            <p:nvPr/>
          </p:nvSpPr>
          <p:spPr bwMode="auto">
            <a:xfrm>
              <a:off x="1884363" y="3173413"/>
              <a:ext cx="1069975" cy="530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</p:grpSp>
      <p:sp>
        <p:nvSpPr>
          <p:cNvPr id="55" name="Text Box 36"/>
          <p:cNvSpPr txBox="1">
            <a:spLocks noChangeArrowheads="1"/>
          </p:cNvSpPr>
          <p:nvPr/>
        </p:nvSpPr>
        <p:spPr bwMode="auto">
          <a:xfrm>
            <a:off x="6976666" y="7309683"/>
            <a:ext cx="15311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[–round]</a:t>
            </a:r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>
            <a:off x="8560842" y="7309683"/>
            <a:ext cx="155523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[+round]</a:t>
            </a: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7480722" y="7762418"/>
            <a:ext cx="570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/a/</a:t>
            </a:r>
          </a:p>
        </p:txBody>
      </p:sp>
      <p:sp>
        <p:nvSpPr>
          <p:cNvPr id="58" name="Text Box 37"/>
          <p:cNvSpPr txBox="1">
            <a:spLocks noChangeArrowheads="1"/>
          </p:cNvSpPr>
          <p:nvPr/>
        </p:nvSpPr>
        <p:spPr bwMode="auto">
          <a:xfrm>
            <a:off x="9141980" y="7762418"/>
            <a:ext cx="570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/ɔ/</a:t>
            </a:r>
          </a:p>
        </p:txBody>
      </p:sp>
      <p:sp>
        <p:nvSpPr>
          <p:cNvPr id="75" name="Text Box 13"/>
          <p:cNvSpPr txBox="1">
            <a:spLocks noChangeArrowheads="1"/>
          </p:cNvSpPr>
          <p:nvPr/>
        </p:nvSpPr>
        <p:spPr bwMode="auto">
          <a:xfrm>
            <a:off x="6832650" y="5296683"/>
            <a:ext cx="12346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[+low]</a:t>
            </a:r>
          </a:p>
        </p:txBody>
      </p:sp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2506748" y="5296683"/>
            <a:ext cx="121058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[–low]</a:t>
            </a: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3133036" y="4716016"/>
            <a:ext cx="4320000" cy="640397"/>
            <a:chOff x="1488" y="816"/>
            <a:chExt cx="2880" cy="461"/>
          </a:xfrm>
        </p:grpSpPr>
        <p:sp>
          <p:nvSpPr>
            <p:cNvPr id="78" name="Line 10"/>
            <p:cNvSpPr>
              <a:spLocks noChangeShapeType="1"/>
            </p:cNvSpPr>
            <p:nvPr/>
          </p:nvSpPr>
          <p:spPr bwMode="auto">
            <a:xfrm flipH="1">
              <a:off x="1488" y="816"/>
              <a:ext cx="1440" cy="4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  <p:sp>
          <p:nvSpPr>
            <p:cNvPr id="81" name="Line 11"/>
            <p:cNvSpPr>
              <a:spLocks noChangeShapeType="1"/>
            </p:cNvSpPr>
            <p:nvPr/>
          </p:nvSpPr>
          <p:spPr bwMode="auto">
            <a:xfrm>
              <a:off x="2928" y="816"/>
              <a:ext cx="1440" cy="4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</p:grpSp>
      <p:sp>
        <p:nvSpPr>
          <p:cNvPr id="41" name="Slide Number Placeholder 8">
            <a:extLst>
              <a:ext uri="{FF2B5EF4-FFF2-40B4-BE49-F238E27FC236}">
                <a16:creationId xmlns:a16="http://schemas.microsoft.com/office/drawing/2014/main" id="{17E3E684-99B6-994B-AC29-9E3A487395B2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58</a:t>
            </a:fld>
            <a:endParaRPr lang="en-US" sz="1600" dirty="0"/>
          </a:p>
        </p:txBody>
      </p:sp>
      <p:sp>
        <p:nvSpPr>
          <p:cNvPr id="46" name="Text Box 37">
            <a:extLst>
              <a:ext uri="{FF2B5EF4-FFF2-40B4-BE49-F238E27FC236}">
                <a16:creationId xmlns:a16="http://schemas.microsoft.com/office/drawing/2014/main" id="{02AE0CE5-56BE-E4D4-7003-D2830B0A9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074" y="6754306"/>
            <a:ext cx="50687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/i/</a:t>
            </a:r>
          </a:p>
        </p:txBody>
      </p:sp>
      <p:grpSp>
        <p:nvGrpSpPr>
          <p:cNvPr id="48" name="Group 77">
            <a:extLst>
              <a:ext uri="{FF2B5EF4-FFF2-40B4-BE49-F238E27FC236}">
                <a16:creationId xmlns:a16="http://schemas.microsoft.com/office/drawing/2014/main" id="{E5A9E7F4-D30C-99C0-52D1-84E61B1959AD}"/>
              </a:ext>
            </a:extLst>
          </p:cNvPr>
          <p:cNvGrpSpPr/>
          <p:nvPr/>
        </p:nvGrpSpPr>
        <p:grpSpPr>
          <a:xfrm>
            <a:off x="6508834" y="5796136"/>
            <a:ext cx="1980000" cy="540000"/>
            <a:chOff x="817563" y="3173413"/>
            <a:chExt cx="2136775" cy="533400"/>
          </a:xfrm>
        </p:grpSpPr>
        <p:sp>
          <p:nvSpPr>
            <p:cNvPr id="53" name="Line 14">
              <a:extLst>
                <a:ext uri="{FF2B5EF4-FFF2-40B4-BE49-F238E27FC236}">
                  <a16:creationId xmlns:a16="http://schemas.microsoft.com/office/drawing/2014/main" id="{4CFC2659-C91D-4710-9E89-1BC2A32256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7563" y="3173413"/>
              <a:ext cx="10668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  <p:sp>
          <p:nvSpPr>
            <p:cNvPr id="54" name="Line 15">
              <a:extLst>
                <a:ext uri="{FF2B5EF4-FFF2-40B4-BE49-F238E27FC236}">
                  <a16:creationId xmlns:a16="http://schemas.microsoft.com/office/drawing/2014/main" id="{60DBEF4D-C64F-5808-8059-0B9136E460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363" y="3173413"/>
              <a:ext cx="1069975" cy="530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</p:grpSp>
      <p:sp>
        <p:nvSpPr>
          <p:cNvPr id="49" name="Text Box 36">
            <a:extLst>
              <a:ext uri="{FF2B5EF4-FFF2-40B4-BE49-F238E27FC236}">
                <a16:creationId xmlns:a16="http://schemas.microsoft.com/office/drawing/2014/main" id="{D01C25F0-F085-D66B-15C3-2D807820B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530" y="6322258"/>
            <a:ext cx="13843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[+ATR]</a:t>
            </a:r>
          </a:p>
        </p:txBody>
      </p:sp>
      <p:sp>
        <p:nvSpPr>
          <p:cNvPr id="50" name="Text Box 34">
            <a:extLst>
              <a:ext uri="{FF2B5EF4-FFF2-40B4-BE49-F238E27FC236}">
                <a16:creationId xmlns:a16="http://schemas.microsoft.com/office/drawing/2014/main" id="{8AC61C86-E578-4AED-8509-412661BE6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4128" y="6322258"/>
            <a:ext cx="13603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[–ATR]</a:t>
            </a:r>
          </a:p>
        </p:txBody>
      </p:sp>
      <p:sp>
        <p:nvSpPr>
          <p:cNvPr id="63" name="Text Box 37">
            <a:extLst>
              <a:ext uri="{FF2B5EF4-FFF2-40B4-BE49-F238E27FC236}">
                <a16:creationId xmlns:a16="http://schemas.microsoft.com/office/drawing/2014/main" id="{06410499-C65F-C76D-E65A-BD424AC3F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570" y="6754306"/>
            <a:ext cx="570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/ə/</a:t>
            </a:r>
          </a:p>
        </p:txBody>
      </p:sp>
    </p:spTree>
    <p:extLst>
      <p:ext uri="{BB962C8B-B14F-4D97-AF65-F5344CB8AC3E}">
        <p14:creationId xmlns:p14="http://schemas.microsoft.com/office/powerpoint/2010/main" val="2837289776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Text Box 2"/>
          <p:cNvSpPr txBox="1">
            <a:spLocks noChangeArrowheads="1"/>
          </p:cNvSpPr>
          <p:nvPr/>
        </p:nvSpPr>
        <p:spPr bwMode="auto">
          <a:xfrm>
            <a:off x="1166400" y="2430532"/>
            <a:ext cx="1015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buFont typeface="Times" charset="0"/>
              <a:buNone/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As Trubetzkoy (2001: 20 [1936]) remarked:</a:t>
            </a:r>
            <a:endParaRPr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1166400" y="1440000"/>
            <a:ext cx="72404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rPr>
              <a:t>Contrast and phonological change</a:t>
            </a:r>
          </a:p>
        </p:txBody>
      </p:sp>
      <p:sp>
        <p:nvSpPr>
          <p:cNvPr id="162822" name="Text Box 4"/>
          <p:cNvSpPr txBox="1">
            <a:spLocks noChangeArrowheads="1"/>
          </p:cNvSpPr>
          <p:nvPr/>
        </p:nvSpPr>
        <p:spPr bwMode="auto">
          <a:xfrm>
            <a:off x="1166400" y="7023174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As we will see, the status of the feature [±round] 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is an important issue also in the history of Old English, to which we now turn.</a:t>
            </a:r>
            <a:endParaRPr lang="en-US" sz="3200" dirty="0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sp>
        <p:nvSpPr>
          <p:cNvPr id="162824" name="Line 28"/>
          <p:cNvSpPr>
            <a:spLocks noChangeShapeType="1"/>
          </p:cNvSpPr>
          <p:nvPr/>
        </p:nvSpPr>
        <p:spPr bwMode="auto">
          <a:xfrm>
            <a:off x="1166399" y="2286000"/>
            <a:ext cx="14400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66400" y="3159839"/>
            <a:ext cx="1015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en-US" sz="3200" dirty="0">
                <a:latin typeface="Cambria" panose="02040503050406030204" pitchFamily="18" charset="0"/>
              </a:rPr>
              <a:t>The correct classification of an opposition ‘</a:t>
            </a:r>
            <a:r>
              <a:rPr lang="en-US" alt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depends on one’s point of view</a:t>
            </a:r>
            <a:r>
              <a:rPr lang="en-US" altLang="en-US" sz="3200" dirty="0">
                <a:latin typeface="Cambria" panose="02040503050406030204" pitchFamily="18" charset="0"/>
              </a:rPr>
              <a:t>’; by which I understand that a system of contrasts can be analyzed in different ways.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166400" y="4874031"/>
            <a:ext cx="1015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en-US" sz="3200" dirty="0">
                <a:latin typeface="Cambria" panose="02040503050406030204" pitchFamily="18" charset="0"/>
              </a:rPr>
              <a:t>But ‘</a:t>
            </a:r>
            <a:r>
              <a:rPr lang="en-US" alt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it is neither subjective nor arbitrary, for the point of view is implied by the system</a:t>
            </a:r>
            <a:r>
              <a:rPr lang="en-US" altLang="en-US" sz="3200" dirty="0">
                <a:latin typeface="Cambria" panose="02040503050406030204" pitchFamily="18" charset="0"/>
              </a:rPr>
              <a:t>’; that is, the patterns of phonological activity suggest what the correct analysis is.</a:t>
            </a:r>
          </a:p>
        </p:txBody>
      </p:sp>
      <p:sp>
        <p:nvSpPr>
          <p:cNvPr id="162827" name="Line 28"/>
          <p:cNvSpPr>
            <a:spLocks noChangeShapeType="1"/>
          </p:cNvSpPr>
          <p:nvPr/>
        </p:nvSpPr>
        <p:spPr bwMode="auto">
          <a:xfrm>
            <a:off x="1166399" y="6588224"/>
            <a:ext cx="14400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D5BD7FA0-413C-4448-8CDE-7A5BA02CDA5C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59</a:t>
            </a:fld>
            <a:endParaRPr lang="en-US" sz="1600" dirty="0"/>
          </a:p>
        </p:txBody>
      </p:sp>
      <p:pic>
        <p:nvPicPr>
          <p:cNvPr id="2" name="Picture 1" descr="Trubetzkoy Grundzuge.jpg">
            <a:extLst>
              <a:ext uri="{FF2B5EF4-FFF2-40B4-BE49-F238E27FC236}">
                <a16:creationId xmlns:a16="http://schemas.microsoft.com/office/drawing/2014/main" id="{5ABC7056-244D-F739-FBFB-1385ABC6B3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04" t="13034" r="54127" b="27772"/>
          <a:stretch/>
        </p:blipFill>
        <p:spPr>
          <a:xfrm>
            <a:off x="11505814" y="2555776"/>
            <a:ext cx="3391732" cy="374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948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166400" y="1524001"/>
            <a:ext cx="8105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Contrastive Hierarchy Theory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66400" y="2594393"/>
            <a:ext cx="1440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3200" dirty="0">
                <a:latin typeface="Cambria"/>
                <a:cs typeface="Cambria"/>
              </a:rPr>
              <a:t>Contrastive Hierarchy Theory builds on ideas that go back to Roman Jakobson and N. S. Trubetzkoy and their collaborators; cf. Jakobson (1962 [1931]); Trubetzkoy (1939); Jakobson (1941); Jakobson &amp; </a:t>
            </a:r>
            <a:r>
              <a:rPr lang="en-US" sz="3200" dirty="0" err="1">
                <a:latin typeface="Cambria"/>
                <a:cs typeface="Cambria"/>
              </a:rPr>
              <a:t>Lotz</a:t>
            </a:r>
            <a:r>
              <a:rPr lang="en-US" sz="3200" dirty="0">
                <a:latin typeface="Cambria"/>
                <a:cs typeface="Cambria"/>
              </a:rPr>
              <a:t> (1949). 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166400" y="4526559"/>
            <a:ext cx="1440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cs typeface="Cambria"/>
              </a:rPr>
              <a:t>The approach, which came to feature ‘branching trees’, had its heyday in the 1950s (Jakobson, </a:t>
            </a:r>
            <a:r>
              <a:rPr lang="en-US" sz="3200" dirty="0" err="1">
                <a:latin typeface="Cambria"/>
                <a:cs typeface="Cambria"/>
              </a:rPr>
              <a:t>Fant</a:t>
            </a:r>
            <a:r>
              <a:rPr lang="en-US" sz="3200" dirty="0">
                <a:latin typeface="Cambria"/>
                <a:cs typeface="Cambria"/>
              </a:rPr>
              <a:t>, &amp; Halle 1952; Cherry, Halle, &amp; Jakobson 1953; Jakobson &amp; Halle 1956; Halle 1959).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59559A6-9FEB-544D-B111-03E165F7AB07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6</a:t>
            </a:fld>
            <a:endParaRPr lang="en-US" sz="1600" dirty="0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D6583D87-C4D7-46B3-CB31-5E59EAB70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6458724"/>
            <a:ext cx="1440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3200" dirty="0">
                <a:latin typeface="Cambria"/>
                <a:cs typeface="Cambria"/>
              </a:rPr>
              <a:t>This approach was imported into early versions of the theory of generative phonology; it is featured prominently in the first generative phonology textbook by Robert T. Harms in 1968.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4082580" y="1600200"/>
            <a:ext cx="8092431" cy="5943600"/>
          </a:xfrm>
          <a:prstGeom prst="rect">
            <a:avLst/>
          </a:prstGeom>
          <a:solidFill>
            <a:srgbClr val="60606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242594" y="1828815"/>
            <a:ext cx="7772400" cy="5577815"/>
          </a:xfrm>
          <a:prstGeom prst="rect">
            <a:avLst/>
          </a:prstGeom>
          <a:solidFill>
            <a:srgbClr val="F8F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71094" y="1255714"/>
            <a:ext cx="8915400" cy="2514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263830" y="4589707"/>
            <a:ext cx="6061146" cy="176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ts val="960"/>
              </a:spcBef>
            </a:pPr>
            <a:r>
              <a:rPr lang="en-US" sz="3200" dirty="0">
                <a:solidFill>
                  <a:srgbClr val="C00000"/>
                </a:solidFill>
                <a:latin typeface="Optima"/>
                <a:cs typeface="Optima"/>
              </a:rPr>
              <a:t>6. From Proto-Germanic to Old</a:t>
            </a:r>
          </a:p>
          <a:p>
            <a:pPr>
              <a:spcBef>
                <a:spcPts val="960"/>
              </a:spcBef>
            </a:pPr>
            <a:r>
              <a:rPr lang="en-US" sz="3200" dirty="0">
                <a:solidFill>
                  <a:srgbClr val="C00000"/>
                </a:solidFill>
                <a:latin typeface="Optima"/>
                <a:cs typeface="Optima"/>
              </a:rPr>
              <a:t>English: The Short Vowels</a:t>
            </a:r>
          </a:p>
          <a:p>
            <a:pPr>
              <a:spcBef>
                <a:spcPts val="960"/>
              </a:spcBef>
            </a:pPr>
            <a:r>
              <a:rPr lang="en-US" sz="2800" i="1" dirty="0">
                <a:solidFill>
                  <a:srgbClr val="C00000"/>
                </a:solidFill>
                <a:latin typeface="Optima"/>
                <a:cs typeface="Optima"/>
              </a:rPr>
              <a:t>This section is based on Dresher 2018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244118" y="3352803"/>
            <a:ext cx="7769352" cy="182876"/>
          </a:xfrm>
          <a:prstGeom prst="rect">
            <a:avLst/>
          </a:prstGeom>
          <a:solidFill>
            <a:srgbClr val="60606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0346210" y="3543309"/>
            <a:ext cx="1828800" cy="3985252"/>
          </a:xfrm>
          <a:prstGeom prst="rect">
            <a:avLst/>
          </a:prstGeom>
          <a:solidFill>
            <a:srgbClr val="60606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659E4B-9D4A-AF49-98B5-9D05EC5B44B9}"/>
              </a:ext>
            </a:extLst>
          </p:cNvPr>
          <p:cNvSpPr/>
          <p:nvPr/>
        </p:nvSpPr>
        <p:spPr bwMode="auto">
          <a:xfrm>
            <a:off x="4242595" y="3537000"/>
            <a:ext cx="6103616" cy="3870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dirty="0">
              <a:latin typeface="Times" pitchFamily="71" charset="0"/>
            </a:endParaRP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5AA28CED-DBC8-8E45-A945-D34EF81C0FED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60</a:t>
            </a:fld>
            <a:endParaRPr lang="en-US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C34892-9F45-CB49-804B-C446FA9B21EF}"/>
              </a:ext>
            </a:extLst>
          </p:cNvPr>
          <p:cNvSpPr/>
          <p:nvPr/>
        </p:nvSpPr>
        <p:spPr>
          <a:xfrm>
            <a:off x="7388564" y="1928177"/>
            <a:ext cx="3062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International Conference </a:t>
            </a:r>
          </a:p>
          <a:p>
            <a:pPr algn="l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on Historical Linguistics</a:t>
            </a:r>
          </a:p>
          <a:p>
            <a:pPr algn="l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ICHL 25 – Oxford</a:t>
            </a:r>
          </a:p>
          <a:p>
            <a:pPr algn="l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1–5 August 2022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8C98BA9-FCDC-B733-411E-F19704C94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0362" y="1835696"/>
            <a:ext cx="1508400" cy="15084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3D86698-8518-6417-D1E1-5878C7E81A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28306" y="1835696"/>
            <a:ext cx="1508400" cy="15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31855"/>
      </p:ext>
    </p:extLst>
  </p:cSld>
  <p:clrMapOvr>
    <a:masterClrMapping/>
  </p:clrMapOvr>
  <p:transition>
    <p:diamond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B1B563-90AE-FB47-8E86-C0F6F48BF181}"/>
              </a:ext>
            </a:extLst>
          </p:cNvPr>
          <p:cNvSpPr/>
          <p:nvPr/>
        </p:nvSpPr>
        <p:spPr bwMode="auto">
          <a:xfrm>
            <a:off x="2944706" y="5826125"/>
            <a:ext cx="4392000" cy="2057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1166400" y="1440000"/>
            <a:ext cx="62563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rPr>
              <a:t>Proto-Germanic short vowels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66400" y="2259612"/>
            <a:ext cx="1378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Consider Proto-Germanic, which is commonly assumed to have had the four short vowels */</a:t>
            </a:r>
            <a:r>
              <a:rPr lang="en-US" sz="3200" dirty="0" err="1">
                <a:latin typeface="Cambria" panose="02040503050406030204" pitchFamily="18" charset="0"/>
                <a:ea typeface="Palatino" charset="0"/>
                <a:cs typeface="Palatino" charset="0"/>
              </a:rPr>
              <a:t>i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/, */e/, */a/, */u/ (</a:t>
            </a:r>
            <a:r>
              <a:rPr lang="en-US" sz="3200" dirty="0" err="1">
                <a:latin typeface="Cambria" panose="02040503050406030204" pitchFamily="18" charset="0"/>
                <a:ea typeface="Palatino" charset="0"/>
                <a:cs typeface="Palatino" charset="0"/>
              </a:rPr>
              <a:t>Ringe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 2006).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2D9B00-D534-A74D-9C5F-FBB8ADBD9BCC}"/>
              </a:ext>
            </a:extLst>
          </p:cNvPr>
          <p:cNvSpPr/>
          <p:nvPr/>
        </p:nvSpPr>
        <p:spPr>
          <a:xfrm>
            <a:off x="3917038" y="5334002"/>
            <a:ext cx="2447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cs typeface="Palatino"/>
              </a:rPr>
              <a:t>Short vowels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3E18F58D-8950-8446-8015-1B36A541B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3448556"/>
            <a:ext cx="1378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It also had long vowels, but these will not be relevant here (see Dresher 2018 for discussion of the long vowels).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83C27490-745F-CB45-AC8C-63AC793F9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4637500"/>
            <a:ext cx="1440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Why Proto-Germanic? I pick it for two reasons:  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A89F5EC9-735F-164D-814F-897243403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872" y="5821422"/>
            <a:ext cx="753172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First, because its later evolution into West Germanic and Old English raises some interesting diachronic issues that we will look at soon.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EB16342C-E4D6-B341-A6D3-138D6A1198F4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61</a:t>
            </a:fld>
            <a:endParaRPr lang="en-US" sz="1600" dirty="0"/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4BF587FD-AED0-C946-B783-DCDD73C63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274" y="5938196"/>
            <a:ext cx="29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Doulos SIL" charset="-52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A37ABF22-CE0A-3241-9ED8-922EBC0D8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792" y="5938196"/>
            <a:ext cx="4106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Doulos SIL" charset="-52"/>
                <a:cs typeface="Times New Roman" panose="02020603050405020304" pitchFamily="18" charset="0"/>
              </a:rPr>
              <a:t>u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  <a:ea typeface="Doulos SIL" charset="-52"/>
              <a:cs typeface="Times New Roman" panose="02020603050405020304" pitchFamily="18" charset="0"/>
            </a:endParaRP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26DFC0F5-B8BD-3742-9686-C25315C8C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320" y="6623996"/>
            <a:ext cx="3850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Doulos SIL" charset="-52"/>
                <a:cs typeface="Times New Roman" panose="02020603050405020304" pitchFamily="18" charset="0"/>
              </a:rPr>
              <a:t>e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  <a:ea typeface="Doulos SIL" charset="-52"/>
              <a:cs typeface="Times New Roman" panose="02020603050405020304" pitchFamily="18" charset="0"/>
            </a:endParaRP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14921A49-67E1-9449-8465-D5A9FF02E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418" y="7309796"/>
            <a:ext cx="3850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Doulos SIL" charset="-52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448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1166400" y="1440000"/>
            <a:ext cx="78865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rPr>
              <a:t>Proto-Germanic Contrastive Features</a:t>
            </a:r>
          </a:p>
        </p:txBody>
      </p:sp>
      <p:sp>
        <p:nvSpPr>
          <p:cNvPr id="162824" name="Line 28"/>
          <p:cNvSpPr>
            <a:spLocks noChangeShapeType="1"/>
          </p:cNvSpPr>
          <p:nvPr/>
        </p:nvSpPr>
        <p:spPr bwMode="auto">
          <a:xfrm>
            <a:off x="1166399" y="2235127"/>
            <a:ext cx="14400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27" name="Line 28"/>
          <p:cNvSpPr>
            <a:spLocks noChangeShapeType="1"/>
          </p:cNvSpPr>
          <p:nvPr/>
        </p:nvSpPr>
        <p:spPr bwMode="auto">
          <a:xfrm>
            <a:off x="1166399" y="5739361"/>
            <a:ext cx="14400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ntons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3170" y="2316398"/>
            <a:ext cx="2794000" cy="323850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66400" y="2520912"/>
            <a:ext cx="1018800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And second, because all the ingredients of a CHT analysis have already been assembled by Antonsen (1972)! 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66400" y="5775006"/>
            <a:ext cx="1440000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noProof="1">
                <a:latin typeface="Cambria" panose="02040503050406030204" pitchFamily="18" charset="0"/>
                <a:ea typeface="Palatino" charset="0"/>
                <a:cs typeface="Palatino" charset="0"/>
              </a:rPr>
              <a:t>His utilization of a contrastive feature hierarchy is only implicit: he draws no trees and he does not discuss it at all. However, his article is a nice illustration of CHT argumentation avant la lettre.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B3CFFCD7-CCC9-664D-BFD4-C897463FA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3883915"/>
            <a:ext cx="10188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Elmer Antonsen was an American linguist and runologist who made many contributions to the study of Germanic phonology. 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9282A83D-1265-EF4B-B723-039588E43107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62</a:t>
            </a:fld>
            <a:endParaRPr lang="en-US" sz="1600" dirty="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382D672-85B4-FCB7-1FDD-BBED7396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7380312"/>
            <a:ext cx="1440000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noProof="1">
                <a:latin typeface="Cambria" panose="02040503050406030204" pitchFamily="18" charset="0"/>
                <a:ea typeface="Palatino" charset="0"/>
                <a:cs typeface="Palatino" charset="0"/>
              </a:rPr>
              <a:t>I have found (Dresher 2018) that Antonsen is only one of several 20</a:t>
            </a:r>
            <a:r>
              <a:rPr lang="en-US" sz="3200" baseline="30000" noProof="1">
                <a:latin typeface="Cambria" panose="02040503050406030204" pitchFamily="18" charset="0"/>
                <a:ea typeface="Palatino" charset="0"/>
                <a:cs typeface="Palatino" charset="0"/>
              </a:rPr>
              <a:t>th</a:t>
            </a:r>
            <a:r>
              <a:rPr lang="en-US" sz="3200" noProof="1">
                <a:latin typeface="Cambria" panose="02040503050406030204" pitchFamily="18" charset="0"/>
                <a:ea typeface="Palatino" charset="0"/>
                <a:cs typeface="Palatino" charset="0"/>
              </a:rPr>
              <a:t> century Germanic phonologists who made implicit use of contrastive feature hierarchies.</a:t>
            </a:r>
          </a:p>
        </p:txBody>
      </p:sp>
    </p:spTree>
    <p:extLst>
      <p:ext uri="{BB962C8B-B14F-4D97-AF65-F5344CB8AC3E}">
        <p14:creationId xmlns:p14="http://schemas.microsoft.com/office/powerpoint/2010/main" val="355167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 bwMode="auto">
          <a:xfrm>
            <a:off x="2307599" y="5826125"/>
            <a:ext cx="5040000" cy="2057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48" name="Rectangle 47"/>
          <p:cNvSpPr/>
          <p:nvPr/>
        </p:nvSpPr>
        <p:spPr bwMode="auto">
          <a:xfrm>
            <a:off x="7328694" y="5826128"/>
            <a:ext cx="5257800" cy="2057398"/>
          </a:xfrm>
          <a:prstGeom prst="rect">
            <a:avLst/>
          </a:prstGeom>
          <a:solidFill>
            <a:srgbClr val="FFFF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200">
              <a:latin typeface="Times" pitchFamily="71" charset="0"/>
            </a:endParaRPr>
          </a:p>
        </p:txBody>
      </p:sp>
      <p:sp>
        <p:nvSpPr>
          <p:cNvPr id="162827" name="Line 28"/>
          <p:cNvSpPr>
            <a:spLocks noChangeShapeType="1"/>
          </p:cNvSpPr>
          <p:nvPr/>
        </p:nvSpPr>
        <p:spPr bwMode="auto">
          <a:xfrm>
            <a:off x="3675859" y="5826127"/>
            <a:ext cx="89122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66400" y="2491673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Antonsen proposes the feature specifications below for the short vowel system (1972: 133):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8827673" y="5943603"/>
            <a:ext cx="3772763" cy="584775"/>
            <a:chOff x="5270877" y="4800600"/>
            <a:chExt cx="3772763" cy="584775"/>
          </a:xfrm>
        </p:grpSpPr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5270877" y="4800600"/>
              <a:ext cx="8002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*/a/</a:t>
              </a: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6270258" y="4800600"/>
              <a:ext cx="82266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</a:t>
              </a:r>
              <a:r>
                <a:rPr lang="en-US" sz="3200" dirty="0" err="1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u</a:t>
              </a:r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/</a:t>
              </a: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7295287" y="4800600"/>
              <a:ext cx="7312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*/i/</a:t>
              </a: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8243421" y="4800600"/>
              <a:ext cx="8002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</a:t>
              </a:r>
              <a:r>
                <a:rPr lang="en-US" sz="3200" dirty="0" err="1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e</a:t>
              </a:r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/</a:t>
              </a:r>
            </a:p>
          </p:txBody>
        </p:sp>
      </p:grpSp>
      <p:grpSp>
        <p:nvGrpSpPr>
          <p:cNvPr id="3" name="Group 26"/>
          <p:cNvGrpSpPr/>
          <p:nvPr/>
        </p:nvGrpSpPr>
        <p:grpSpPr>
          <a:xfrm>
            <a:off x="7442995" y="6412015"/>
            <a:ext cx="4978896" cy="584775"/>
            <a:chOff x="3886200" y="5334000"/>
            <a:chExt cx="4978896" cy="584775"/>
          </a:xfrm>
        </p:grpSpPr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3886200" y="5334000"/>
              <a:ext cx="93647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Low</a:t>
              </a: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5471059" y="5334000"/>
              <a:ext cx="4154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+</a:t>
              </a: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6506530" y="5334000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7487502" y="5334000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8475246" y="5334000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442995" y="6880427"/>
            <a:ext cx="4978896" cy="584775"/>
            <a:chOff x="3886200" y="5786735"/>
            <a:chExt cx="4978896" cy="584775"/>
          </a:xfrm>
        </p:grpSpPr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3886200" y="5786735"/>
              <a:ext cx="16674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Rounded</a:t>
              </a:r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6496687" y="5786735"/>
              <a:ext cx="4154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+</a:t>
              </a:r>
            </a:p>
          </p:txBody>
        </p:sp>
        <p:sp>
          <p:nvSpPr>
            <p:cNvPr id="36" name="Text Box 13"/>
            <p:cNvSpPr txBox="1">
              <a:spLocks noChangeArrowheads="1"/>
            </p:cNvSpPr>
            <p:nvPr/>
          </p:nvSpPr>
          <p:spPr bwMode="auto">
            <a:xfrm>
              <a:off x="7487502" y="5786735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8475246" y="5786735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</p:grpSp>
      <p:grpSp>
        <p:nvGrpSpPr>
          <p:cNvPr id="5" name="Group 37"/>
          <p:cNvGrpSpPr/>
          <p:nvPr/>
        </p:nvGrpSpPr>
        <p:grpSpPr>
          <a:xfrm>
            <a:off x="7442995" y="7348838"/>
            <a:ext cx="4978896" cy="584775"/>
            <a:chOff x="3886200" y="6205835"/>
            <a:chExt cx="4978896" cy="584775"/>
          </a:xfrm>
        </p:grpSpPr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3886200" y="6205835"/>
              <a:ext cx="100540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High</a:t>
              </a:r>
            </a:p>
          </p:txBody>
        </p:sp>
        <p:sp>
          <p:nvSpPr>
            <p:cNvPr id="40" name="Text Box 13"/>
            <p:cNvSpPr txBox="1">
              <a:spLocks noChangeArrowheads="1"/>
            </p:cNvSpPr>
            <p:nvPr/>
          </p:nvSpPr>
          <p:spPr bwMode="auto">
            <a:xfrm>
              <a:off x="7477659" y="6205835"/>
              <a:ext cx="4154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+</a:t>
              </a:r>
            </a:p>
          </p:txBody>
        </p:sp>
        <p:sp>
          <p:nvSpPr>
            <p:cNvPr id="41" name="Text Box 13"/>
            <p:cNvSpPr txBox="1">
              <a:spLocks noChangeArrowheads="1"/>
            </p:cNvSpPr>
            <p:nvPr/>
          </p:nvSpPr>
          <p:spPr bwMode="auto">
            <a:xfrm>
              <a:off x="8475246" y="6205835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</p:grpSp>
      <p:cxnSp>
        <p:nvCxnSpPr>
          <p:cNvPr id="43" name="Straight Arrow Connector 42"/>
          <p:cNvCxnSpPr/>
          <p:nvPr/>
        </p:nvCxnSpPr>
        <p:spPr bwMode="auto">
          <a:xfrm rot="5400000">
            <a:off x="6299993" y="6854827"/>
            <a:ext cx="2057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1166400" y="3912678"/>
            <a:ext cx="1440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Notice that they show a pattern of underspecification that is characteristic of a branching tree: the first feature applies to all the phonemes, and the scopes of the remaining features get progressively smaller.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0BC5CFAF-449D-CA4E-8041-E5938F31B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78865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rPr>
              <a:t>Proto-Germanic Contrastive Features</a:t>
            </a:r>
          </a:p>
        </p:txBody>
      </p:sp>
      <p:sp>
        <p:nvSpPr>
          <p:cNvPr id="53" name="Text Box 11">
            <a:extLst>
              <a:ext uri="{FF2B5EF4-FFF2-40B4-BE49-F238E27FC236}">
                <a16:creationId xmlns:a16="http://schemas.microsoft.com/office/drawing/2014/main" id="{3264A538-5628-DD43-B84F-8C798D869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2210" y="5938196"/>
            <a:ext cx="29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Doulos SIL" charset="-52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54" name="Text Box 12">
            <a:extLst>
              <a:ext uri="{FF2B5EF4-FFF2-40B4-BE49-F238E27FC236}">
                <a16:creationId xmlns:a16="http://schemas.microsoft.com/office/drawing/2014/main" id="{9FFC72EA-AC13-6A41-BC5A-B0DB6A36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792" y="5938196"/>
            <a:ext cx="4106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Doulos SIL" charset="-52"/>
                <a:cs typeface="Times New Roman" panose="02020603050405020304" pitchFamily="18" charset="0"/>
              </a:rPr>
              <a:t>u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  <a:ea typeface="Doulos SIL" charset="-52"/>
              <a:cs typeface="Times New Roman" panose="02020603050405020304" pitchFamily="18" charset="0"/>
            </a:endParaRPr>
          </a:p>
        </p:txBody>
      </p:sp>
      <p:sp>
        <p:nvSpPr>
          <p:cNvPr id="55" name="Text Box 22">
            <a:extLst>
              <a:ext uri="{FF2B5EF4-FFF2-40B4-BE49-F238E27FC236}">
                <a16:creationId xmlns:a16="http://schemas.microsoft.com/office/drawing/2014/main" id="{62A357A4-45CE-6E4D-8A0E-2634AEDB5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256" y="6623996"/>
            <a:ext cx="3850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Doulos SIL" charset="-52"/>
                <a:cs typeface="Times New Roman" panose="02020603050405020304" pitchFamily="18" charset="0"/>
              </a:rPr>
              <a:t>e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  <a:ea typeface="Doulos SIL" charset="-52"/>
              <a:cs typeface="Times New Roman" panose="02020603050405020304" pitchFamily="18" charset="0"/>
            </a:endParaRPr>
          </a:p>
        </p:txBody>
      </p:sp>
      <p:sp>
        <p:nvSpPr>
          <p:cNvPr id="56" name="Text Box 13">
            <a:extLst>
              <a:ext uri="{FF2B5EF4-FFF2-40B4-BE49-F238E27FC236}">
                <a16:creationId xmlns:a16="http://schemas.microsoft.com/office/drawing/2014/main" id="{1D5419C9-4028-D24B-A02E-E8CB21CA4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386" y="7309796"/>
            <a:ext cx="3850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Doulos SIL" charset="-5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7" name="Slide Number Placeholder 8">
            <a:extLst>
              <a:ext uri="{FF2B5EF4-FFF2-40B4-BE49-F238E27FC236}">
                <a16:creationId xmlns:a16="http://schemas.microsoft.com/office/drawing/2014/main" id="{7665163E-1F5F-894F-9B88-47F94B089668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63</a:t>
            </a:fld>
            <a:endParaRPr lang="en-US" sz="1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047A11-31C6-2F38-0024-8ACD39FAD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8834" y="6516216"/>
            <a:ext cx="4284000" cy="4320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 sz="5080" dirty="0">
              <a:latin typeface="Cambria" panose="0204050305040603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BCFF5E-2E29-9DB3-5960-118BB7210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6834" y="6984000"/>
            <a:ext cx="2916000" cy="4320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 sz="5080" dirty="0">
              <a:latin typeface="Cambria" panose="020405030504060302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1142B7-5D3C-8FD9-EA00-2C44AF967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7410" y="7452368"/>
            <a:ext cx="2015424" cy="4320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CA" sz="508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7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" grpId="0" animBg="1"/>
      <p:bldP spid="7" grpId="0" animBg="1"/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373ED9EC-BFD9-BB42-A05C-7D3E642E834B}"/>
              </a:ext>
            </a:extLst>
          </p:cNvPr>
          <p:cNvSpPr/>
          <p:nvPr/>
        </p:nvSpPr>
        <p:spPr bwMode="auto">
          <a:xfrm>
            <a:off x="2307599" y="5826125"/>
            <a:ext cx="5040000" cy="2057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50" name="Rectangle 49"/>
          <p:cNvSpPr/>
          <p:nvPr/>
        </p:nvSpPr>
        <p:spPr bwMode="auto">
          <a:xfrm>
            <a:off x="7328694" y="5826128"/>
            <a:ext cx="5257800" cy="2057398"/>
          </a:xfrm>
          <a:prstGeom prst="rect">
            <a:avLst/>
          </a:prstGeom>
          <a:solidFill>
            <a:srgbClr val="FFFF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200">
              <a:latin typeface="Times" pitchFamily="71" charset="0"/>
            </a:endParaRPr>
          </a:p>
        </p:txBody>
      </p:sp>
      <p:sp>
        <p:nvSpPr>
          <p:cNvPr id="162827" name="Line 28"/>
          <p:cNvSpPr>
            <a:spLocks noChangeShapeType="1"/>
          </p:cNvSpPr>
          <p:nvPr/>
        </p:nvSpPr>
        <p:spPr bwMode="auto">
          <a:xfrm>
            <a:off x="3675859" y="5826127"/>
            <a:ext cx="89122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66399" y="2491674"/>
            <a:ext cx="1440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Antonsen (1972: 132–133) supports these feature specifications by citing patterns of phonological activity (neutralizations, harmony, and distribution of allophones) and loan word adaptation from Latin. 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66400" y="4405122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Thus, based on the evidence from the descendant dialects, he assumes that */a/ had allophones *[</a:t>
            </a:r>
            <a:r>
              <a:rPr lang="en-US" sz="3200" dirty="0">
                <a:latin typeface="Times New Roman" panose="02020603050405020304" pitchFamily="18" charset="0"/>
                <a:ea typeface="Palatino" charset="0"/>
                <a:cs typeface="Times New Roman" panose="02020603050405020304" pitchFamily="18" charset="0"/>
              </a:rPr>
              <a:t>a, </a:t>
            </a:r>
            <a:r>
              <a:rPr lang="en-US" sz="3200" dirty="0" err="1">
                <a:latin typeface="Times New Roman" panose="02020603050405020304" pitchFamily="18" charset="0"/>
                <a:ea typeface="Palatino" charset="0"/>
                <a:cs typeface="Times New Roman" panose="02020603050405020304" pitchFamily="18" charset="0"/>
              </a:rPr>
              <a:t>æ</a:t>
            </a:r>
            <a:r>
              <a:rPr lang="en-US" sz="3200" dirty="0">
                <a:latin typeface="Times New Roman" panose="02020603050405020304" pitchFamily="18" charset="0"/>
                <a:ea typeface="Palatino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Palatino" charset="0"/>
                <a:cs typeface="Times New Roman" panose="02020603050405020304" pitchFamily="18" charset="0"/>
              </a:rPr>
              <a:t>ə</a:t>
            </a:r>
            <a:r>
              <a:rPr lang="en-US" sz="3200" dirty="0">
                <a:latin typeface="Times New Roman" panose="02020603050405020304" pitchFamily="18" charset="0"/>
                <a:ea typeface="Palatino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Palatino" charset="0"/>
                <a:cs typeface="Times New Roman" panose="02020603050405020304" pitchFamily="18" charset="0"/>
              </a:rPr>
              <a:t>ɒ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], which all have in common that they are [+low].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5400000">
            <a:off x="6299993" y="6854827"/>
            <a:ext cx="2057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9" name="Group 38"/>
          <p:cNvGrpSpPr/>
          <p:nvPr/>
        </p:nvGrpSpPr>
        <p:grpSpPr>
          <a:xfrm>
            <a:off x="8827673" y="5943603"/>
            <a:ext cx="3772763" cy="584775"/>
            <a:chOff x="5270877" y="4800600"/>
            <a:chExt cx="3772763" cy="584775"/>
          </a:xfrm>
        </p:grpSpPr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5270877" y="4800600"/>
              <a:ext cx="8002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*/a/</a:t>
              </a: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6270258" y="4800600"/>
              <a:ext cx="82266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</a:t>
              </a:r>
              <a:r>
                <a:rPr lang="en-US" sz="3200" dirty="0" err="1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u</a:t>
              </a:r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/</a:t>
              </a: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7295287" y="4800600"/>
              <a:ext cx="7312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*/i/</a:t>
              </a: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8243421" y="4800600"/>
              <a:ext cx="8002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</a:t>
              </a:r>
              <a:r>
                <a:rPr lang="en-US" sz="3200" dirty="0" err="1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e</a:t>
              </a:r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/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442995" y="6412015"/>
            <a:ext cx="4978896" cy="584775"/>
            <a:chOff x="3886200" y="5334000"/>
            <a:chExt cx="4978896" cy="584775"/>
          </a:xfrm>
        </p:grpSpPr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3886200" y="5334000"/>
              <a:ext cx="93647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Low</a:t>
              </a: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5471059" y="5334000"/>
              <a:ext cx="4154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+</a:t>
              </a: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6506530" y="5334000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7487502" y="5334000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8475246" y="5334000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442995" y="6880427"/>
            <a:ext cx="4978896" cy="584775"/>
            <a:chOff x="3886200" y="5786735"/>
            <a:chExt cx="4978896" cy="584775"/>
          </a:xfrm>
        </p:grpSpPr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3886200" y="5786735"/>
              <a:ext cx="16674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Rounded</a:t>
              </a:r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6496687" y="5786735"/>
              <a:ext cx="4154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+</a:t>
              </a:r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7487502" y="5786735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8475246" y="5786735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442995" y="7348838"/>
            <a:ext cx="4978896" cy="584775"/>
            <a:chOff x="3886200" y="6205835"/>
            <a:chExt cx="4978896" cy="584775"/>
          </a:xfrm>
        </p:grpSpPr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3886200" y="6205835"/>
              <a:ext cx="100540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High</a:t>
              </a:r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7477659" y="6205835"/>
              <a:ext cx="4154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+</a:t>
              </a: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8475246" y="6205835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</p:grpSp>
      <p:sp>
        <p:nvSpPr>
          <p:cNvPr id="44" name="Rounded Rectangle 43"/>
          <p:cNvSpPr/>
          <p:nvPr/>
        </p:nvSpPr>
        <p:spPr bwMode="auto">
          <a:xfrm rot="5400000">
            <a:off x="9701562" y="4151376"/>
            <a:ext cx="457200" cy="50292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200" dirty="0">
              <a:latin typeface="Times" pitchFamily="71" charset="0"/>
            </a:endParaRPr>
          </a:p>
        </p:txBody>
      </p:sp>
      <p:cxnSp>
        <p:nvCxnSpPr>
          <p:cNvPr id="47" name="Straight Arrow Connector 46"/>
          <p:cNvCxnSpPr>
            <a:cxnSpLocks/>
          </p:cNvCxnSpPr>
          <p:nvPr/>
        </p:nvCxnSpPr>
        <p:spPr bwMode="auto">
          <a:xfrm rot="10800000">
            <a:off x="2307600" y="7239000"/>
            <a:ext cx="5040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4921200" y="7309796"/>
            <a:ext cx="12346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000" dirty="0">
                <a:solidFill>
                  <a:srgbClr val="000090"/>
                </a:solidFill>
                <a:latin typeface="Times New Roman"/>
                <a:ea typeface="Doulos SIL" charset="-52"/>
                <a:cs typeface="Times New Roman"/>
              </a:rPr>
              <a:t>[+low]</a:t>
            </a:r>
          </a:p>
        </p:txBody>
      </p:sp>
      <p:sp>
        <p:nvSpPr>
          <p:cNvPr id="52" name="Text Box 5">
            <a:extLst>
              <a:ext uri="{FF2B5EF4-FFF2-40B4-BE49-F238E27FC236}">
                <a16:creationId xmlns:a16="http://schemas.microsoft.com/office/drawing/2014/main" id="{05F40A7C-8BC6-0047-9332-02DAED8B1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78865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rPr>
              <a:t>Proto-Germanic Contrastive Features</a:t>
            </a: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445451AB-8ED4-AE4E-9B60-5BCC9EE3E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2210" y="5938196"/>
            <a:ext cx="29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Doulos SIL" charset="-52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59" name="Text Box 12">
            <a:extLst>
              <a:ext uri="{FF2B5EF4-FFF2-40B4-BE49-F238E27FC236}">
                <a16:creationId xmlns:a16="http://schemas.microsoft.com/office/drawing/2014/main" id="{1C91AFAD-219E-BE45-AF7B-A59DF46F9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792" y="5938196"/>
            <a:ext cx="4106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Doulos SIL" charset="-52"/>
                <a:cs typeface="Times New Roman" panose="02020603050405020304" pitchFamily="18" charset="0"/>
              </a:rPr>
              <a:t>u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  <a:ea typeface="Doulos SIL" charset="-52"/>
              <a:cs typeface="Times New Roman" panose="02020603050405020304" pitchFamily="18" charset="0"/>
            </a:endParaRPr>
          </a:p>
        </p:txBody>
      </p:sp>
      <p:sp>
        <p:nvSpPr>
          <p:cNvPr id="60" name="Text Box 22">
            <a:extLst>
              <a:ext uri="{FF2B5EF4-FFF2-40B4-BE49-F238E27FC236}">
                <a16:creationId xmlns:a16="http://schemas.microsoft.com/office/drawing/2014/main" id="{D49D4E85-E6E1-CB41-8BC1-5A628538B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256" y="6623996"/>
            <a:ext cx="3850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Doulos SIL" charset="-52"/>
                <a:cs typeface="Times New Roman" panose="02020603050405020304" pitchFamily="18" charset="0"/>
              </a:rPr>
              <a:t>e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  <a:ea typeface="Doulos SIL" charset="-52"/>
              <a:cs typeface="Times New Roman" panose="02020603050405020304" pitchFamily="18" charset="0"/>
            </a:endParaRPr>
          </a:p>
        </p:txBody>
      </p:sp>
      <p:sp>
        <p:nvSpPr>
          <p:cNvPr id="61" name="Text Box 13">
            <a:extLst>
              <a:ext uri="{FF2B5EF4-FFF2-40B4-BE49-F238E27FC236}">
                <a16:creationId xmlns:a16="http://schemas.microsoft.com/office/drawing/2014/main" id="{39E8633F-7CCB-024A-ABFE-081547DE3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386" y="7309796"/>
            <a:ext cx="3850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Doulos SIL" charset="-5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3" name="Slide Number Placeholder 8">
            <a:extLst>
              <a:ext uri="{FF2B5EF4-FFF2-40B4-BE49-F238E27FC236}">
                <a16:creationId xmlns:a16="http://schemas.microsoft.com/office/drawing/2014/main" id="{272A382A-C451-194A-9BB6-AC70F6B14501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64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79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4" grpId="0" animBg="1"/>
      <p:bldP spid="4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8F85ACFF-987C-2D48-A167-EF263BE2D8C1}"/>
              </a:ext>
            </a:extLst>
          </p:cNvPr>
          <p:cNvSpPr/>
          <p:nvPr/>
        </p:nvSpPr>
        <p:spPr bwMode="auto">
          <a:xfrm>
            <a:off x="2307599" y="5826125"/>
            <a:ext cx="5040000" cy="2057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46" name="Rectangle 45"/>
          <p:cNvSpPr/>
          <p:nvPr/>
        </p:nvSpPr>
        <p:spPr bwMode="auto">
          <a:xfrm>
            <a:off x="7328694" y="5826128"/>
            <a:ext cx="5257800" cy="2057398"/>
          </a:xfrm>
          <a:prstGeom prst="rect">
            <a:avLst/>
          </a:prstGeom>
          <a:solidFill>
            <a:srgbClr val="FFFF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200">
              <a:latin typeface="Times" pitchFamily="71" charset="0"/>
            </a:endParaRPr>
          </a:p>
        </p:txBody>
      </p:sp>
      <p:sp>
        <p:nvSpPr>
          <p:cNvPr id="162827" name="Line 28"/>
          <p:cNvSpPr>
            <a:spLocks noChangeShapeType="1"/>
          </p:cNvSpPr>
          <p:nvPr/>
        </p:nvSpPr>
        <p:spPr bwMode="auto">
          <a:xfrm>
            <a:off x="3675859" y="5826127"/>
            <a:ext cx="89122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66399" y="2491673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noProof="1">
                <a:latin typeface="Cambria" panose="02040503050406030204" pitchFamily="18" charset="0"/>
                <a:ea typeface="Palatino" charset="0"/>
                <a:cs typeface="Palatino" charset="0"/>
              </a:rPr>
              <a:t>Further, there is evidence that */i/ and */u/ had lowered allophones before */a/, again suggesting that */a/ had a [+low] feature that could affect vowel height.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66400" y="3912678"/>
            <a:ext cx="1440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And there is no evidence that */a/ had any other active features (that is, features that played a role in the phonology by affecting neighbouring segments, or that grouped */a/ with other segments as a natural class).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5400000">
            <a:off x="6299993" y="6854827"/>
            <a:ext cx="2057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38"/>
          <p:cNvGrpSpPr/>
          <p:nvPr/>
        </p:nvGrpSpPr>
        <p:grpSpPr>
          <a:xfrm>
            <a:off x="8827673" y="5943603"/>
            <a:ext cx="3772763" cy="584775"/>
            <a:chOff x="5270877" y="4800600"/>
            <a:chExt cx="3772763" cy="584775"/>
          </a:xfrm>
        </p:grpSpPr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5270877" y="4800600"/>
              <a:ext cx="8002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*/a/</a:t>
              </a: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6270258" y="4800600"/>
              <a:ext cx="82266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</a:t>
              </a:r>
              <a:r>
                <a:rPr lang="en-US" sz="3200" dirty="0" err="1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u</a:t>
              </a:r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/</a:t>
              </a: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7295287" y="4800600"/>
              <a:ext cx="7312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*/i/</a:t>
              </a: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8243421" y="4800600"/>
              <a:ext cx="8002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</a:t>
              </a:r>
              <a:r>
                <a:rPr lang="en-US" sz="3200" dirty="0" err="1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e</a:t>
              </a:r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/</a:t>
              </a:r>
            </a:p>
          </p:txBody>
        </p:sp>
      </p:grpSp>
      <p:grpSp>
        <p:nvGrpSpPr>
          <p:cNvPr id="4" name="Group 39"/>
          <p:cNvGrpSpPr/>
          <p:nvPr/>
        </p:nvGrpSpPr>
        <p:grpSpPr>
          <a:xfrm>
            <a:off x="7442995" y="6412015"/>
            <a:ext cx="4978896" cy="584775"/>
            <a:chOff x="3886200" y="5334000"/>
            <a:chExt cx="4978896" cy="584775"/>
          </a:xfrm>
        </p:grpSpPr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3886200" y="5334000"/>
              <a:ext cx="93647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Low</a:t>
              </a: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5471059" y="5334000"/>
              <a:ext cx="4154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+</a:t>
              </a: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6506530" y="5334000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7487502" y="5334000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8475246" y="5334000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7442995" y="6880427"/>
            <a:ext cx="4978896" cy="584775"/>
            <a:chOff x="3886200" y="5786735"/>
            <a:chExt cx="4978896" cy="584775"/>
          </a:xfrm>
        </p:grpSpPr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3886200" y="5786735"/>
              <a:ext cx="16674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Rounded</a:t>
              </a:r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6496687" y="5786735"/>
              <a:ext cx="4154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+</a:t>
              </a:r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7487502" y="5786735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8475246" y="5786735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7442995" y="7348838"/>
            <a:ext cx="4978896" cy="584775"/>
            <a:chOff x="3886200" y="6205835"/>
            <a:chExt cx="4978896" cy="584775"/>
          </a:xfrm>
        </p:grpSpPr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3886200" y="6205835"/>
              <a:ext cx="100540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High</a:t>
              </a:r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7477659" y="6205835"/>
              <a:ext cx="4154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+</a:t>
              </a: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8475246" y="6205835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</p:grpSp>
      <p:sp>
        <p:nvSpPr>
          <p:cNvPr id="44" name="Rounded Rectangle 43"/>
          <p:cNvSpPr/>
          <p:nvPr/>
        </p:nvSpPr>
        <p:spPr bwMode="auto">
          <a:xfrm rot="5400000">
            <a:off x="9705118" y="4151376"/>
            <a:ext cx="454152" cy="50292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4378"/>
            <a:endParaRPr lang="en-US" sz="3200" dirty="0">
              <a:latin typeface="Times" pitchFamily="71" charset="0"/>
            </a:endParaRPr>
          </a:p>
        </p:txBody>
      </p:sp>
      <p:sp>
        <p:nvSpPr>
          <p:cNvPr id="36" name="Text Box 5">
            <a:extLst>
              <a:ext uri="{FF2B5EF4-FFF2-40B4-BE49-F238E27FC236}">
                <a16:creationId xmlns:a16="http://schemas.microsoft.com/office/drawing/2014/main" id="{07FC5653-B7C0-A645-964C-A8A3FB74F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78865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rPr>
              <a:t>Proto-Germanic Contrastive Features</a:t>
            </a:r>
          </a:p>
        </p:txBody>
      </p:sp>
      <p:sp>
        <p:nvSpPr>
          <p:cNvPr id="54" name="Text Box 11">
            <a:extLst>
              <a:ext uri="{FF2B5EF4-FFF2-40B4-BE49-F238E27FC236}">
                <a16:creationId xmlns:a16="http://schemas.microsoft.com/office/drawing/2014/main" id="{4D51D698-5564-9D41-8DE8-E9F6E250B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2210" y="5938196"/>
            <a:ext cx="29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Doulos SIL" charset="-52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55" name="Text Box 12">
            <a:extLst>
              <a:ext uri="{FF2B5EF4-FFF2-40B4-BE49-F238E27FC236}">
                <a16:creationId xmlns:a16="http://schemas.microsoft.com/office/drawing/2014/main" id="{41ABE90F-1F5B-5F40-B4B5-70D2E03BA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792" y="5938196"/>
            <a:ext cx="4106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Doulos SIL" charset="-52"/>
                <a:cs typeface="Times New Roman" panose="02020603050405020304" pitchFamily="18" charset="0"/>
              </a:rPr>
              <a:t>u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  <a:ea typeface="Doulos SIL" charset="-52"/>
              <a:cs typeface="Times New Roman" panose="02020603050405020304" pitchFamily="18" charset="0"/>
            </a:endParaRPr>
          </a:p>
        </p:txBody>
      </p:sp>
      <p:sp>
        <p:nvSpPr>
          <p:cNvPr id="56" name="Text Box 22">
            <a:extLst>
              <a:ext uri="{FF2B5EF4-FFF2-40B4-BE49-F238E27FC236}">
                <a16:creationId xmlns:a16="http://schemas.microsoft.com/office/drawing/2014/main" id="{05FACF58-9ECA-7A4D-9916-5136528FD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256" y="6623996"/>
            <a:ext cx="3850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Doulos SIL" charset="-52"/>
                <a:cs typeface="Times New Roman" panose="02020603050405020304" pitchFamily="18" charset="0"/>
              </a:rPr>
              <a:t>e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  <a:ea typeface="Doulos SIL" charset="-52"/>
              <a:cs typeface="Times New Roman" panose="02020603050405020304" pitchFamily="18" charset="0"/>
            </a:endParaRPr>
          </a:p>
        </p:txBody>
      </p:sp>
      <p:sp>
        <p:nvSpPr>
          <p:cNvPr id="57" name="Text Box 13">
            <a:extLst>
              <a:ext uri="{FF2B5EF4-FFF2-40B4-BE49-F238E27FC236}">
                <a16:creationId xmlns:a16="http://schemas.microsoft.com/office/drawing/2014/main" id="{C356E07F-17CF-3C4D-A6F9-134CF9C8C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386" y="7309796"/>
            <a:ext cx="3850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Doulos SIL" charset="-5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9" name="Slide Number Placeholder 8">
            <a:extLst>
              <a:ext uri="{FF2B5EF4-FFF2-40B4-BE49-F238E27FC236}">
                <a16:creationId xmlns:a16="http://schemas.microsoft.com/office/drawing/2014/main" id="{F94D572E-AC4B-B54B-AA95-D0F462C3CAB1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65</a:t>
            </a:fld>
            <a:endParaRPr lang="en-US" sz="1600" dirty="0"/>
          </a:p>
        </p:txBody>
      </p:sp>
      <p:sp>
        <p:nvSpPr>
          <p:cNvPr id="60" name="Text Box 13">
            <a:extLst>
              <a:ext uri="{FF2B5EF4-FFF2-40B4-BE49-F238E27FC236}">
                <a16:creationId xmlns:a16="http://schemas.microsoft.com/office/drawing/2014/main" id="{2974D9C2-F259-4143-B1A8-D21D230C6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440" y="7309796"/>
            <a:ext cx="12346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000" dirty="0">
                <a:solidFill>
                  <a:srgbClr val="000090"/>
                </a:solidFill>
                <a:latin typeface="Times New Roman"/>
                <a:ea typeface="Doulos SIL" charset="-52"/>
                <a:cs typeface="Times New Roman"/>
              </a:rPr>
              <a:t>[+low]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6F00C4D-0674-4D45-8EFC-C0538EB61287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2307507" y="7239000"/>
            <a:ext cx="5040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0701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E003B5F4-1539-DA4B-954F-666CB8FB4377}"/>
              </a:ext>
            </a:extLst>
          </p:cNvPr>
          <p:cNvSpPr/>
          <p:nvPr/>
        </p:nvSpPr>
        <p:spPr bwMode="auto">
          <a:xfrm>
            <a:off x="2307599" y="5826125"/>
            <a:ext cx="5040000" cy="2057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52" name="Rectangle 51"/>
          <p:cNvSpPr/>
          <p:nvPr/>
        </p:nvSpPr>
        <p:spPr bwMode="auto">
          <a:xfrm>
            <a:off x="7328694" y="5826128"/>
            <a:ext cx="5257800" cy="2057398"/>
          </a:xfrm>
          <a:prstGeom prst="rect">
            <a:avLst/>
          </a:prstGeom>
          <a:solidFill>
            <a:srgbClr val="FFFF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200">
              <a:latin typeface="Times" pitchFamily="71" charset="0"/>
            </a:endParaRPr>
          </a:p>
        </p:txBody>
      </p:sp>
      <p:sp>
        <p:nvSpPr>
          <p:cNvPr id="162827" name="Line 28"/>
          <p:cNvSpPr>
            <a:spLocks noChangeShapeType="1"/>
          </p:cNvSpPr>
          <p:nvPr/>
        </p:nvSpPr>
        <p:spPr bwMode="auto">
          <a:xfrm>
            <a:off x="3675859" y="5826127"/>
            <a:ext cx="89122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66399" y="2505754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As the feature that distinguishes */u/ from */i/ and */e/ Antonsen chooses [rounded].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66400" y="3940840"/>
            <a:ext cx="1440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His reason is that all the allophones of */u/ were rounded.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5400000">
            <a:off x="6299993" y="6854827"/>
            <a:ext cx="2057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38"/>
          <p:cNvGrpSpPr/>
          <p:nvPr/>
        </p:nvGrpSpPr>
        <p:grpSpPr>
          <a:xfrm>
            <a:off x="8827673" y="5943603"/>
            <a:ext cx="3772763" cy="584775"/>
            <a:chOff x="5270877" y="4800600"/>
            <a:chExt cx="3772763" cy="584775"/>
          </a:xfrm>
        </p:grpSpPr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5270877" y="4800600"/>
              <a:ext cx="8002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*/a/</a:t>
              </a: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6270258" y="4800600"/>
              <a:ext cx="82266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</a:t>
              </a:r>
              <a:r>
                <a:rPr lang="en-US" sz="3200" dirty="0" err="1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u</a:t>
              </a:r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/</a:t>
              </a: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7295287" y="4800600"/>
              <a:ext cx="7312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*/i/</a:t>
              </a: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8243421" y="4800600"/>
              <a:ext cx="8002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</a:t>
              </a:r>
              <a:r>
                <a:rPr lang="en-US" sz="3200" dirty="0" err="1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e</a:t>
              </a:r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/</a:t>
              </a:r>
            </a:p>
          </p:txBody>
        </p:sp>
      </p:grpSp>
      <p:grpSp>
        <p:nvGrpSpPr>
          <p:cNvPr id="4" name="Group 39"/>
          <p:cNvGrpSpPr/>
          <p:nvPr/>
        </p:nvGrpSpPr>
        <p:grpSpPr>
          <a:xfrm>
            <a:off x="7442995" y="6412015"/>
            <a:ext cx="4978896" cy="584775"/>
            <a:chOff x="3886200" y="5334000"/>
            <a:chExt cx="4978896" cy="584775"/>
          </a:xfrm>
        </p:grpSpPr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3886200" y="5334000"/>
              <a:ext cx="93647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Low</a:t>
              </a: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5471059" y="5334000"/>
              <a:ext cx="4154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+</a:t>
              </a: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6506530" y="5334000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7487502" y="5334000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8475246" y="5334000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7442995" y="6880427"/>
            <a:ext cx="4978896" cy="584775"/>
            <a:chOff x="3886200" y="5786735"/>
            <a:chExt cx="4978896" cy="584775"/>
          </a:xfrm>
        </p:grpSpPr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3886200" y="5786735"/>
              <a:ext cx="16674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Rounded</a:t>
              </a:r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6496687" y="5786735"/>
              <a:ext cx="4154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+</a:t>
              </a:r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7487502" y="5786735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8475246" y="5786735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7442995" y="7348838"/>
            <a:ext cx="4978896" cy="584775"/>
            <a:chOff x="3886200" y="6205835"/>
            <a:chExt cx="4978896" cy="584775"/>
          </a:xfrm>
        </p:grpSpPr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3886200" y="6205835"/>
              <a:ext cx="100540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High</a:t>
              </a:r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7477659" y="6205835"/>
              <a:ext cx="4154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+</a:t>
              </a: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8475246" y="6205835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</p:grpSp>
      <p:cxnSp>
        <p:nvCxnSpPr>
          <p:cNvPr id="45" name="Straight Connector 44"/>
          <p:cNvCxnSpPr/>
          <p:nvPr/>
        </p:nvCxnSpPr>
        <p:spPr bwMode="auto">
          <a:xfrm rot="16200000" flipH="1">
            <a:off x="4467600" y="6534787"/>
            <a:ext cx="14173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5685292" y="6508800"/>
            <a:ext cx="165141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000" dirty="0">
                <a:solidFill>
                  <a:srgbClr val="000090"/>
                </a:solidFill>
                <a:latin typeface="Times New Roman"/>
                <a:ea typeface="Doulos SIL" charset="-52"/>
                <a:cs typeface="Times New Roman"/>
              </a:rPr>
              <a:t>[+round] </a:t>
            </a:r>
          </a:p>
        </p:txBody>
      </p:sp>
      <p:sp>
        <p:nvSpPr>
          <p:cNvPr id="49" name="Rounded Rectangle 48"/>
          <p:cNvSpPr/>
          <p:nvPr/>
        </p:nvSpPr>
        <p:spPr bwMode="auto">
          <a:xfrm rot="5400000">
            <a:off x="9701562" y="4635499"/>
            <a:ext cx="457200" cy="50292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200" dirty="0">
              <a:latin typeface="Times" pitchFamily="71" charset="0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1166400" y="4883483"/>
            <a:ext cx="1440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We will return shortly to this specific aspect of the analysis.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sp>
        <p:nvSpPr>
          <p:cNvPr id="39" name="Text Box 5">
            <a:extLst>
              <a:ext uri="{FF2B5EF4-FFF2-40B4-BE49-F238E27FC236}">
                <a16:creationId xmlns:a16="http://schemas.microsoft.com/office/drawing/2014/main" id="{D8A25626-7803-3643-85E0-958CDE797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78865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rPr>
              <a:t>Proto-Germanic Contrastive Features</a:t>
            </a:r>
          </a:p>
        </p:txBody>
      </p:sp>
      <p:sp>
        <p:nvSpPr>
          <p:cNvPr id="59" name="Text Box 11">
            <a:extLst>
              <a:ext uri="{FF2B5EF4-FFF2-40B4-BE49-F238E27FC236}">
                <a16:creationId xmlns:a16="http://schemas.microsoft.com/office/drawing/2014/main" id="{A352B0ED-D78B-AF4F-943D-85821EE38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2210" y="5938196"/>
            <a:ext cx="29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Doulos SIL" charset="-52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60" name="Text Box 12">
            <a:extLst>
              <a:ext uri="{FF2B5EF4-FFF2-40B4-BE49-F238E27FC236}">
                <a16:creationId xmlns:a16="http://schemas.microsoft.com/office/drawing/2014/main" id="{95007656-8947-4641-B499-39E7F2EA3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792" y="5938196"/>
            <a:ext cx="4106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Doulos SIL" charset="-52"/>
                <a:cs typeface="Times New Roman" panose="02020603050405020304" pitchFamily="18" charset="0"/>
              </a:rPr>
              <a:t>u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  <a:ea typeface="Doulos SIL" charset="-52"/>
              <a:cs typeface="Times New Roman" panose="02020603050405020304" pitchFamily="18" charset="0"/>
            </a:endParaRPr>
          </a:p>
        </p:txBody>
      </p:sp>
      <p:sp>
        <p:nvSpPr>
          <p:cNvPr id="61" name="Text Box 22">
            <a:extLst>
              <a:ext uri="{FF2B5EF4-FFF2-40B4-BE49-F238E27FC236}">
                <a16:creationId xmlns:a16="http://schemas.microsoft.com/office/drawing/2014/main" id="{57113969-A2E2-7246-85D5-843056CDC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256" y="6623996"/>
            <a:ext cx="3850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Doulos SIL" charset="-52"/>
                <a:cs typeface="Times New Roman" panose="02020603050405020304" pitchFamily="18" charset="0"/>
              </a:rPr>
              <a:t>e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  <a:ea typeface="Doulos SIL" charset="-52"/>
              <a:cs typeface="Times New Roman" panose="02020603050405020304" pitchFamily="18" charset="0"/>
            </a:endParaRPr>
          </a:p>
        </p:txBody>
      </p:sp>
      <p:sp>
        <p:nvSpPr>
          <p:cNvPr id="62" name="Text Box 13">
            <a:extLst>
              <a:ext uri="{FF2B5EF4-FFF2-40B4-BE49-F238E27FC236}">
                <a16:creationId xmlns:a16="http://schemas.microsoft.com/office/drawing/2014/main" id="{A348B70B-6CB2-1A4F-B47C-304DC15EF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386" y="7309796"/>
            <a:ext cx="3850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Doulos SIL" charset="-5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4" name="Slide Number Placeholder 8">
            <a:extLst>
              <a:ext uri="{FF2B5EF4-FFF2-40B4-BE49-F238E27FC236}">
                <a16:creationId xmlns:a16="http://schemas.microsoft.com/office/drawing/2014/main" id="{F0A715C8-ED7A-4F4A-8C26-58F4EC7C6BF5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66</a:t>
            </a:fld>
            <a:endParaRPr lang="en-US" sz="1600" dirty="0"/>
          </a:p>
        </p:txBody>
      </p:sp>
      <p:sp>
        <p:nvSpPr>
          <p:cNvPr id="65" name="Text Box 13">
            <a:extLst>
              <a:ext uri="{FF2B5EF4-FFF2-40B4-BE49-F238E27FC236}">
                <a16:creationId xmlns:a16="http://schemas.microsoft.com/office/drawing/2014/main" id="{962C7977-34E7-DC40-8F66-7A513A583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440" y="7309796"/>
            <a:ext cx="12346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000" dirty="0">
                <a:solidFill>
                  <a:srgbClr val="000090"/>
                </a:solidFill>
                <a:latin typeface="Times New Roman"/>
                <a:ea typeface="Doulos SIL" charset="-52"/>
                <a:cs typeface="Times New Roman"/>
              </a:rPr>
              <a:t>[+low]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D7AFCF7-9012-3041-BEC4-675A725E9F55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2307507" y="7239000"/>
            <a:ext cx="5040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9095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6" grpId="0"/>
      <p:bldP spid="49" grpId="0" animBg="1"/>
      <p:bldP spid="5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 bwMode="auto">
          <a:xfrm>
            <a:off x="2307506" y="5826125"/>
            <a:ext cx="5040000" cy="2057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53" name="Rectangle 52"/>
          <p:cNvSpPr/>
          <p:nvPr/>
        </p:nvSpPr>
        <p:spPr bwMode="auto">
          <a:xfrm>
            <a:off x="7328694" y="5826128"/>
            <a:ext cx="5257800" cy="2057398"/>
          </a:xfrm>
          <a:prstGeom prst="rect">
            <a:avLst/>
          </a:prstGeom>
          <a:solidFill>
            <a:srgbClr val="FFFF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200">
              <a:latin typeface="Times" pitchFamily="71" charset="0"/>
            </a:endParaRPr>
          </a:p>
        </p:txBody>
      </p:sp>
      <p:sp>
        <p:nvSpPr>
          <p:cNvPr id="162827" name="Line 28"/>
          <p:cNvSpPr>
            <a:spLocks noChangeShapeType="1"/>
          </p:cNvSpPr>
          <p:nvPr/>
        </p:nvSpPr>
        <p:spPr bwMode="auto">
          <a:xfrm>
            <a:off x="3675859" y="5826127"/>
            <a:ext cx="89122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66399" y="2259533"/>
            <a:ext cx="136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Antonsen observes that the contrast between */i/ and */e/ was neutralized in environments that affected tongue height (before high front vowels, low vowels, and before nasal clusters).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66400" y="3940840"/>
            <a:ext cx="1440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He argues that this supports distinguishing */i/ and */e/ by one feature, [high].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5400000">
            <a:off x="6299993" y="6854827"/>
            <a:ext cx="2057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38"/>
          <p:cNvGrpSpPr/>
          <p:nvPr/>
        </p:nvGrpSpPr>
        <p:grpSpPr>
          <a:xfrm>
            <a:off x="8827673" y="5943603"/>
            <a:ext cx="3772763" cy="584775"/>
            <a:chOff x="5270877" y="4800600"/>
            <a:chExt cx="3772763" cy="584775"/>
          </a:xfrm>
        </p:grpSpPr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5270877" y="4800600"/>
              <a:ext cx="8002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*/a/</a:t>
              </a: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6270258" y="4800600"/>
              <a:ext cx="82266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</a:t>
              </a:r>
              <a:r>
                <a:rPr lang="en-US" sz="3200" dirty="0" err="1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u</a:t>
              </a:r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/</a:t>
              </a: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7295287" y="4800600"/>
              <a:ext cx="7312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*/i/</a:t>
              </a: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8243421" y="4800600"/>
              <a:ext cx="8002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</a:t>
              </a:r>
              <a:r>
                <a:rPr lang="en-US" sz="3200" dirty="0" err="1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e</a:t>
              </a:r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/</a:t>
              </a:r>
            </a:p>
          </p:txBody>
        </p:sp>
      </p:grpSp>
      <p:grpSp>
        <p:nvGrpSpPr>
          <p:cNvPr id="4" name="Group 39"/>
          <p:cNvGrpSpPr/>
          <p:nvPr/>
        </p:nvGrpSpPr>
        <p:grpSpPr>
          <a:xfrm>
            <a:off x="7442995" y="6412015"/>
            <a:ext cx="4978896" cy="584775"/>
            <a:chOff x="3886200" y="5334000"/>
            <a:chExt cx="4978896" cy="584775"/>
          </a:xfrm>
        </p:grpSpPr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3886200" y="5334000"/>
              <a:ext cx="93647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Low</a:t>
              </a: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5471059" y="5334000"/>
              <a:ext cx="4154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+</a:t>
              </a: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6506530" y="5334000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7487502" y="5334000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8475246" y="5334000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7442995" y="6880427"/>
            <a:ext cx="4978896" cy="584775"/>
            <a:chOff x="3886200" y="5786735"/>
            <a:chExt cx="4978896" cy="584775"/>
          </a:xfrm>
        </p:grpSpPr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3886200" y="5786735"/>
              <a:ext cx="16674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Rounded</a:t>
              </a:r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6496687" y="5786735"/>
              <a:ext cx="4154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+</a:t>
              </a:r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7487502" y="5786735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8475246" y="5786735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7442995" y="7348838"/>
            <a:ext cx="4978896" cy="584775"/>
            <a:chOff x="3886200" y="6205835"/>
            <a:chExt cx="4978896" cy="584775"/>
          </a:xfrm>
        </p:grpSpPr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3886200" y="6205835"/>
              <a:ext cx="100540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High</a:t>
              </a:r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7477659" y="6205835"/>
              <a:ext cx="4154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+</a:t>
              </a: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8475246" y="6205835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</p:grp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1166400" y="4637262"/>
            <a:ext cx="1458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He notes that the negative specifications of */e/ are consistent with it being ‘the only vowel which does not cause umlaut assimilations in a preceding root syllable’.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cxnSp>
        <p:nvCxnSpPr>
          <p:cNvPr id="45" name="Straight Arrow Connector 44"/>
          <p:cNvCxnSpPr>
            <a:cxnSpLocks/>
          </p:cNvCxnSpPr>
          <p:nvPr/>
        </p:nvCxnSpPr>
        <p:spPr bwMode="auto">
          <a:xfrm rot="10800000">
            <a:off x="2307507" y="7239000"/>
            <a:ext cx="5040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4922440" y="7309796"/>
            <a:ext cx="12346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000" dirty="0">
                <a:solidFill>
                  <a:srgbClr val="000090"/>
                </a:solidFill>
                <a:latin typeface="Times New Roman"/>
                <a:ea typeface="Doulos SIL" charset="-52"/>
                <a:cs typeface="Times New Roman"/>
              </a:rPr>
              <a:t>[+low]</a:t>
            </a:r>
          </a:p>
        </p:txBody>
      </p:sp>
      <p:cxnSp>
        <p:nvCxnSpPr>
          <p:cNvPr id="47" name="Straight Arrow Connector 46"/>
          <p:cNvCxnSpPr>
            <a:cxnSpLocks/>
          </p:cNvCxnSpPr>
          <p:nvPr/>
        </p:nvCxnSpPr>
        <p:spPr bwMode="auto">
          <a:xfrm rot="10800000" flipH="1">
            <a:off x="2332466" y="6588224"/>
            <a:ext cx="2844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3448274" y="5938196"/>
            <a:ext cx="143821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000" dirty="0">
                <a:solidFill>
                  <a:srgbClr val="000090"/>
                </a:solidFill>
                <a:latin typeface="Times New Roman"/>
                <a:ea typeface="Doulos SIL" charset="-52"/>
                <a:cs typeface="Times New Roman"/>
              </a:rPr>
              <a:t>[+high] </a:t>
            </a:r>
          </a:p>
        </p:txBody>
      </p:sp>
      <p:sp>
        <p:nvSpPr>
          <p:cNvPr id="49" name="Rounded Rectangle 48"/>
          <p:cNvSpPr/>
          <p:nvPr/>
        </p:nvSpPr>
        <p:spPr bwMode="auto">
          <a:xfrm rot="5400000">
            <a:off x="9701562" y="5105399"/>
            <a:ext cx="457200" cy="50292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200" dirty="0">
              <a:latin typeface="Times" pitchFamily="71" charset="0"/>
            </a:endParaRPr>
          </a:p>
        </p:txBody>
      </p:sp>
      <p:cxnSp>
        <p:nvCxnSpPr>
          <p:cNvPr id="50" name="Straight Connector 49"/>
          <p:cNvCxnSpPr>
            <a:cxnSpLocks/>
          </p:cNvCxnSpPr>
          <p:nvPr/>
        </p:nvCxnSpPr>
        <p:spPr bwMode="auto">
          <a:xfrm rot="16200000" flipH="1">
            <a:off x="4467806" y="6534787"/>
            <a:ext cx="14173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5684400" y="6507505"/>
            <a:ext cx="155523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000" dirty="0">
                <a:solidFill>
                  <a:srgbClr val="000090"/>
                </a:solidFill>
                <a:latin typeface="Times New Roman"/>
                <a:ea typeface="Doulos SIL" charset="-52"/>
                <a:cs typeface="Times New Roman"/>
              </a:rPr>
              <a:t>[+round]</a:t>
            </a:r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id="{64FD9839-6AD2-AB40-847C-9FD42F73A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2210" y="5938196"/>
            <a:ext cx="29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Doulos SIL" charset="-52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55" name="Text Box 12">
            <a:extLst>
              <a:ext uri="{FF2B5EF4-FFF2-40B4-BE49-F238E27FC236}">
                <a16:creationId xmlns:a16="http://schemas.microsoft.com/office/drawing/2014/main" id="{0CEC0778-EBBB-E149-AF2F-A1E2A89EF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792" y="5938196"/>
            <a:ext cx="4106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Doulos SIL" charset="-52"/>
                <a:cs typeface="Times New Roman" panose="02020603050405020304" pitchFamily="18" charset="0"/>
              </a:rPr>
              <a:t>u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  <a:ea typeface="Doulos SIL" charset="-52"/>
              <a:cs typeface="Times New Roman" panose="02020603050405020304" pitchFamily="18" charset="0"/>
            </a:endParaRPr>
          </a:p>
        </p:txBody>
      </p:sp>
      <p:sp>
        <p:nvSpPr>
          <p:cNvPr id="56" name="Text Box 22">
            <a:extLst>
              <a:ext uri="{FF2B5EF4-FFF2-40B4-BE49-F238E27FC236}">
                <a16:creationId xmlns:a16="http://schemas.microsoft.com/office/drawing/2014/main" id="{618BA414-33AF-5842-8BA0-3713706D6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256" y="6623996"/>
            <a:ext cx="3850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Doulos SIL" charset="-52"/>
                <a:cs typeface="Times New Roman" panose="02020603050405020304" pitchFamily="18" charset="0"/>
              </a:rPr>
              <a:t>e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  <a:ea typeface="Doulos SIL" charset="-52"/>
              <a:cs typeface="Times New Roman" panose="02020603050405020304" pitchFamily="18" charset="0"/>
            </a:endParaRPr>
          </a:p>
        </p:txBody>
      </p:sp>
      <p:sp>
        <p:nvSpPr>
          <p:cNvPr id="57" name="Text Box 13">
            <a:extLst>
              <a:ext uri="{FF2B5EF4-FFF2-40B4-BE49-F238E27FC236}">
                <a16:creationId xmlns:a16="http://schemas.microsoft.com/office/drawing/2014/main" id="{2063A26C-0B7E-484D-86ED-24B0839B6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386" y="7309796"/>
            <a:ext cx="3850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Doulos SIL" charset="-5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1" name="Text Box 5">
            <a:extLst>
              <a:ext uri="{FF2B5EF4-FFF2-40B4-BE49-F238E27FC236}">
                <a16:creationId xmlns:a16="http://schemas.microsoft.com/office/drawing/2014/main" id="{4D2AAFAD-0287-A347-A553-DB3FCAFC4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78865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rPr>
              <a:t>Proto-Germanic Contrastive Features</a:t>
            </a:r>
          </a:p>
        </p:txBody>
      </p:sp>
      <p:sp>
        <p:nvSpPr>
          <p:cNvPr id="42" name="Slide Number Placeholder 8">
            <a:extLst>
              <a:ext uri="{FF2B5EF4-FFF2-40B4-BE49-F238E27FC236}">
                <a16:creationId xmlns:a16="http://schemas.microsoft.com/office/drawing/2014/main" id="{2779EEBE-8313-F84B-92BF-2D66D7DC3428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67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148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3" grpId="0"/>
      <p:bldP spid="48" grpId="0"/>
      <p:bldP spid="4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D44AF789-4E56-3F45-963A-3FC48E7C38ED}"/>
              </a:ext>
            </a:extLst>
          </p:cNvPr>
          <p:cNvSpPr/>
          <p:nvPr/>
        </p:nvSpPr>
        <p:spPr bwMode="auto">
          <a:xfrm>
            <a:off x="2307599" y="5826125"/>
            <a:ext cx="5040000" cy="2057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53" name="Rectangle 52"/>
          <p:cNvSpPr/>
          <p:nvPr/>
        </p:nvSpPr>
        <p:spPr bwMode="auto">
          <a:xfrm>
            <a:off x="7328694" y="5826128"/>
            <a:ext cx="5257800" cy="2057398"/>
          </a:xfrm>
          <a:prstGeom prst="rect">
            <a:avLst/>
          </a:prstGeom>
          <a:solidFill>
            <a:srgbClr val="FFFF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200">
              <a:latin typeface="Times" pitchFamily="71" charset="0"/>
            </a:endParaRPr>
          </a:p>
        </p:txBody>
      </p:sp>
      <p:sp>
        <p:nvSpPr>
          <p:cNvPr id="162827" name="Line 28"/>
          <p:cNvSpPr>
            <a:spLocks noChangeShapeType="1"/>
          </p:cNvSpPr>
          <p:nvPr/>
        </p:nvSpPr>
        <p:spPr bwMode="auto">
          <a:xfrm>
            <a:off x="3675859" y="5826127"/>
            <a:ext cx="89122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66399" y="2491673"/>
            <a:ext cx="1440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As elegant as this analysis is, I will follow the majority, including Lass (1994), </a:t>
            </a:r>
            <a:r>
              <a:rPr lang="en-US" sz="3200" dirty="0" err="1">
                <a:latin typeface="Cambria" panose="02040503050406030204" pitchFamily="18" charset="0"/>
                <a:ea typeface="Palatino" charset="0"/>
                <a:cs typeface="Palatino" charset="0"/>
              </a:rPr>
              <a:t>Ringe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 (2006: 148), and Purnell &amp; Raimy (2015), in assuming that the feature that distinguishes */</a:t>
            </a:r>
            <a:r>
              <a:rPr lang="en-US" sz="3200" dirty="0" err="1">
                <a:latin typeface="Cambria" panose="02040503050406030204" pitchFamily="18" charset="0"/>
                <a:ea typeface="Palatino" charset="0"/>
                <a:cs typeface="Palatino" charset="0"/>
              </a:rPr>
              <a:t>i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, e/ from */u/ is [front], not [rounded].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66400" y="4405120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The reason is that  */i/ could cause allophonic fronting of */u/, which suggests it had an active feature [+front]. 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5400000">
            <a:off x="6299993" y="6854827"/>
            <a:ext cx="2057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38"/>
          <p:cNvGrpSpPr/>
          <p:nvPr/>
        </p:nvGrpSpPr>
        <p:grpSpPr>
          <a:xfrm>
            <a:off x="8827673" y="5943603"/>
            <a:ext cx="3772763" cy="584775"/>
            <a:chOff x="5270877" y="4800600"/>
            <a:chExt cx="3772763" cy="584775"/>
          </a:xfrm>
        </p:grpSpPr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5270877" y="4800600"/>
              <a:ext cx="8002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*/a/</a:t>
              </a: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6270258" y="4800600"/>
              <a:ext cx="82266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</a:t>
              </a:r>
              <a:r>
                <a:rPr lang="en-US" sz="3200" dirty="0" err="1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u</a:t>
              </a:r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/</a:t>
              </a: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7295287" y="4800600"/>
              <a:ext cx="7312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*/i/</a:t>
              </a: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8243421" y="4800600"/>
              <a:ext cx="8002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</a:t>
              </a:r>
              <a:r>
                <a:rPr lang="en-US" sz="3200" dirty="0" err="1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e</a:t>
              </a:r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/</a:t>
              </a:r>
            </a:p>
          </p:txBody>
        </p:sp>
      </p:grpSp>
      <p:grpSp>
        <p:nvGrpSpPr>
          <p:cNvPr id="4" name="Group 39"/>
          <p:cNvGrpSpPr/>
          <p:nvPr/>
        </p:nvGrpSpPr>
        <p:grpSpPr>
          <a:xfrm>
            <a:off x="7442995" y="6412015"/>
            <a:ext cx="4978896" cy="584775"/>
            <a:chOff x="3886200" y="5334000"/>
            <a:chExt cx="4978896" cy="584775"/>
          </a:xfrm>
        </p:grpSpPr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3886200" y="5334000"/>
              <a:ext cx="93647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Low</a:t>
              </a: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5471059" y="5334000"/>
              <a:ext cx="4154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+</a:t>
              </a: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6506530" y="5334000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7487502" y="5334000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8475246" y="5334000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7442995" y="6880427"/>
            <a:ext cx="5004545" cy="584775"/>
            <a:chOff x="3886200" y="5786735"/>
            <a:chExt cx="5004544" cy="584775"/>
          </a:xfrm>
        </p:grpSpPr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3886200" y="5786735"/>
              <a:ext cx="107273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Front</a:t>
              </a:r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6496687" y="5786735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7487502" y="5786735"/>
              <a:ext cx="4154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+</a:t>
              </a:r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8475246" y="5786735"/>
              <a:ext cx="4154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+</a:t>
              </a:r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7442995" y="7348838"/>
            <a:ext cx="4978896" cy="584775"/>
            <a:chOff x="3886200" y="6205835"/>
            <a:chExt cx="4978896" cy="584775"/>
          </a:xfrm>
        </p:grpSpPr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3886200" y="6205835"/>
              <a:ext cx="100540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High</a:t>
              </a:r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7477659" y="6205835"/>
              <a:ext cx="4154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+</a:t>
              </a: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8475246" y="6205835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</p:grp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3448800" y="5938196"/>
            <a:ext cx="134203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000" dirty="0">
                <a:solidFill>
                  <a:srgbClr val="000090"/>
                </a:solidFill>
                <a:latin typeface="Times New Roman"/>
                <a:ea typeface="Doulos SIL" charset="-52"/>
                <a:cs typeface="Times New Roman"/>
              </a:rPr>
              <a:t>[+high]</a:t>
            </a:r>
          </a:p>
        </p:txBody>
      </p:sp>
      <p:sp>
        <p:nvSpPr>
          <p:cNvPr id="49" name="Rounded Rectangle 48"/>
          <p:cNvSpPr/>
          <p:nvPr/>
        </p:nvSpPr>
        <p:spPr bwMode="auto">
          <a:xfrm rot="5400000">
            <a:off x="9701562" y="4637111"/>
            <a:ext cx="457200" cy="50292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200" dirty="0">
              <a:latin typeface="Times" pitchFamily="71" charset="0"/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2364262" y="6300192"/>
            <a:ext cx="1221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3000" dirty="0">
                <a:solidFill>
                  <a:srgbClr val="000090"/>
                </a:solidFill>
                <a:latin typeface="Times New Roman"/>
                <a:ea typeface="Doulos SIL" charset="-52"/>
                <a:cs typeface="Times New Roman"/>
              </a:rPr>
              <a:t>[+front]</a:t>
            </a:r>
          </a:p>
        </p:txBody>
      </p:sp>
      <p:sp>
        <p:nvSpPr>
          <p:cNvPr id="41" name="Text Box 5">
            <a:extLst>
              <a:ext uri="{FF2B5EF4-FFF2-40B4-BE49-F238E27FC236}">
                <a16:creationId xmlns:a16="http://schemas.microsoft.com/office/drawing/2014/main" id="{9F282FBA-2B9A-3949-84C4-F7153128E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78865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rPr>
              <a:t>Proto-Germanic Contrastive Features</a:t>
            </a:r>
          </a:p>
        </p:txBody>
      </p:sp>
      <p:sp>
        <p:nvSpPr>
          <p:cNvPr id="42" name="Text Box 11">
            <a:extLst>
              <a:ext uri="{FF2B5EF4-FFF2-40B4-BE49-F238E27FC236}">
                <a16:creationId xmlns:a16="http://schemas.microsoft.com/office/drawing/2014/main" id="{C06E9F45-0418-5D47-931F-F2FB77A6F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2210" y="5938196"/>
            <a:ext cx="29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Doulos SIL" charset="-52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3" name="Text Box 12">
            <a:extLst>
              <a:ext uri="{FF2B5EF4-FFF2-40B4-BE49-F238E27FC236}">
                <a16:creationId xmlns:a16="http://schemas.microsoft.com/office/drawing/2014/main" id="{0B4E0F53-1413-C243-834F-AD1B8235D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792" y="5938196"/>
            <a:ext cx="4106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Doulos SIL" charset="-52"/>
                <a:cs typeface="Times New Roman" panose="02020603050405020304" pitchFamily="18" charset="0"/>
              </a:rPr>
              <a:t>u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  <a:ea typeface="Doulos SIL" charset="-52"/>
              <a:cs typeface="Times New Roman" panose="02020603050405020304" pitchFamily="18" charset="0"/>
            </a:endParaRPr>
          </a:p>
        </p:txBody>
      </p:sp>
      <p:sp>
        <p:nvSpPr>
          <p:cNvPr id="59" name="Text Box 22">
            <a:extLst>
              <a:ext uri="{FF2B5EF4-FFF2-40B4-BE49-F238E27FC236}">
                <a16:creationId xmlns:a16="http://schemas.microsoft.com/office/drawing/2014/main" id="{ADE0D0F0-B696-3B44-AE0C-D5B2CD01C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256" y="6623996"/>
            <a:ext cx="3850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Doulos SIL" charset="-52"/>
                <a:cs typeface="Times New Roman" panose="02020603050405020304" pitchFamily="18" charset="0"/>
              </a:rPr>
              <a:t>e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  <a:ea typeface="Doulos SIL" charset="-52"/>
              <a:cs typeface="Times New Roman" panose="02020603050405020304" pitchFamily="18" charset="0"/>
            </a:endParaRPr>
          </a:p>
        </p:txBody>
      </p:sp>
      <p:sp>
        <p:nvSpPr>
          <p:cNvPr id="60" name="Text Box 13">
            <a:extLst>
              <a:ext uri="{FF2B5EF4-FFF2-40B4-BE49-F238E27FC236}">
                <a16:creationId xmlns:a16="http://schemas.microsoft.com/office/drawing/2014/main" id="{5A56603B-2871-654A-B641-94728CEAE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386" y="7309796"/>
            <a:ext cx="3850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Doulos SIL" charset="-5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2" name="Slide Number Placeholder 8">
            <a:extLst>
              <a:ext uri="{FF2B5EF4-FFF2-40B4-BE49-F238E27FC236}">
                <a16:creationId xmlns:a16="http://schemas.microsoft.com/office/drawing/2014/main" id="{81881264-498C-C745-92FD-B9FDD93D28F2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68</a:t>
            </a:fld>
            <a:endParaRPr lang="en-US" sz="1600" dirty="0"/>
          </a:p>
        </p:txBody>
      </p:sp>
      <p:sp>
        <p:nvSpPr>
          <p:cNvPr id="63" name="Text Box 13">
            <a:extLst>
              <a:ext uri="{FF2B5EF4-FFF2-40B4-BE49-F238E27FC236}">
                <a16:creationId xmlns:a16="http://schemas.microsoft.com/office/drawing/2014/main" id="{792E10E6-EEF0-8F42-8C4C-E046E0C59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440" y="7309796"/>
            <a:ext cx="12346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000" dirty="0">
                <a:solidFill>
                  <a:srgbClr val="000090"/>
                </a:solidFill>
                <a:latin typeface="Times New Roman"/>
                <a:ea typeface="Doulos SIL" charset="-52"/>
                <a:cs typeface="Times New Roman"/>
              </a:rPr>
              <a:t>[+low]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87B7823-E489-BC4B-A3C9-C87EC29FF452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2307507" y="7239000"/>
            <a:ext cx="5040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69FCF05-307B-F641-8553-83F269A878F1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4467806" y="6534787"/>
            <a:ext cx="14173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C7096FC-20F4-F245-AED4-24A381EAF537}"/>
              </a:ext>
            </a:extLst>
          </p:cNvPr>
          <p:cNvCxnSpPr>
            <a:cxnSpLocks/>
          </p:cNvCxnSpPr>
          <p:nvPr/>
        </p:nvCxnSpPr>
        <p:spPr bwMode="auto">
          <a:xfrm rot="10800000" flipH="1">
            <a:off x="2332466" y="6588224"/>
            <a:ext cx="2844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2400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9" grpId="0" animBg="1"/>
      <p:bldP spid="5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 bwMode="auto">
          <a:xfrm>
            <a:off x="7328694" y="5826128"/>
            <a:ext cx="5257800" cy="2057398"/>
          </a:xfrm>
          <a:prstGeom prst="rect">
            <a:avLst/>
          </a:prstGeom>
          <a:solidFill>
            <a:srgbClr val="FFFF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200">
              <a:latin typeface="Times" pitchFamily="71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7328693" y="2286000"/>
            <a:ext cx="5257800" cy="35448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1166400" y="1440000"/>
            <a:ext cx="71737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rPr>
              <a:t>Proto-Germanic feature hierarchy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66400" y="2948218"/>
            <a:ext cx="5760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With this amendment, the  contrastive feature hierarchy for the Proto-Germanic short vowels looks like this.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5400000">
            <a:off x="4539774" y="5074921"/>
            <a:ext cx="557783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38"/>
          <p:cNvGrpSpPr/>
          <p:nvPr/>
        </p:nvGrpSpPr>
        <p:grpSpPr>
          <a:xfrm>
            <a:off x="8827673" y="5943603"/>
            <a:ext cx="3772763" cy="584775"/>
            <a:chOff x="5270877" y="4800600"/>
            <a:chExt cx="3772763" cy="584775"/>
          </a:xfrm>
        </p:grpSpPr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5270877" y="4800600"/>
              <a:ext cx="8002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*/a/</a:t>
              </a: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6270258" y="4800600"/>
              <a:ext cx="82266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</a:t>
              </a:r>
              <a:r>
                <a:rPr lang="en-US" sz="3200" dirty="0" err="1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u</a:t>
              </a:r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/</a:t>
              </a: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7295287" y="4800600"/>
              <a:ext cx="7312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*/i/</a:t>
              </a: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8243421" y="4800600"/>
              <a:ext cx="8002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</a:t>
              </a:r>
              <a:r>
                <a:rPr lang="en-US" sz="3200" dirty="0" err="1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e</a:t>
              </a:r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/</a:t>
              </a:r>
            </a:p>
          </p:txBody>
        </p:sp>
      </p:grpSp>
      <p:grpSp>
        <p:nvGrpSpPr>
          <p:cNvPr id="4" name="Group 39"/>
          <p:cNvGrpSpPr/>
          <p:nvPr/>
        </p:nvGrpSpPr>
        <p:grpSpPr>
          <a:xfrm>
            <a:off x="7442995" y="6412015"/>
            <a:ext cx="4978896" cy="584775"/>
            <a:chOff x="3886200" y="5334000"/>
            <a:chExt cx="4978896" cy="584775"/>
          </a:xfrm>
        </p:grpSpPr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3886200" y="5334000"/>
              <a:ext cx="93647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Low</a:t>
              </a: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5471059" y="5334000"/>
              <a:ext cx="4154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+</a:t>
              </a: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6506530" y="5334000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7487502" y="5334000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8475246" y="5334000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7442995" y="7348838"/>
            <a:ext cx="4978896" cy="584775"/>
            <a:chOff x="3886200" y="6205835"/>
            <a:chExt cx="4978896" cy="584775"/>
          </a:xfrm>
        </p:grpSpPr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3886200" y="6205835"/>
              <a:ext cx="100540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High</a:t>
              </a:r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7477659" y="6205835"/>
              <a:ext cx="4154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+</a:t>
              </a: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8475246" y="6205835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514157-4C7F-DB4D-85D7-D3D66BBD1372}"/>
              </a:ext>
            </a:extLst>
          </p:cNvPr>
          <p:cNvGrpSpPr/>
          <p:nvPr/>
        </p:nvGrpSpPr>
        <p:grpSpPr>
          <a:xfrm>
            <a:off x="8270730" y="4373880"/>
            <a:ext cx="2575003" cy="1509653"/>
            <a:chOff x="4713935" y="3230880"/>
            <a:chExt cx="2575003" cy="1509653"/>
          </a:xfrm>
        </p:grpSpPr>
        <p:grpSp>
          <p:nvGrpSpPr>
            <p:cNvPr id="45" name="Group 71"/>
            <p:cNvGrpSpPr/>
            <p:nvPr/>
          </p:nvGrpSpPr>
          <p:grpSpPr>
            <a:xfrm>
              <a:off x="5509040" y="3230880"/>
              <a:ext cx="914400" cy="274320"/>
              <a:chOff x="817563" y="3173413"/>
              <a:chExt cx="2136775" cy="533400"/>
            </a:xfrm>
          </p:grpSpPr>
          <p:sp>
            <p:nvSpPr>
              <p:cNvPr id="46" name="Line 14"/>
              <p:cNvSpPr>
                <a:spLocks noChangeShapeType="1"/>
              </p:cNvSpPr>
              <p:nvPr/>
            </p:nvSpPr>
            <p:spPr bwMode="auto">
              <a:xfrm flipH="1">
                <a:off x="817563" y="3173413"/>
                <a:ext cx="1066800" cy="5334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>
                  <a:latin typeface="Times New Roman"/>
                  <a:cs typeface="Times New Roman"/>
                </a:endParaRPr>
              </a:p>
            </p:txBody>
          </p:sp>
          <p:sp>
            <p:nvSpPr>
              <p:cNvPr id="47" name="Line 15"/>
              <p:cNvSpPr>
                <a:spLocks noChangeShapeType="1"/>
              </p:cNvSpPr>
              <p:nvPr/>
            </p:nvSpPr>
            <p:spPr bwMode="auto">
              <a:xfrm>
                <a:off x="1884363" y="3173413"/>
                <a:ext cx="1069975" cy="5302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41" name="Text Box 36"/>
            <p:cNvSpPr txBox="1">
              <a:spLocks noChangeArrowheads="1"/>
            </p:cNvSpPr>
            <p:nvPr/>
          </p:nvSpPr>
          <p:spPr bwMode="auto">
            <a:xfrm>
              <a:off x="4713935" y="3500735"/>
              <a:ext cx="134203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/>
                  <a:cs typeface="Times New Roman"/>
                </a:rPr>
                <a:t>[+high]</a:t>
              </a: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4997238" y="3992880"/>
              <a:ext cx="699230" cy="747653"/>
              <a:chOff x="6879598" y="3992880"/>
              <a:chExt cx="699230" cy="747653"/>
            </a:xfrm>
          </p:grpSpPr>
          <p:sp>
            <p:nvSpPr>
              <p:cNvPr id="52" name="Text Box 37"/>
              <p:cNvSpPr txBox="1">
                <a:spLocks noChangeArrowheads="1"/>
              </p:cNvSpPr>
              <p:nvPr/>
            </p:nvSpPr>
            <p:spPr bwMode="auto">
              <a:xfrm>
                <a:off x="6879598" y="4186535"/>
                <a:ext cx="69923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Times New Roman"/>
                    <a:cs typeface="Times New Roman"/>
                  </a:rPr>
                  <a:t>*/i/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 bwMode="auto">
              <a:xfrm rot="5400000">
                <a:off x="7130152" y="4130040"/>
                <a:ext cx="27432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2" name="Text Box 36"/>
            <p:cNvSpPr txBox="1">
              <a:spLocks noChangeArrowheads="1"/>
            </p:cNvSpPr>
            <p:nvPr/>
          </p:nvSpPr>
          <p:spPr bwMode="auto">
            <a:xfrm>
              <a:off x="5970949" y="3500735"/>
              <a:ext cx="131798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/>
                  <a:cs typeface="Times New Roman"/>
                </a:rPr>
                <a:t>[–high]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184773" y="3992880"/>
              <a:ext cx="763349" cy="747653"/>
              <a:chOff x="8067133" y="3992880"/>
              <a:chExt cx="763349" cy="747653"/>
            </a:xfrm>
          </p:grpSpPr>
          <p:sp>
            <p:nvSpPr>
              <p:cNvPr id="55" name="Text Box 37"/>
              <p:cNvSpPr txBox="1">
                <a:spLocks noChangeArrowheads="1"/>
              </p:cNvSpPr>
              <p:nvPr/>
            </p:nvSpPr>
            <p:spPr bwMode="auto">
              <a:xfrm>
                <a:off x="8067133" y="4186535"/>
                <a:ext cx="763349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Times New Roman"/>
                    <a:cs typeface="Times New Roman"/>
                  </a:rPr>
                  <a:t>*/</a:t>
                </a:r>
                <a:r>
                  <a:rPr lang="en-US" sz="3000" dirty="0" err="1">
                    <a:latin typeface="Times New Roman"/>
                    <a:cs typeface="Times New Roman"/>
                  </a:rPr>
                  <a:t>e</a:t>
                </a:r>
                <a:r>
                  <a:rPr lang="en-US" sz="3000" dirty="0">
                    <a:latin typeface="Times New Roman"/>
                    <a:cs typeface="Times New Roman"/>
                  </a:rPr>
                  <a:t>/</a:t>
                </a:r>
              </a:p>
            </p:txBody>
          </p:sp>
          <p:cxnSp>
            <p:nvCxnSpPr>
              <p:cNvPr id="56" name="Straight Connector 55"/>
              <p:cNvCxnSpPr/>
              <p:nvPr/>
            </p:nvCxnSpPr>
            <p:spPr bwMode="auto">
              <a:xfrm rot="5400000">
                <a:off x="8375146" y="4130040"/>
                <a:ext cx="27432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15A85A-FA22-8A4C-B4E6-6B1204E3F2FD}"/>
              </a:ext>
            </a:extLst>
          </p:cNvPr>
          <p:cNvGrpSpPr/>
          <p:nvPr/>
        </p:nvGrpSpPr>
        <p:grpSpPr>
          <a:xfrm>
            <a:off x="8788102" y="3596640"/>
            <a:ext cx="3276491" cy="1601093"/>
            <a:chOff x="5231307" y="2453640"/>
            <a:chExt cx="3276491" cy="1601093"/>
          </a:xfrm>
        </p:grpSpPr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5231307" y="2738735"/>
              <a:ext cx="140615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/>
                  <a:cs typeface="Times New Roman"/>
                </a:rPr>
                <a:t>[+front]</a:t>
              </a:r>
            </a:p>
          </p:txBody>
        </p:sp>
        <p:grpSp>
          <p:nvGrpSpPr>
            <p:cNvPr id="48" name="Group 77"/>
            <p:cNvGrpSpPr/>
            <p:nvPr/>
          </p:nvGrpSpPr>
          <p:grpSpPr>
            <a:xfrm>
              <a:off x="6019800" y="2453640"/>
              <a:ext cx="1828798" cy="365760"/>
              <a:chOff x="817563" y="3173413"/>
              <a:chExt cx="2136775" cy="533400"/>
            </a:xfrm>
          </p:grpSpPr>
          <p:sp>
            <p:nvSpPr>
              <p:cNvPr id="49" name="Line 14"/>
              <p:cNvSpPr>
                <a:spLocks noChangeShapeType="1"/>
              </p:cNvSpPr>
              <p:nvPr/>
            </p:nvSpPr>
            <p:spPr bwMode="auto">
              <a:xfrm flipH="1">
                <a:off x="817563" y="3173413"/>
                <a:ext cx="1066800" cy="5334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>
                  <a:latin typeface="Times New Roman"/>
                  <a:cs typeface="Times New Roman"/>
                </a:endParaRPr>
              </a:p>
            </p:txBody>
          </p:sp>
          <p:sp>
            <p:nvSpPr>
              <p:cNvPr id="50" name="Line 15"/>
              <p:cNvSpPr>
                <a:spLocks noChangeShapeType="1"/>
              </p:cNvSpPr>
              <p:nvPr/>
            </p:nvSpPr>
            <p:spPr bwMode="auto">
              <a:xfrm>
                <a:off x="1884363" y="3173413"/>
                <a:ext cx="1069975" cy="5302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398318A-121E-1544-94E9-4AD48DD74AFC}"/>
                </a:ext>
              </a:extLst>
            </p:cNvPr>
            <p:cNvGrpSpPr/>
            <p:nvPr/>
          </p:nvGrpSpPr>
          <p:grpSpPr>
            <a:xfrm>
              <a:off x="7125688" y="2738735"/>
              <a:ext cx="1382110" cy="1315998"/>
              <a:chOff x="5304862" y="2738735"/>
              <a:chExt cx="1382110" cy="1315998"/>
            </a:xfrm>
          </p:grpSpPr>
          <p:sp>
            <p:nvSpPr>
              <p:cNvPr id="39" name="Text Box 34"/>
              <p:cNvSpPr txBox="1">
                <a:spLocks noChangeArrowheads="1"/>
              </p:cNvSpPr>
              <p:nvPr/>
            </p:nvSpPr>
            <p:spPr bwMode="auto">
              <a:xfrm>
                <a:off x="5304862" y="2738735"/>
                <a:ext cx="138211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Times New Roman"/>
                    <a:cs typeface="Times New Roman"/>
                  </a:rPr>
                  <a:t>[–front]</a:t>
                </a: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5590310" y="3230880"/>
                <a:ext cx="784189" cy="823853"/>
                <a:chOff x="5590310" y="3230880"/>
                <a:chExt cx="784189" cy="823853"/>
              </a:xfrm>
            </p:grpSpPr>
            <p:sp>
              <p:nvSpPr>
                <p:cNvPr id="6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5590310" y="3500735"/>
                  <a:ext cx="784189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3000" dirty="0">
                      <a:latin typeface="Times New Roman"/>
                      <a:cs typeface="Times New Roman"/>
                    </a:rPr>
                    <a:t>*/</a:t>
                  </a:r>
                  <a:r>
                    <a:rPr lang="en-US" sz="3000" dirty="0" err="1">
                      <a:latin typeface="Times New Roman"/>
                      <a:cs typeface="Times New Roman"/>
                    </a:rPr>
                    <a:t>u</a:t>
                  </a:r>
                  <a:r>
                    <a:rPr lang="en-US" sz="3000" dirty="0">
                      <a:latin typeface="Times New Roman"/>
                      <a:cs typeface="Times New Roman"/>
                    </a:rPr>
                    <a:t>/</a:t>
                  </a:r>
                </a:p>
              </p:txBody>
            </p:sp>
            <p:cxnSp>
              <p:nvCxnSpPr>
                <p:cNvPr id="64" name="Straight Connector 63"/>
                <p:cNvCxnSpPr/>
                <p:nvPr/>
              </p:nvCxnSpPr>
              <p:spPr bwMode="auto">
                <a:xfrm rot="5400000">
                  <a:off x="5896044" y="3368040"/>
                  <a:ext cx="27432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93D32C-0AA8-5F4B-9572-0A91657FABF1}"/>
              </a:ext>
            </a:extLst>
          </p:cNvPr>
          <p:cNvGrpSpPr/>
          <p:nvPr/>
        </p:nvGrpSpPr>
        <p:grpSpPr>
          <a:xfrm>
            <a:off x="7490523" y="2819400"/>
            <a:ext cx="3567667" cy="854333"/>
            <a:chOff x="3933728" y="1676400"/>
            <a:chExt cx="3567666" cy="854333"/>
          </a:xfrm>
        </p:grpSpPr>
        <p:sp>
          <p:nvSpPr>
            <p:cNvPr id="57" name="Text Box 13"/>
            <p:cNvSpPr txBox="1">
              <a:spLocks noChangeArrowheads="1"/>
            </p:cNvSpPr>
            <p:nvPr/>
          </p:nvSpPr>
          <p:spPr bwMode="auto">
            <a:xfrm>
              <a:off x="6290806" y="1976735"/>
              <a:ext cx="121058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/>
                  <a:cs typeface="Times New Roman"/>
                </a:rPr>
                <a:t>[–low]</a:t>
              </a:r>
            </a:p>
          </p:txBody>
        </p:sp>
        <p:grpSp>
          <p:nvGrpSpPr>
            <p:cNvPr id="65" name="Group 77"/>
            <p:cNvGrpSpPr/>
            <p:nvPr/>
          </p:nvGrpSpPr>
          <p:grpSpPr>
            <a:xfrm>
              <a:off x="4605445" y="1676400"/>
              <a:ext cx="2286000" cy="365760"/>
              <a:chOff x="817563" y="3173413"/>
              <a:chExt cx="2136775" cy="533400"/>
            </a:xfrm>
          </p:grpSpPr>
          <p:sp>
            <p:nvSpPr>
              <p:cNvPr id="66" name="Line 14"/>
              <p:cNvSpPr>
                <a:spLocks noChangeShapeType="1"/>
              </p:cNvSpPr>
              <p:nvPr/>
            </p:nvSpPr>
            <p:spPr bwMode="auto">
              <a:xfrm flipH="1">
                <a:off x="817563" y="3173413"/>
                <a:ext cx="1066800" cy="5334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>
                  <a:latin typeface="Times New Roman"/>
                  <a:cs typeface="Times New Roman"/>
                </a:endParaRPr>
              </a:p>
            </p:txBody>
          </p:sp>
          <p:sp>
            <p:nvSpPr>
              <p:cNvPr id="67" name="Line 15"/>
              <p:cNvSpPr>
                <a:spLocks noChangeShapeType="1"/>
              </p:cNvSpPr>
              <p:nvPr/>
            </p:nvSpPr>
            <p:spPr bwMode="auto">
              <a:xfrm>
                <a:off x="1884363" y="3173413"/>
                <a:ext cx="1069975" cy="5302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68" name="Text Box 36"/>
            <p:cNvSpPr txBox="1">
              <a:spLocks noChangeArrowheads="1"/>
            </p:cNvSpPr>
            <p:nvPr/>
          </p:nvSpPr>
          <p:spPr bwMode="auto">
            <a:xfrm>
              <a:off x="3933728" y="1976735"/>
              <a:ext cx="123463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/>
                  <a:cs typeface="Times New Roman"/>
                </a:rPr>
                <a:t>[+low]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659234" y="3596641"/>
            <a:ext cx="763349" cy="839094"/>
            <a:chOff x="4297591" y="2453639"/>
            <a:chExt cx="763348" cy="839094"/>
          </a:xfrm>
        </p:grpSpPr>
        <p:sp>
          <p:nvSpPr>
            <p:cNvPr id="70" name="Text Box 37"/>
            <p:cNvSpPr txBox="1">
              <a:spLocks noChangeArrowheads="1"/>
            </p:cNvSpPr>
            <p:nvPr/>
          </p:nvSpPr>
          <p:spPr bwMode="auto">
            <a:xfrm>
              <a:off x="4297591" y="2738735"/>
              <a:ext cx="7633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/>
                  <a:cs typeface="Times New Roman"/>
                </a:rPr>
                <a:t>*/a/</a:t>
              </a:r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 rot="5400000">
              <a:off x="4563320" y="2636518"/>
              <a:ext cx="36575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2827" name="Line 28"/>
          <p:cNvSpPr>
            <a:spLocks noChangeShapeType="1"/>
          </p:cNvSpPr>
          <p:nvPr/>
        </p:nvSpPr>
        <p:spPr bwMode="auto">
          <a:xfrm>
            <a:off x="7326893" y="5826127"/>
            <a:ext cx="525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89" name="Text Box 13"/>
          <p:cNvSpPr txBox="1">
            <a:spLocks noChangeArrowheads="1"/>
          </p:cNvSpPr>
          <p:nvPr/>
        </p:nvSpPr>
        <p:spPr bwMode="auto">
          <a:xfrm>
            <a:off x="8221633" y="2286002"/>
            <a:ext cx="4118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Times New Roman"/>
                <a:ea typeface="Doulos SIL" charset="-52"/>
                <a:cs typeface="Times New Roman"/>
              </a:rPr>
              <a:t>[low] &gt; [front] &gt; [high] </a:t>
            </a:r>
          </a:p>
        </p:txBody>
      </p:sp>
      <p:sp>
        <p:nvSpPr>
          <p:cNvPr id="59" name="Text Box 13">
            <a:extLst>
              <a:ext uri="{FF2B5EF4-FFF2-40B4-BE49-F238E27FC236}">
                <a16:creationId xmlns:a16="http://schemas.microsoft.com/office/drawing/2014/main" id="{F180D555-6561-2C41-BC16-FFABF360C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996" y="6880426"/>
            <a:ext cx="10727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000090"/>
                </a:solidFill>
                <a:latin typeface="Times New Roman"/>
                <a:ea typeface="Doulos SIL" charset="-52"/>
                <a:cs typeface="Times New Roman"/>
              </a:rPr>
              <a:t>Front</a:t>
            </a:r>
          </a:p>
        </p:txBody>
      </p:sp>
      <p:sp>
        <p:nvSpPr>
          <p:cNvPr id="60" name="Text Box 13">
            <a:extLst>
              <a:ext uri="{FF2B5EF4-FFF2-40B4-BE49-F238E27FC236}">
                <a16:creationId xmlns:a16="http://schemas.microsoft.com/office/drawing/2014/main" id="{F94FEF6E-9A08-674E-94B0-C6A7D20C1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3481" y="6880426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000090"/>
                </a:solidFill>
                <a:latin typeface="Times New Roman"/>
                <a:ea typeface="Doulos SIL" charset="-52"/>
                <a:cs typeface="Times New Roman"/>
              </a:rPr>
              <a:t>–</a:t>
            </a:r>
          </a:p>
        </p:txBody>
      </p:sp>
      <p:sp>
        <p:nvSpPr>
          <p:cNvPr id="61" name="Text Box 13">
            <a:extLst>
              <a:ext uri="{FF2B5EF4-FFF2-40B4-BE49-F238E27FC236}">
                <a16:creationId xmlns:a16="http://schemas.microsoft.com/office/drawing/2014/main" id="{C97EAC65-82E2-6C49-841A-8FE4738E0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4296" y="6880426"/>
            <a:ext cx="4154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000090"/>
                </a:solidFill>
                <a:latin typeface="Times New Roman"/>
                <a:ea typeface="Doulos SIL" charset="-52"/>
                <a:cs typeface="Times New Roman"/>
              </a:rPr>
              <a:t>+</a:t>
            </a:r>
          </a:p>
        </p:txBody>
      </p:sp>
      <p:sp>
        <p:nvSpPr>
          <p:cNvPr id="74" name="Text Box 13">
            <a:extLst>
              <a:ext uri="{FF2B5EF4-FFF2-40B4-BE49-F238E27FC236}">
                <a16:creationId xmlns:a16="http://schemas.microsoft.com/office/drawing/2014/main" id="{10D2AF4F-5A03-5149-83DC-5C884376A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2040" y="6880426"/>
            <a:ext cx="4154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000090"/>
                </a:solidFill>
                <a:latin typeface="Times New Roman"/>
                <a:ea typeface="Doulos SIL" charset="-52"/>
                <a:cs typeface="Times New Roman"/>
              </a:rPr>
              <a:t>+</a:t>
            </a:r>
          </a:p>
        </p:txBody>
      </p:sp>
      <p:sp>
        <p:nvSpPr>
          <p:cNvPr id="79" name="Text Box 4">
            <a:extLst>
              <a:ext uri="{FF2B5EF4-FFF2-40B4-BE49-F238E27FC236}">
                <a16:creationId xmlns:a16="http://schemas.microsoft.com/office/drawing/2014/main" id="{5EAD37A7-7D6F-414F-B70F-D5A14AEFA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5810652"/>
            <a:ext cx="576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</a:rPr>
              <a:t>All the active features are contrastive, as per the Contrastivist Hypothesis.</a:t>
            </a:r>
          </a:p>
        </p:txBody>
      </p:sp>
      <p:sp>
        <p:nvSpPr>
          <p:cNvPr id="62" name="Slide Number Placeholder 8">
            <a:extLst>
              <a:ext uri="{FF2B5EF4-FFF2-40B4-BE49-F238E27FC236}">
                <a16:creationId xmlns:a16="http://schemas.microsoft.com/office/drawing/2014/main" id="{6903D3D8-0A90-A147-8873-CEC0065568EF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69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11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166400" y="1524001"/>
            <a:ext cx="8105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Contrastive Hierarchy Theory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66400" y="2317974"/>
            <a:ext cx="14400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3200" dirty="0">
                <a:latin typeface="Cambria"/>
                <a:cs typeface="Cambria"/>
              </a:rPr>
              <a:t>For reasons I have discussed elsewhere (Dresher 2009; Dresher 2016; Dresher &amp; Hall 2021), the ‘branching trees’ did not make it into Chomsky &amp; Halle’s (1968) </a:t>
            </a:r>
            <a:r>
              <a:rPr lang="en-US" sz="3200" i="1" dirty="0">
                <a:latin typeface="Cambria"/>
                <a:cs typeface="Cambria"/>
              </a:rPr>
              <a:t>The Sound Pattern of English</a:t>
            </a:r>
            <a:r>
              <a:rPr lang="en-US" sz="3200" dirty="0">
                <a:latin typeface="Cambria"/>
                <a:cs typeface="Cambria"/>
              </a:rPr>
              <a:t>, and subsequently disappeared from mainstream phonological theory for the rest of the twentieth century.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166400" y="4466164"/>
            <a:ext cx="14400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cs typeface="Cambria"/>
              </a:rPr>
              <a:t>A version of this approach was revived by Clements (2001; 2003; 2009), and independently at the University of Toronto, under the name Modified Contrastive Specification (MCS; Dresher, Piggott, &amp; Rice 1994; Dyck 1995; Zhang 1996; Dresher 1998; Dresher &amp; Rice 2007; Hall 2007; Dresher 2009; Mackenzie 2013, Dresher, Harvey, &amp; Oxford 2018; etc.).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59559A6-9FEB-544D-B111-03E165F7AB07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7</a:t>
            </a:fld>
            <a:endParaRPr lang="en-US" sz="1600" dirty="0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D6583D87-C4D7-46B3-CB31-5E59EAB70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7106796"/>
            <a:ext cx="1440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3200" dirty="0">
                <a:latin typeface="Cambria"/>
                <a:cs typeface="Cambria"/>
              </a:rPr>
              <a:t>The theory has since gone under other names—‘Toronto School’ phonology, or Contrast and Enhancement Theory—I will refer to it as Contrastive Hierarchy Theory (CHT).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86014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 bwMode="auto">
          <a:xfrm>
            <a:off x="7328694" y="5826128"/>
            <a:ext cx="5257800" cy="2057398"/>
          </a:xfrm>
          <a:prstGeom prst="rect">
            <a:avLst/>
          </a:prstGeom>
          <a:solidFill>
            <a:srgbClr val="FFFF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200">
              <a:latin typeface="Times" pitchFamily="71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7328693" y="2286000"/>
            <a:ext cx="5257800" cy="35448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1166400" y="1440000"/>
            <a:ext cx="71737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rPr>
              <a:t>Proto-Germanic feature hierarchy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66400" y="2936604"/>
            <a:ext cx="576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Notice that the feature [round] plays no role in the contrastive phonology at this point.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5400000">
            <a:off x="4539774" y="5074921"/>
            <a:ext cx="557783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38"/>
          <p:cNvGrpSpPr/>
          <p:nvPr/>
        </p:nvGrpSpPr>
        <p:grpSpPr>
          <a:xfrm>
            <a:off x="8827673" y="5943603"/>
            <a:ext cx="3772763" cy="584775"/>
            <a:chOff x="5270877" y="4800600"/>
            <a:chExt cx="3772763" cy="584775"/>
          </a:xfrm>
        </p:grpSpPr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5270877" y="4800600"/>
              <a:ext cx="8002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*/a/</a:t>
              </a: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6270258" y="4800600"/>
              <a:ext cx="82266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</a:t>
              </a:r>
              <a:r>
                <a:rPr lang="en-US" sz="3200" dirty="0" err="1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u</a:t>
              </a:r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/</a:t>
              </a: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7295287" y="4800600"/>
              <a:ext cx="7312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*/i/</a:t>
              </a: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8243421" y="4800600"/>
              <a:ext cx="8002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</a:t>
              </a:r>
              <a:r>
                <a:rPr lang="en-US" sz="3200" dirty="0" err="1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e</a:t>
              </a:r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/</a:t>
              </a:r>
            </a:p>
          </p:txBody>
        </p:sp>
      </p:grpSp>
      <p:grpSp>
        <p:nvGrpSpPr>
          <p:cNvPr id="4" name="Group 39"/>
          <p:cNvGrpSpPr/>
          <p:nvPr/>
        </p:nvGrpSpPr>
        <p:grpSpPr>
          <a:xfrm>
            <a:off x="7442995" y="6412015"/>
            <a:ext cx="4978896" cy="584775"/>
            <a:chOff x="3886200" y="5334000"/>
            <a:chExt cx="4978896" cy="584775"/>
          </a:xfrm>
        </p:grpSpPr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3886200" y="5334000"/>
              <a:ext cx="93647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Low</a:t>
              </a: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5471059" y="5334000"/>
              <a:ext cx="4154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+</a:t>
              </a: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6506530" y="5334000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7487502" y="5334000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8475246" y="5334000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7442995" y="7348838"/>
            <a:ext cx="4978896" cy="584775"/>
            <a:chOff x="3886200" y="6205835"/>
            <a:chExt cx="4978896" cy="584775"/>
          </a:xfrm>
        </p:grpSpPr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3886200" y="6205835"/>
              <a:ext cx="100540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High</a:t>
              </a:r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7477659" y="6205835"/>
              <a:ext cx="4154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+</a:t>
              </a: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8475246" y="6205835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514157-4C7F-DB4D-85D7-D3D66BBD1372}"/>
              </a:ext>
            </a:extLst>
          </p:cNvPr>
          <p:cNvGrpSpPr/>
          <p:nvPr/>
        </p:nvGrpSpPr>
        <p:grpSpPr>
          <a:xfrm>
            <a:off x="8270730" y="4373880"/>
            <a:ext cx="2575003" cy="1509653"/>
            <a:chOff x="4713935" y="3230880"/>
            <a:chExt cx="2575003" cy="1509653"/>
          </a:xfrm>
        </p:grpSpPr>
        <p:grpSp>
          <p:nvGrpSpPr>
            <p:cNvPr id="45" name="Group 71"/>
            <p:cNvGrpSpPr/>
            <p:nvPr/>
          </p:nvGrpSpPr>
          <p:grpSpPr>
            <a:xfrm>
              <a:off x="5509040" y="3230880"/>
              <a:ext cx="914400" cy="274320"/>
              <a:chOff x="817563" y="3173413"/>
              <a:chExt cx="2136775" cy="533400"/>
            </a:xfrm>
          </p:grpSpPr>
          <p:sp>
            <p:nvSpPr>
              <p:cNvPr id="46" name="Line 14"/>
              <p:cNvSpPr>
                <a:spLocks noChangeShapeType="1"/>
              </p:cNvSpPr>
              <p:nvPr/>
            </p:nvSpPr>
            <p:spPr bwMode="auto">
              <a:xfrm flipH="1">
                <a:off x="817563" y="3173413"/>
                <a:ext cx="1066800" cy="5334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>
                  <a:latin typeface="Times New Roman"/>
                  <a:cs typeface="Times New Roman"/>
                </a:endParaRPr>
              </a:p>
            </p:txBody>
          </p:sp>
          <p:sp>
            <p:nvSpPr>
              <p:cNvPr id="47" name="Line 15"/>
              <p:cNvSpPr>
                <a:spLocks noChangeShapeType="1"/>
              </p:cNvSpPr>
              <p:nvPr/>
            </p:nvSpPr>
            <p:spPr bwMode="auto">
              <a:xfrm>
                <a:off x="1884363" y="3173413"/>
                <a:ext cx="1069975" cy="5302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41" name="Text Box 36"/>
            <p:cNvSpPr txBox="1">
              <a:spLocks noChangeArrowheads="1"/>
            </p:cNvSpPr>
            <p:nvPr/>
          </p:nvSpPr>
          <p:spPr bwMode="auto">
            <a:xfrm>
              <a:off x="4713935" y="3500735"/>
              <a:ext cx="134203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/>
                  <a:cs typeface="Times New Roman"/>
                </a:rPr>
                <a:t>[+high]</a:t>
              </a: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4997238" y="3992880"/>
              <a:ext cx="699230" cy="747653"/>
              <a:chOff x="6879598" y="3992880"/>
              <a:chExt cx="699230" cy="747653"/>
            </a:xfrm>
          </p:grpSpPr>
          <p:sp>
            <p:nvSpPr>
              <p:cNvPr id="52" name="Text Box 37"/>
              <p:cNvSpPr txBox="1">
                <a:spLocks noChangeArrowheads="1"/>
              </p:cNvSpPr>
              <p:nvPr/>
            </p:nvSpPr>
            <p:spPr bwMode="auto">
              <a:xfrm>
                <a:off x="6879598" y="4186535"/>
                <a:ext cx="69923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Times New Roman"/>
                    <a:cs typeface="Times New Roman"/>
                  </a:rPr>
                  <a:t>*/i/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 bwMode="auto">
              <a:xfrm rot="5400000">
                <a:off x="7130152" y="4130040"/>
                <a:ext cx="27432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2" name="Text Box 36"/>
            <p:cNvSpPr txBox="1">
              <a:spLocks noChangeArrowheads="1"/>
            </p:cNvSpPr>
            <p:nvPr/>
          </p:nvSpPr>
          <p:spPr bwMode="auto">
            <a:xfrm>
              <a:off x="5970949" y="3500735"/>
              <a:ext cx="131798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/>
                  <a:cs typeface="Times New Roman"/>
                </a:rPr>
                <a:t>[–high]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184773" y="3992880"/>
              <a:ext cx="763349" cy="747653"/>
              <a:chOff x="8067133" y="3992880"/>
              <a:chExt cx="763349" cy="747653"/>
            </a:xfrm>
          </p:grpSpPr>
          <p:sp>
            <p:nvSpPr>
              <p:cNvPr id="55" name="Text Box 37"/>
              <p:cNvSpPr txBox="1">
                <a:spLocks noChangeArrowheads="1"/>
              </p:cNvSpPr>
              <p:nvPr/>
            </p:nvSpPr>
            <p:spPr bwMode="auto">
              <a:xfrm>
                <a:off x="8067133" y="4186535"/>
                <a:ext cx="763349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Times New Roman"/>
                    <a:cs typeface="Times New Roman"/>
                  </a:rPr>
                  <a:t>*/</a:t>
                </a:r>
                <a:r>
                  <a:rPr lang="en-US" sz="3000" dirty="0" err="1">
                    <a:latin typeface="Times New Roman"/>
                    <a:cs typeface="Times New Roman"/>
                  </a:rPr>
                  <a:t>e</a:t>
                </a:r>
                <a:r>
                  <a:rPr lang="en-US" sz="3000" dirty="0">
                    <a:latin typeface="Times New Roman"/>
                    <a:cs typeface="Times New Roman"/>
                  </a:rPr>
                  <a:t>/</a:t>
                </a:r>
              </a:p>
            </p:txBody>
          </p:sp>
          <p:cxnSp>
            <p:nvCxnSpPr>
              <p:cNvPr id="56" name="Straight Connector 55"/>
              <p:cNvCxnSpPr/>
              <p:nvPr/>
            </p:nvCxnSpPr>
            <p:spPr bwMode="auto">
              <a:xfrm rot="5400000">
                <a:off x="8375146" y="4130040"/>
                <a:ext cx="27432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15A85A-FA22-8A4C-B4E6-6B1204E3F2FD}"/>
              </a:ext>
            </a:extLst>
          </p:cNvPr>
          <p:cNvGrpSpPr/>
          <p:nvPr/>
        </p:nvGrpSpPr>
        <p:grpSpPr>
          <a:xfrm>
            <a:off x="8788102" y="3596640"/>
            <a:ext cx="3276491" cy="1601093"/>
            <a:chOff x="5231307" y="2453640"/>
            <a:chExt cx="3276491" cy="1601093"/>
          </a:xfrm>
        </p:grpSpPr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5231307" y="2738735"/>
              <a:ext cx="140615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/>
                  <a:cs typeface="Times New Roman"/>
                </a:rPr>
                <a:t>[+front]</a:t>
              </a:r>
            </a:p>
          </p:txBody>
        </p:sp>
        <p:grpSp>
          <p:nvGrpSpPr>
            <p:cNvPr id="48" name="Group 77"/>
            <p:cNvGrpSpPr/>
            <p:nvPr/>
          </p:nvGrpSpPr>
          <p:grpSpPr>
            <a:xfrm>
              <a:off x="6019800" y="2453640"/>
              <a:ext cx="1828798" cy="365760"/>
              <a:chOff x="817563" y="3173413"/>
              <a:chExt cx="2136775" cy="533400"/>
            </a:xfrm>
          </p:grpSpPr>
          <p:sp>
            <p:nvSpPr>
              <p:cNvPr id="49" name="Line 14"/>
              <p:cNvSpPr>
                <a:spLocks noChangeShapeType="1"/>
              </p:cNvSpPr>
              <p:nvPr/>
            </p:nvSpPr>
            <p:spPr bwMode="auto">
              <a:xfrm flipH="1">
                <a:off x="817563" y="3173413"/>
                <a:ext cx="1066800" cy="5334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>
                  <a:latin typeface="Times New Roman"/>
                  <a:cs typeface="Times New Roman"/>
                </a:endParaRPr>
              </a:p>
            </p:txBody>
          </p:sp>
          <p:sp>
            <p:nvSpPr>
              <p:cNvPr id="50" name="Line 15"/>
              <p:cNvSpPr>
                <a:spLocks noChangeShapeType="1"/>
              </p:cNvSpPr>
              <p:nvPr/>
            </p:nvSpPr>
            <p:spPr bwMode="auto">
              <a:xfrm>
                <a:off x="1884363" y="3173413"/>
                <a:ext cx="1069975" cy="5302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398318A-121E-1544-94E9-4AD48DD74AFC}"/>
                </a:ext>
              </a:extLst>
            </p:cNvPr>
            <p:cNvGrpSpPr/>
            <p:nvPr/>
          </p:nvGrpSpPr>
          <p:grpSpPr>
            <a:xfrm>
              <a:off x="7125688" y="2738735"/>
              <a:ext cx="1382110" cy="1315998"/>
              <a:chOff x="5304862" y="2738735"/>
              <a:chExt cx="1382110" cy="1315998"/>
            </a:xfrm>
          </p:grpSpPr>
          <p:sp>
            <p:nvSpPr>
              <p:cNvPr id="39" name="Text Box 34"/>
              <p:cNvSpPr txBox="1">
                <a:spLocks noChangeArrowheads="1"/>
              </p:cNvSpPr>
              <p:nvPr/>
            </p:nvSpPr>
            <p:spPr bwMode="auto">
              <a:xfrm>
                <a:off x="5304862" y="2738735"/>
                <a:ext cx="138211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Times New Roman"/>
                    <a:cs typeface="Times New Roman"/>
                  </a:rPr>
                  <a:t>[–front]</a:t>
                </a: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5590310" y="3230880"/>
                <a:ext cx="784189" cy="823853"/>
                <a:chOff x="5590310" y="3230880"/>
                <a:chExt cx="784189" cy="823853"/>
              </a:xfrm>
            </p:grpSpPr>
            <p:sp>
              <p:nvSpPr>
                <p:cNvPr id="6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5590310" y="3500735"/>
                  <a:ext cx="784189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3000" dirty="0">
                      <a:latin typeface="Times New Roman"/>
                      <a:cs typeface="Times New Roman"/>
                    </a:rPr>
                    <a:t>*/</a:t>
                  </a:r>
                  <a:r>
                    <a:rPr lang="en-US" sz="3000" dirty="0" err="1">
                      <a:latin typeface="Times New Roman"/>
                      <a:cs typeface="Times New Roman"/>
                    </a:rPr>
                    <a:t>u</a:t>
                  </a:r>
                  <a:r>
                    <a:rPr lang="en-US" sz="3000" dirty="0">
                      <a:latin typeface="Times New Roman"/>
                      <a:cs typeface="Times New Roman"/>
                    </a:rPr>
                    <a:t>/</a:t>
                  </a:r>
                </a:p>
              </p:txBody>
            </p:sp>
            <p:cxnSp>
              <p:nvCxnSpPr>
                <p:cNvPr id="64" name="Straight Connector 63"/>
                <p:cNvCxnSpPr/>
                <p:nvPr/>
              </p:nvCxnSpPr>
              <p:spPr bwMode="auto">
                <a:xfrm rot="5400000">
                  <a:off x="5896044" y="3368040"/>
                  <a:ext cx="27432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93D32C-0AA8-5F4B-9572-0A91657FABF1}"/>
              </a:ext>
            </a:extLst>
          </p:cNvPr>
          <p:cNvGrpSpPr/>
          <p:nvPr/>
        </p:nvGrpSpPr>
        <p:grpSpPr>
          <a:xfrm>
            <a:off x="7490523" y="2819400"/>
            <a:ext cx="3567667" cy="854333"/>
            <a:chOff x="3933728" y="1676400"/>
            <a:chExt cx="3567666" cy="854333"/>
          </a:xfrm>
        </p:grpSpPr>
        <p:sp>
          <p:nvSpPr>
            <p:cNvPr id="57" name="Text Box 13"/>
            <p:cNvSpPr txBox="1">
              <a:spLocks noChangeArrowheads="1"/>
            </p:cNvSpPr>
            <p:nvPr/>
          </p:nvSpPr>
          <p:spPr bwMode="auto">
            <a:xfrm>
              <a:off x="6290806" y="1976735"/>
              <a:ext cx="121058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/>
                  <a:cs typeface="Times New Roman"/>
                </a:rPr>
                <a:t>[–low]</a:t>
              </a:r>
            </a:p>
          </p:txBody>
        </p:sp>
        <p:grpSp>
          <p:nvGrpSpPr>
            <p:cNvPr id="65" name="Group 77"/>
            <p:cNvGrpSpPr/>
            <p:nvPr/>
          </p:nvGrpSpPr>
          <p:grpSpPr>
            <a:xfrm>
              <a:off x="4605445" y="1676400"/>
              <a:ext cx="2286000" cy="365760"/>
              <a:chOff x="817563" y="3173413"/>
              <a:chExt cx="2136775" cy="533400"/>
            </a:xfrm>
          </p:grpSpPr>
          <p:sp>
            <p:nvSpPr>
              <p:cNvPr id="66" name="Line 14"/>
              <p:cNvSpPr>
                <a:spLocks noChangeShapeType="1"/>
              </p:cNvSpPr>
              <p:nvPr/>
            </p:nvSpPr>
            <p:spPr bwMode="auto">
              <a:xfrm flipH="1">
                <a:off x="817563" y="3173413"/>
                <a:ext cx="1066800" cy="5334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>
                  <a:latin typeface="Times New Roman"/>
                  <a:cs typeface="Times New Roman"/>
                </a:endParaRPr>
              </a:p>
            </p:txBody>
          </p:sp>
          <p:sp>
            <p:nvSpPr>
              <p:cNvPr id="67" name="Line 15"/>
              <p:cNvSpPr>
                <a:spLocks noChangeShapeType="1"/>
              </p:cNvSpPr>
              <p:nvPr/>
            </p:nvSpPr>
            <p:spPr bwMode="auto">
              <a:xfrm>
                <a:off x="1884363" y="3173413"/>
                <a:ext cx="1069975" cy="5302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68" name="Text Box 36"/>
            <p:cNvSpPr txBox="1">
              <a:spLocks noChangeArrowheads="1"/>
            </p:cNvSpPr>
            <p:nvPr/>
          </p:nvSpPr>
          <p:spPr bwMode="auto">
            <a:xfrm>
              <a:off x="3933728" y="1976735"/>
              <a:ext cx="123463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/>
                  <a:cs typeface="Times New Roman"/>
                </a:rPr>
                <a:t>[+low]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659234" y="3596641"/>
            <a:ext cx="763349" cy="839094"/>
            <a:chOff x="4297591" y="2453639"/>
            <a:chExt cx="763348" cy="839094"/>
          </a:xfrm>
        </p:grpSpPr>
        <p:sp>
          <p:nvSpPr>
            <p:cNvPr id="70" name="Text Box 37"/>
            <p:cNvSpPr txBox="1">
              <a:spLocks noChangeArrowheads="1"/>
            </p:cNvSpPr>
            <p:nvPr/>
          </p:nvSpPr>
          <p:spPr bwMode="auto">
            <a:xfrm>
              <a:off x="4297591" y="2738735"/>
              <a:ext cx="7633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/>
                  <a:cs typeface="Times New Roman"/>
                </a:rPr>
                <a:t>*/a/</a:t>
              </a:r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 rot="5400000">
              <a:off x="4563320" y="2636518"/>
              <a:ext cx="36575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2827" name="Line 28"/>
          <p:cNvSpPr>
            <a:spLocks noChangeShapeType="1"/>
          </p:cNvSpPr>
          <p:nvPr/>
        </p:nvSpPr>
        <p:spPr bwMode="auto">
          <a:xfrm>
            <a:off x="7326893" y="5826127"/>
            <a:ext cx="525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000"/>
          </a:p>
        </p:txBody>
      </p:sp>
      <p:sp>
        <p:nvSpPr>
          <p:cNvPr id="89" name="Text Box 13"/>
          <p:cNvSpPr txBox="1">
            <a:spLocks noChangeArrowheads="1"/>
          </p:cNvSpPr>
          <p:nvPr/>
        </p:nvSpPr>
        <p:spPr bwMode="auto">
          <a:xfrm>
            <a:off x="8221633" y="2286002"/>
            <a:ext cx="4118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Times New Roman"/>
                <a:ea typeface="Doulos SIL" charset="-52"/>
                <a:cs typeface="Times New Roman"/>
              </a:rPr>
              <a:t>[low] &gt; [front] &gt; [high] </a:t>
            </a:r>
          </a:p>
        </p:txBody>
      </p:sp>
      <p:sp>
        <p:nvSpPr>
          <p:cNvPr id="59" name="Text Box 13">
            <a:extLst>
              <a:ext uri="{FF2B5EF4-FFF2-40B4-BE49-F238E27FC236}">
                <a16:creationId xmlns:a16="http://schemas.microsoft.com/office/drawing/2014/main" id="{F180D555-6561-2C41-BC16-FFABF360C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996" y="6880426"/>
            <a:ext cx="10727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000090"/>
                </a:solidFill>
                <a:latin typeface="Times New Roman"/>
                <a:ea typeface="Doulos SIL" charset="-52"/>
                <a:cs typeface="Times New Roman"/>
              </a:rPr>
              <a:t>Front</a:t>
            </a:r>
          </a:p>
        </p:txBody>
      </p:sp>
      <p:sp>
        <p:nvSpPr>
          <p:cNvPr id="60" name="Text Box 13">
            <a:extLst>
              <a:ext uri="{FF2B5EF4-FFF2-40B4-BE49-F238E27FC236}">
                <a16:creationId xmlns:a16="http://schemas.microsoft.com/office/drawing/2014/main" id="{F94FEF6E-9A08-674E-94B0-C6A7D20C1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3481" y="6880426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000090"/>
                </a:solidFill>
                <a:latin typeface="Times New Roman"/>
                <a:ea typeface="Doulos SIL" charset="-52"/>
                <a:cs typeface="Times New Roman"/>
              </a:rPr>
              <a:t>–</a:t>
            </a:r>
          </a:p>
        </p:txBody>
      </p:sp>
      <p:sp>
        <p:nvSpPr>
          <p:cNvPr id="61" name="Text Box 13">
            <a:extLst>
              <a:ext uri="{FF2B5EF4-FFF2-40B4-BE49-F238E27FC236}">
                <a16:creationId xmlns:a16="http://schemas.microsoft.com/office/drawing/2014/main" id="{C97EAC65-82E2-6C49-841A-8FE4738E0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4296" y="6880426"/>
            <a:ext cx="4154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000090"/>
                </a:solidFill>
                <a:latin typeface="Times New Roman"/>
                <a:ea typeface="Doulos SIL" charset="-52"/>
                <a:cs typeface="Times New Roman"/>
              </a:rPr>
              <a:t>+</a:t>
            </a:r>
          </a:p>
        </p:txBody>
      </p:sp>
      <p:sp>
        <p:nvSpPr>
          <p:cNvPr id="74" name="Text Box 13">
            <a:extLst>
              <a:ext uri="{FF2B5EF4-FFF2-40B4-BE49-F238E27FC236}">
                <a16:creationId xmlns:a16="http://schemas.microsoft.com/office/drawing/2014/main" id="{10D2AF4F-5A03-5149-83DC-5C884376A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2040" y="6880426"/>
            <a:ext cx="4154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000090"/>
                </a:solidFill>
                <a:latin typeface="Times New Roman"/>
                <a:ea typeface="Doulos SIL" charset="-52"/>
                <a:cs typeface="Times New Roman"/>
              </a:rPr>
              <a:t>+</a:t>
            </a:r>
          </a:p>
        </p:txBody>
      </p:sp>
      <p:sp>
        <p:nvSpPr>
          <p:cNvPr id="79" name="Text Box 4">
            <a:extLst>
              <a:ext uri="{FF2B5EF4-FFF2-40B4-BE49-F238E27FC236}">
                <a16:creationId xmlns:a16="http://schemas.microsoft.com/office/drawing/2014/main" id="{5EAD37A7-7D6F-414F-B70F-D5A14AEFA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5294982"/>
            <a:ext cx="576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</a:rPr>
              <a:t>This aspect of the analysis will soon become very significant! </a:t>
            </a:r>
          </a:p>
        </p:txBody>
      </p:sp>
      <p:sp>
        <p:nvSpPr>
          <p:cNvPr id="62" name="Slide Number Placeholder 8">
            <a:extLst>
              <a:ext uri="{FF2B5EF4-FFF2-40B4-BE49-F238E27FC236}">
                <a16:creationId xmlns:a16="http://schemas.microsoft.com/office/drawing/2014/main" id="{6903D3D8-0A90-A147-8873-CEC0065568EF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70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4465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 bwMode="auto">
          <a:xfrm>
            <a:off x="7328694" y="5826128"/>
            <a:ext cx="5257800" cy="2057398"/>
          </a:xfrm>
          <a:prstGeom prst="rect">
            <a:avLst/>
          </a:prstGeom>
          <a:solidFill>
            <a:srgbClr val="FFFF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200">
              <a:latin typeface="Times" pitchFamily="71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7328693" y="2286000"/>
            <a:ext cx="5257800" cy="35448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1166400" y="1440000"/>
            <a:ext cx="71737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rPr>
              <a:t>Proto-Germanic feature hierarchy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66400" y="2474359"/>
            <a:ext cx="576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Recall that */</a:t>
            </a:r>
            <a:r>
              <a:rPr lang="en-US" sz="3200" dirty="0" err="1">
                <a:latin typeface="Cambria" panose="02040503050406030204" pitchFamily="18" charset="0"/>
                <a:ea typeface="Palatino" charset="0"/>
                <a:cs typeface="Palatino" charset="0"/>
              </a:rPr>
              <a:t>i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/ and */u/ had lowered allophones due to the influence of the [+low] */a/.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5400000">
            <a:off x="4539774" y="5074921"/>
            <a:ext cx="557783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38"/>
          <p:cNvGrpSpPr/>
          <p:nvPr/>
        </p:nvGrpSpPr>
        <p:grpSpPr>
          <a:xfrm>
            <a:off x="8827673" y="5943603"/>
            <a:ext cx="3772763" cy="584775"/>
            <a:chOff x="5270877" y="4800600"/>
            <a:chExt cx="3772763" cy="584775"/>
          </a:xfrm>
        </p:grpSpPr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5270877" y="4800600"/>
              <a:ext cx="8002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*/a/</a:t>
              </a: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6270258" y="4800600"/>
              <a:ext cx="82266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</a:t>
              </a:r>
              <a:r>
                <a:rPr lang="en-US" sz="3200" dirty="0" err="1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u</a:t>
              </a:r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/</a:t>
              </a: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7295287" y="4800600"/>
              <a:ext cx="7312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*/i/</a:t>
              </a: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8243421" y="4800600"/>
              <a:ext cx="8002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*/</a:t>
              </a:r>
              <a:r>
                <a:rPr lang="en-US" sz="3200" dirty="0" err="1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e</a:t>
              </a:r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/</a:t>
              </a:r>
            </a:p>
          </p:txBody>
        </p:sp>
      </p:grpSp>
      <p:grpSp>
        <p:nvGrpSpPr>
          <p:cNvPr id="4" name="Group 39"/>
          <p:cNvGrpSpPr/>
          <p:nvPr/>
        </p:nvGrpSpPr>
        <p:grpSpPr>
          <a:xfrm>
            <a:off x="7442995" y="6412015"/>
            <a:ext cx="4978896" cy="584775"/>
            <a:chOff x="3886200" y="5334000"/>
            <a:chExt cx="4978896" cy="584775"/>
          </a:xfrm>
        </p:grpSpPr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3886200" y="5334000"/>
              <a:ext cx="93647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Low</a:t>
              </a: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5471059" y="5334000"/>
              <a:ext cx="4154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+</a:t>
              </a: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6506530" y="5334000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7487502" y="5334000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8475246" y="5334000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7442995" y="7348838"/>
            <a:ext cx="4978896" cy="584775"/>
            <a:chOff x="3886200" y="6205835"/>
            <a:chExt cx="4978896" cy="584775"/>
          </a:xfrm>
        </p:grpSpPr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3886200" y="6205835"/>
              <a:ext cx="100540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High</a:t>
              </a:r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7477659" y="6205835"/>
              <a:ext cx="4154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+</a:t>
              </a: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8475246" y="6205835"/>
              <a:ext cx="3898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Times New Roman"/>
                  <a:ea typeface="Doulos SIL" charset="-52"/>
                  <a:cs typeface="Times New Roman"/>
                </a:rPr>
                <a:t>–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514157-4C7F-DB4D-85D7-D3D66BBD1372}"/>
              </a:ext>
            </a:extLst>
          </p:cNvPr>
          <p:cNvGrpSpPr/>
          <p:nvPr/>
        </p:nvGrpSpPr>
        <p:grpSpPr>
          <a:xfrm>
            <a:off x="8270730" y="4373880"/>
            <a:ext cx="2575003" cy="1509653"/>
            <a:chOff x="4713935" y="3230880"/>
            <a:chExt cx="2575003" cy="1509653"/>
          </a:xfrm>
        </p:grpSpPr>
        <p:grpSp>
          <p:nvGrpSpPr>
            <p:cNvPr id="45" name="Group 71"/>
            <p:cNvGrpSpPr/>
            <p:nvPr/>
          </p:nvGrpSpPr>
          <p:grpSpPr>
            <a:xfrm>
              <a:off x="5509040" y="3230880"/>
              <a:ext cx="914400" cy="274320"/>
              <a:chOff x="817563" y="3173413"/>
              <a:chExt cx="2136775" cy="533400"/>
            </a:xfrm>
          </p:grpSpPr>
          <p:sp>
            <p:nvSpPr>
              <p:cNvPr id="46" name="Line 14"/>
              <p:cNvSpPr>
                <a:spLocks noChangeShapeType="1"/>
              </p:cNvSpPr>
              <p:nvPr/>
            </p:nvSpPr>
            <p:spPr bwMode="auto">
              <a:xfrm flipH="1">
                <a:off x="817563" y="3173413"/>
                <a:ext cx="1066800" cy="5334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>
                  <a:latin typeface="Times New Roman"/>
                  <a:cs typeface="Times New Roman"/>
                </a:endParaRPr>
              </a:p>
            </p:txBody>
          </p:sp>
          <p:sp>
            <p:nvSpPr>
              <p:cNvPr id="47" name="Line 15"/>
              <p:cNvSpPr>
                <a:spLocks noChangeShapeType="1"/>
              </p:cNvSpPr>
              <p:nvPr/>
            </p:nvSpPr>
            <p:spPr bwMode="auto">
              <a:xfrm>
                <a:off x="1884363" y="3173413"/>
                <a:ext cx="1069975" cy="5302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41" name="Text Box 36"/>
            <p:cNvSpPr txBox="1">
              <a:spLocks noChangeArrowheads="1"/>
            </p:cNvSpPr>
            <p:nvPr/>
          </p:nvSpPr>
          <p:spPr bwMode="auto">
            <a:xfrm>
              <a:off x="4713935" y="3500735"/>
              <a:ext cx="134203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/>
                  <a:cs typeface="Times New Roman"/>
                </a:rPr>
                <a:t>[+high]</a:t>
              </a: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4997238" y="3992880"/>
              <a:ext cx="699230" cy="747653"/>
              <a:chOff x="6879598" y="3992880"/>
              <a:chExt cx="699230" cy="747653"/>
            </a:xfrm>
          </p:grpSpPr>
          <p:sp>
            <p:nvSpPr>
              <p:cNvPr id="52" name="Text Box 37"/>
              <p:cNvSpPr txBox="1">
                <a:spLocks noChangeArrowheads="1"/>
              </p:cNvSpPr>
              <p:nvPr/>
            </p:nvSpPr>
            <p:spPr bwMode="auto">
              <a:xfrm>
                <a:off x="6879598" y="4186535"/>
                <a:ext cx="69923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Times New Roman"/>
                    <a:cs typeface="Times New Roman"/>
                  </a:rPr>
                  <a:t>*/i/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 bwMode="auto">
              <a:xfrm rot="5400000">
                <a:off x="7130152" y="4130040"/>
                <a:ext cx="27432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2" name="Text Box 36"/>
            <p:cNvSpPr txBox="1">
              <a:spLocks noChangeArrowheads="1"/>
            </p:cNvSpPr>
            <p:nvPr/>
          </p:nvSpPr>
          <p:spPr bwMode="auto">
            <a:xfrm>
              <a:off x="5970949" y="3500735"/>
              <a:ext cx="131798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/>
                  <a:cs typeface="Times New Roman"/>
                </a:rPr>
                <a:t>[–high]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184773" y="3992880"/>
              <a:ext cx="763349" cy="747653"/>
              <a:chOff x="8067133" y="3992880"/>
              <a:chExt cx="763349" cy="747653"/>
            </a:xfrm>
          </p:grpSpPr>
          <p:sp>
            <p:nvSpPr>
              <p:cNvPr id="55" name="Text Box 37"/>
              <p:cNvSpPr txBox="1">
                <a:spLocks noChangeArrowheads="1"/>
              </p:cNvSpPr>
              <p:nvPr/>
            </p:nvSpPr>
            <p:spPr bwMode="auto">
              <a:xfrm>
                <a:off x="8067133" y="4186535"/>
                <a:ext cx="763349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Times New Roman"/>
                    <a:cs typeface="Times New Roman"/>
                  </a:rPr>
                  <a:t>*/</a:t>
                </a:r>
                <a:r>
                  <a:rPr lang="en-US" sz="3000" dirty="0" err="1">
                    <a:latin typeface="Times New Roman"/>
                    <a:cs typeface="Times New Roman"/>
                  </a:rPr>
                  <a:t>e</a:t>
                </a:r>
                <a:r>
                  <a:rPr lang="en-US" sz="3000" dirty="0">
                    <a:latin typeface="Times New Roman"/>
                    <a:cs typeface="Times New Roman"/>
                  </a:rPr>
                  <a:t>/</a:t>
                </a:r>
              </a:p>
            </p:txBody>
          </p:sp>
          <p:cxnSp>
            <p:nvCxnSpPr>
              <p:cNvPr id="56" name="Straight Connector 55"/>
              <p:cNvCxnSpPr/>
              <p:nvPr/>
            </p:nvCxnSpPr>
            <p:spPr bwMode="auto">
              <a:xfrm rot="5400000">
                <a:off x="8375146" y="4130040"/>
                <a:ext cx="27432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15A85A-FA22-8A4C-B4E6-6B1204E3F2FD}"/>
              </a:ext>
            </a:extLst>
          </p:cNvPr>
          <p:cNvGrpSpPr/>
          <p:nvPr/>
        </p:nvGrpSpPr>
        <p:grpSpPr>
          <a:xfrm>
            <a:off x="8788102" y="3596640"/>
            <a:ext cx="3276491" cy="1601093"/>
            <a:chOff x="5231307" y="2453640"/>
            <a:chExt cx="3276491" cy="1601093"/>
          </a:xfrm>
        </p:grpSpPr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5231307" y="2738735"/>
              <a:ext cx="140615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/>
                  <a:cs typeface="Times New Roman"/>
                </a:rPr>
                <a:t>[+front]</a:t>
              </a:r>
            </a:p>
          </p:txBody>
        </p:sp>
        <p:grpSp>
          <p:nvGrpSpPr>
            <p:cNvPr id="48" name="Group 77"/>
            <p:cNvGrpSpPr/>
            <p:nvPr/>
          </p:nvGrpSpPr>
          <p:grpSpPr>
            <a:xfrm>
              <a:off x="6019800" y="2453640"/>
              <a:ext cx="1828798" cy="365760"/>
              <a:chOff x="817563" y="3173413"/>
              <a:chExt cx="2136775" cy="533400"/>
            </a:xfrm>
          </p:grpSpPr>
          <p:sp>
            <p:nvSpPr>
              <p:cNvPr id="49" name="Line 14"/>
              <p:cNvSpPr>
                <a:spLocks noChangeShapeType="1"/>
              </p:cNvSpPr>
              <p:nvPr/>
            </p:nvSpPr>
            <p:spPr bwMode="auto">
              <a:xfrm flipH="1">
                <a:off x="817563" y="3173413"/>
                <a:ext cx="1066800" cy="5334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>
                  <a:latin typeface="Times New Roman"/>
                  <a:cs typeface="Times New Roman"/>
                </a:endParaRPr>
              </a:p>
            </p:txBody>
          </p:sp>
          <p:sp>
            <p:nvSpPr>
              <p:cNvPr id="50" name="Line 15"/>
              <p:cNvSpPr>
                <a:spLocks noChangeShapeType="1"/>
              </p:cNvSpPr>
              <p:nvPr/>
            </p:nvSpPr>
            <p:spPr bwMode="auto">
              <a:xfrm>
                <a:off x="1884363" y="3173413"/>
                <a:ext cx="1069975" cy="5302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398318A-121E-1544-94E9-4AD48DD74AFC}"/>
                </a:ext>
              </a:extLst>
            </p:cNvPr>
            <p:cNvGrpSpPr/>
            <p:nvPr/>
          </p:nvGrpSpPr>
          <p:grpSpPr>
            <a:xfrm>
              <a:off x="7125688" y="2738735"/>
              <a:ext cx="1382110" cy="1315998"/>
              <a:chOff x="5304862" y="2738735"/>
              <a:chExt cx="1382110" cy="1315998"/>
            </a:xfrm>
          </p:grpSpPr>
          <p:sp>
            <p:nvSpPr>
              <p:cNvPr id="39" name="Text Box 34"/>
              <p:cNvSpPr txBox="1">
                <a:spLocks noChangeArrowheads="1"/>
              </p:cNvSpPr>
              <p:nvPr/>
            </p:nvSpPr>
            <p:spPr bwMode="auto">
              <a:xfrm>
                <a:off x="5304862" y="2738735"/>
                <a:ext cx="138211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Times New Roman"/>
                    <a:cs typeface="Times New Roman"/>
                  </a:rPr>
                  <a:t>[–front]</a:t>
                </a: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5590310" y="3230880"/>
                <a:ext cx="784189" cy="823853"/>
                <a:chOff x="5590310" y="3230880"/>
                <a:chExt cx="784189" cy="823853"/>
              </a:xfrm>
            </p:grpSpPr>
            <p:sp>
              <p:nvSpPr>
                <p:cNvPr id="6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5590310" y="3500735"/>
                  <a:ext cx="784189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3000" dirty="0">
                      <a:latin typeface="Times New Roman"/>
                      <a:cs typeface="Times New Roman"/>
                    </a:rPr>
                    <a:t>*/</a:t>
                  </a:r>
                  <a:r>
                    <a:rPr lang="en-US" sz="3000" dirty="0" err="1">
                      <a:latin typeface="Times New Roman"/>
                      <a:cs typeface="Times New Roman"/>
                    </a:rPr>
                    <a:t>u</a:t>
                  </a:r>
                  <a:r>
                    <a:rPr lang="en-US" sz="3000" dirty="0">
                      <a:latin typeface="Times New Roman"/>
                      <a:cs typeface="Times New Roman"/>
                    </a:rPr>
                    <a:t>/</a:t>
                  </a:r>
                </a:p>
              </p:txBody>
            </p:sp>
            <p:cxnSp>
              <p:nvCxnSpPr>
                <p:cNvPr id="64" name="Straight Connector 63"/>
                <p:cNvCxnSpPr/>
                <p:nvPr/>
              </p:nvCxnSpPr>
              <p:spPr bwMode="auto">
                <a:xfrm rot="5400000">
                  <a:off x="5896044" y="3368040"/>
                  <a:ext cx="27432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93D32C-0AA8-5F4B-9572-0A91657FABF1}"/>
              </a:ext>
            </a:extLst>
          </p:cNvPr>
          <p:cNvGrpSpPr/>
          <p:nvPr/>
        </p:nvGrpSpPr>
        <p:grpSpPr>
          <a:xfrm>
            <a:off x="7490523" y="2819400"/>
            <a:ext cx="3567667" cy="854333"/>
            <a:chOff x="3933728" y="1676400"/>
            <a:chExt cx="3567666" cy="854333"/>
          </a:xfrm>
        </p:grpSpPr>
        <p:sp>
          <p:nvSpPr>
            <p:cNvPr id="57" name="Text Box 13"/>
            <p:cNvSpPr txBox="1">
              <a:spLocks noChangeArrowheads="1"/>
            </p:cNvSpPr>
            <p:nvPr/>
          </p:nvSpPr>
          <p:spPr bwMode="auto">
            <a:xfrm>
              <a:off x="6290806" y="1976735"/>
              <a:ext cx="121058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/>
                  <a:cs typeface="Times New Roman"/>
                </a:rPr>
                <a:t>[–low]</a:t>
              </a:r>
            </a:p>
          </p:txBody>
        </p:sp>
        <p:grpSp>
          <p:nvGrpSpPr>
            <p:cNvPr id="65" name="Group 77"/>
            <p:cNvGrpSpPr/>
            <p:nvPr/>
          </p:nvGrpSpPr>
          <p:grpSpPr>
            <a:xfrm>
              <a:off x="4605445" y="1676400"/>
              <a:ext cx="2286000" cy="365760"/>
              <a:chOff x="817563" y="3173413"/>
              <a:chExt cx="2136775" cy="533400"/>
            </a:xfrm>
          </p:grpSpPr>
          <p:sp>
            <p:nvSpPr>
              <p:cNvPr id="66" name="Line 14"/>
              <p:cNvSpPr>
                <a:spLocks noChangeShapeType="1"/>
              </p:cNvSpPr>
              <p:nvPr/>
            </p:nvSpPr>
            <p:spPr bwMode="auto">
              <a:xfrm flipH="1">
                <a:off x="817563" y="3173413"/>
                <a:ext cx="1066800" cy="5334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>
                  <a:latin typeface="Times New Roman"/>
                  <a:cs typeface="Times New Roman"/>
                </a:endParaRPr>
              </a:p>
            </p:txBody>
          </p:sp>
          <p:sp>
            <p:nvSpPr>
              <p:cNvPr id="67" name="Line 15"/>
              <p:cNvSpPr>
                <a:spLocks noChangeShapeType="1"/>
              </p:cNvSpPr>
              <p:nvPr/>
            </p:nvSpPr>
            <p:spPr bwMode="auto">
              <a:xfrm>
                <a:off x="1884363" y="3173413"/>
                <a:ext cx="1069975" cy="5302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68" name="Text Box 36"/>
            <p:cNvSpPr txBox="1">
              <a:spLocks noChangeArrowheads="1"/>
            </p:cNvSpPr>
            <p:nvPr/>
          </p:nvSpPr>
          <p:spPr bwMode="auto">
            <a:xfrm>
              <a:off x="3933728" y="1976735"/>
              <a:ext cx="123463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/>
                  <a:cs typeface="Times New Roman"/>
                </a:rPr>
                <a:t>[+low]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659234" y="3596641"/>
            <a:ext cx="763349" cy="839094"/>
            <a:chOff x="4297591" y="2453639"/>
            <a:chExt cx="763348" cy="839094"/>
          </a:xfrm>
        </p:grpSpPr>
        <p:sp>
          <p:nvSpPr>
            <p:cNvPr id="70" name="Text Box 37"/>
            <p:cNvSpPr txBox="1">
              <a:spLocks noChangeArrowheads="1"/>
            </p:cNvSpPr>
            <p:nvPr/>
          </p:nvSpPr>
          <p:spPr bwMode="auto">
            <a:xfrm>
              <a:off x="4297591" y="2738735"/>
              <a:ext cx="7633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/>
                  <a:cs typeface="Times New Roman"/>
                </a:rPr>
                <a:t>*/a/</a:t>
              </a:r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 rot="5400000">
              <a:off x="4563320" y="2636518"/>
              <a:ext cx="36575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2827" name="Line 28"/>
          <p:cNvSpPr>
            <a:spLocks noChangeShapeType="1"/>
          </p:cNvSpPr>
          <p:nvPr/>
        </p:nvSpPr>
        <p:spPr bwMode="auto">
          <a:xfrm>
            <a:off x="7326893" y="5826127"/>
            <a:ext cx="525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000"/>
          </a:p>
        </p:txBody>
      </p:sp>
      <p:sp>
        <p:nvSpPr>
          <p:cNvPr id="89" name="Text Box 13"/>
          <p:cNvSpPr txBox="1">
            <a:spLocks noChangeArrowheads="1"/>
          </p:cNvSpPr>
          <p:nvPr/>
        </p:nvSpPr>
        <p:spPr bwMode="auto">
          <a:xfrm>
            <a:off x="8221633" y="2286002"/>
            <a:ext cx="4118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Times New Roman"/>
                <a:ea typeface="Doulos SIL" charset="-52"/>
                <a:cs typeface="Times New Roman"/>
              </a:rPr>
              <a:t>[low] &gt; [front] &gt; [high] </a:t>
            </a:r>
          </a:p>
        </p:txBody>
      </p:sp>
      <p:sp>
        <p:nvSpPr>
          <p:cNvPr id="59" name="Text Box 13">
            <a:extLst>
              <a:ext uri="{FF2B5EF4-FFF2-40B4-BE49-F238E27FC236}">
                <a16:creationId xmlns:a16="http://schemas.microsoft.com/office/drawing/2014/main" id="{F180D555-6561-2C41-BC16-FFABF360C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996" y="6880426"/>
            <a:ext cx="10727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000090"/>
                </a:solidFill>
                <a:latin typeface="Times New Roman"/>
                <a:ea typeface="Doulos SIL" charset="-52"/>
                <a:cs typeface="Times New Roman"/>
              </a:rPr>
              <a:t>Front</a:t>
            </a:r>
          </a:p>
        </p:txBody>
      </p:sp>
      <p:sp>
        <p:nvSpPr>
          <p:cNvPr id="60" name="Text Box 13">
            <a:extLst>
              <a:ext uri="{FF2B5EF4-FFF2-40B4-BE49-F238E27FC236}">
                <a16:creationId xmlns:a16="http://schemas.microsoft.com/office/drawing/2014/main" id="{F94FEF6E-9A08-674E-94B0-C6A7D20C1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3481" y="6880426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000090"/>
                </a:solidFill>
                <a:latin typeface="Times New Roman"/>
                <a:ea typeface="Doulos SIL" charset="-52"/>
                <a:cs typeface="Times New Roman"/>
              </a:rPr>
              <a:t>–</a:t>
            </a:r>
          </a:p>
        </p:txBody>
      </p:sp>
      <p:sp>
        <p:nvSpPr>
          <p:cNvPr id="61" name="Text Box 13">
            <a:extLst>
              <a:ext uri="{FF2B5EF4-FFF2-40B4-BE49-F238E27FC236}">
                <a16:creationId xmlns:a16="http://schemas.microsoft.com/office/drawing/2014/main" id="{C97EAC65-82E2-6C49-841A-8FE4738E0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4296" y="6880426"/>
            <a:ext cx="4154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000090"/>
                </a:solidFill>
                <a:latin typeface="Times New Roman"/>
                <a:ea typeface="Doulos SIL" charset="-52"/>
                <a:cs typeface="Times New Roman"/>
              </a:rPr>
              <a:t>+</a:t>
            </a:r>
          </a:p>
        </p:txBody>
      </p:sp>
      <p:sp>
        <p:nvSpPr>
          <p:cNvPr id="74" name="Text Box 13">
            <a:extLst>
              <a:ext uri="{FF2B5EF4-FFF2-40B4-BE49-F238E27FC236}">
                <a16:creationId xmlns:a16="http://schemas.microsoft.com/office/drawing/2014/main" id="{10D2AF4F-5A03-5149-83DC-5C884376A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2040" y="6880426"/>
            <a:ext cx="4154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000090"/>
                </a:solidFill>
                <a:latin typeface="Times New Roman"/>
                <a:ea typeface="Doulos SIL" charset="-52"/>
                <a:cs typeface="Times New Roman"/>
              </a:rPr>
              <a:t>+</a:t>
            </a:r>
          </a:p>
        </p:txBody>
      </p:sp>
      <p:sp>
        <p:nvSpPr>
          <p:cNvPr id="79" name="Text Box 4">
            <a:extLst>
              <a:ext uri="{FF2B5EF4-FFF2-40B4-BE49-F238E27FC236}">
                <a16:creationId xmlns:a16="http://schemas.microsoft.com/office/drawing/2014/main" id="{5EAD37A7-7D6F-414F-B70F-D5A14AEFA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4370492"/>
            <a:ext cx="576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</a:rPr>
              <a:t>In West Germanic, the lowered allophone of */u/ developed into a new phoneme */o/.</a:t>
            </a:r>
          </a:p>
        </p:txBody>
      </p:sp>
      <p:sp>
        <p:nvSpPr>
          <p:cNvPr id="62" name="Slide Number Placeholder 8">
            <a:extLst>
              <a:ext uri="{FF2B5EF4-FFF2-40B4-BE49-F238E27FC236}">
                <a16:creationId xmlns:a16="http://schemas.microsoft.com/office/drawing/2014/main" id="{6903D3D8-0A90-A147-8873-CEC0065568EF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71</a:t>
            </a:fld>
            <a:endParaRPr lang="en-US" sz="1600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6EA8D37-4F8A-F648-99AD-DCB725852321}"/>
              </a:ext>
            </a:extLst>
          </p:cNvPr>
          <p:cNvSpPr/>
          <p:nvPr/>
        </p:nvSpPr>
        <p:spPr bwMode="auto">
          <a:xfrm>
            <a:off x="10649258" y="4644008"/>
            <a:ext cx="1656000" cy="1440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1D1711-3B14-28D9-8008-EE6BDDA51869}"/>
              </a:ext>
            </a:extLst>
          </p:cNvPr>
          <p:cNvGrpSpPr/>
          <p:nvPr/>
        </p:nvGrpSpPr>
        <p:grpSpPr>
          <a:xfrm>
            <a:off x="10577066" y="5148064"/>
            <a:ext cx="1584176" cy="733934"/>
            <a:chOff x="10577066" y="5148064"/>
            <a:chExt cx="1584176" cy="73393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A2545FA-CC75-D650-9C76-2E9E96E518FE}"/>
                </a:ext>
              </a:extLst>
            </p:cNvPr>
            <p:cNvGrpSpPr/>
            <p:nvPr/>
          </p:nvGrpSpPr>
          <p:grpSpPr>
            <a:xfrm>
              <a:off x="11124000" y="5148064"/>
              <a:ext cx="648000" cy="274320"/>
              <a:chOff x="11009114" y="5148064"/>
              <a:chExt cx="914400" cy="274320"/>
            </a:xfrm>
          </p:grpSpPr>
          <p:sp>
            <p:nvSpPr>
              <p:cNvPr id="2" name="Line 14">
                <a:extLst>
                  <a:ext uri="{FF2B5EF4-FFF2-40B4-BE49-F238E27FC236}">
                    <a16:creationId xmlns:a16="http://schemas.microsoft.com/office/drawing/2014/main" id="{FDB2FEAF-0495-FB39-1B74-D879755170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09114" y="5148064"/>
                <a:ext cx="456521" cy="2743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>
                  <a:latin typeface="Times New Roman"/>
                  <a:cs typeface="Times New Roman"/>
                </a:endParaRPr>
              </a:p>
            </p:txBody>
          </p:sp>
          <p:sp>
            <p:nvSpPr>
              <p:cNvPr id="5" name="Line 15">
                <a:extLst>
                  <a:ext uri="{FF2B5EF4-FFF2-40B4-BE49-F238E27FC236}">
                    <a16:creationId xmlns:a16="http://schemas.microsoft.com/office/drawing/2014/main" id="{B44292AD-86CA-4624-1B6E-E7C38B08B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65635" y="5148064"/>
                <a:ext cx="457879" cy="2726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0" name="Text Box 37">
              <a:extLst>
                <a:ext uri="{FF2B5EF4-FFF2-40B4-BE49-F238E27FC236}">
                  <a16:creationId xmlns:a16="http://schemas.microsoft.com/office/drawing/2014/main" id="{C256238B-4607-FD53-E916-BDD55B6C1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77066" y="5328000"/>
              <a:ext cx="82586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/>
                  <a:cs typeface="Times New Roman"/>
                </a:rPr>
                <a:t>*[u]</a:t>
              </a:r>
            </a:p>
          </p:txBody>
        </p:sp>
        <p:sp>
          <p:nvSpPr>
            <p:cNvPr id="14" name="Text Box 37">
              <a:extLst>
                <a:ext uri="{FF2B5EF4-FFF2-40B4-BE49-F238E27FC236}">
                  <a16:creationId xmlns:a16="http://schemas.microsoft.com/office/drawing/2014/main" id="{B360ED9A-E0A9-FFC8-46A1-D1189C0C4D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35375" y="5328000"/>
              <a:ext cx="82586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/>
                  <a:cs typeface="Times New Roman"/>
                </a:rPr>
                <a:t>*[o]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428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Box 4"/>
          <p:cNvSpPr txBox="1">
            <a:spLocks noChangeArrowheads="1"/>
          </p:cNvSpPr>
          <p:nvPr/>
        </p:nvSpPr>
        <p:spPr bwMode="auto">
          <a:xfrm>
            <a:off x="1166400" y="2824523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</a:rPr>
              <a:t>This new phoneme filled a gap in the system and brought the [–front] branch into symmetry with the [+front] branch. </a:t>
            </a:r>
            <a:endParaRPr lang="en-US" sz="3200" dirty="0">
              <a:latin typeface="Cambria"/>
              <a:ea typeface="Cambria"/>
              <a:cs typeface="Cambria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166400" y="1440000"/>
            <a:ext cx="88647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West Germanic feature hierarchy</a:t>
            </a:r>
          </a:p>
        </p:txBody>
      </p:sp>
      <p:sp>
        <p:nvSpPr>
          <p:cNvPr id="136194" name="Rectangle 37"/>
          <p:cNvSpPr>
            <a:spLocks noChangeArrowheads="1"/>
          </p:cNvSpPr>
          <p:nvPr/>
        </p:nvSpPr>
        <p:spPr bwMode="auto">
          <a:xfrm flipH="1">
            <a:off x="1166400" y="4578377"/>
            <a:ext cx="8915400" cy="389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grpSp>
        <p:nvGrpSpPr>
          <p:cNvPr id="3" name="Group 77"/>
          <p:cNvGrpSpPr/>
          <p:nvPr/>
        </p:nvGrpSpPr>
        <p:grpSpPr>
          <a:xfrm>
            <a:off x="6076821" y="6265573"/>
            <a:ext cx="2286000" cy="365760"/>
            <a:chOff x="817563" y="3173413"/>
            <a:chExt cx="2136775" cy="533400"/>
          </a:xfrm>
        </p:grpSpPr>
        <p:sp>
          <p:nvSpPr>
            <p:cNvPr id="79" name="Line 14"/>
            <p:cNvSpPr>
              <a:spLocks noChangeShapeType="1"/>
            </p:cNvSpPr>
            <p:nvPr/>
          </p:nvSpPr>
          <p:spPr bwMode="auto">
            <a:xfrm flipH="1">
              <a:off x="817563" y="3173413"/>
              <a:ext cx="10668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1884363" y="3173413"/>
              <a:ext cx="1069975" cy="530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</p:grp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5268681" y="6625237"/>
            <a:ext cx="14061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[+front]</a:t>
            </a:r>
          </a:p>
        </p:txBody>
      </p:sp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7709269" y="6625237"/>
            <a:ext cx="13821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[–front]</a:t>
            </a:r>
          </a:p>
        </p:txBody>
      </p:sp>
      <p:sp>
        <p:nvSpPr>
          <p:cNvPr id="52" name="Text Box 35"/>
          <p:cNvSpPr txBox="1">
            <a:spLocks noChangeArrowheads="1"/>
          </p:cNvSpPr>
          <p:nvPr/>
        </p:nvSpPr>
        <p:spPr bwMode="auto">
          <a:xfrm>
            <a:off x="8693442" y="7088532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3147038" y="4651889"/>
            <a:ext cx="41524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763" indent="-4763" algn="l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Cambria"/>
                <a:ea typeface="Times" charset="0"/>
                <a:cs typeface="Times" charset="0"/>
              </a:rPr>
              <a:t>[low] &gt; [front] &gt; [high]</a:t>
            </a:r>
          </a:p>
        </p:txBody>
      </p:sp>
      <p:sp>
        <p:nvSpPr>
          <p:cNvPr id="61" name="Text Box 36"/>
          <p:cNvSpPr txBox="1">
            <a:spLocks noChangeArrowheads="1"/>
          </p:cNvSpPr>
          <p:nvPr/>
        </p:nvSpPr>
        <p:spPr bwMode="auto">
          <a:xfrm>
            <a:off x="4746284" y="7494930"/>
            <a:ext cx="134203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[+high]</a:t>
            </a:r>
          </a:p>
        </p:txBody>
      </p:sp>
      <p:sp>
        <p:nvSpPr>
          <p:cNvPr id="62" name="Text Box 36"/>
          <p:cNvSpPr txBox="1">
            <a:spLocks noChangeArrowheads="1"/>
          </p:cNvSpPr>
          <p:nvPr/>
        </p:nvSpPr>
        <p:spPr bwMode="auto">
          <a:xfrm>
            <a:off x="5992920" y="7494930"/>
            <a:ext cx="131798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/>
              </a:rPr>
              <a:t>[–high]</a:t>
            </a:r>
          </a:p>
        </p:txBody>
      </p:sp>
      <p:grpSp>
        <p:nvGrpSpPr>
          <p:cNvPr id="6" name="Group 71"/>
          <p:cNvGrpSpPr/>
          <p:nvPr/>
        </p:nvGrpSpPr>
        <p:grpSpPr>
          <a:xfrm>
            <a:off x="5547902" y="7109866"/>
            <a:ext cx="914401" cy="359664"/>
            <a:chOff x="817563" y="3173413"/>
            <a:chExt cx="2136775" cy="533400"/>
          </a:xfrm>
        </p:grpSpPr>
        <p:sp>
          <p:nvSpPr>
            <p:cNvPr id="66" name="Line 14"/>
            <p:cNvSpPr>
              <a:spLocks noChangeShapeType="1"/>
            </p:cNvSpPr>
            <p:nvPr/>
          </p:nvSpPr>
          <p:spPr bwMode="auto">
            <a:xfrm flipH="1">
              <a:off x="817563" y="3173413"/>
              <a:ext cx="10668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  <p:sp>
          <p:nvSpPr>
            <p:cNvPr id="67" name="Line 15"/>
            <p:cNvSpPr>
              <a:spLocks noChangeShapeType="1"/>
            </p:cNvSpPr>
            <p:nvPr/>
          </p:nvSpPr>
          <p:spPr bwMode="auto">
            <a:xfrm>
              <a:off x="1884363" y="3173413"/>
              <a:ext cx="1069975" cy="530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</p:grp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4995139" y="7947665"/>
            <a:ext cx="6992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*/i/</a:t>
            </a:r>
          </a:p>
        </p:txBody>
      </p:sp>
      <p:sp>
        <p:nvSpPr>
          <p:cNvPr id="65" name="Text Box 37"/>
          <p:cNvSpPr txBox="1">
            <a:spLocks noChangeArrowheads="1"/>
          </p:cNvSpPr>
          <p:nvPr/>
        </p:nvSpPr>
        <p:spPr bwMode="auto">
          <a:xfrm>
            <a:off x="6212864" y="7947665"/>
            <a:ext cx="76334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*/</a:t>
            </a:r>
            <a:r>
              <a:rPr lang="en-US" sz="3000" dirty="0" err="1">
                <a:latin typeface="+mn-lt"/>
                <a:cs typeface="Times New Roman" panose="02020603050405020304" pitchFamily="18" charset="0"/>
              </a:rPr>
              <a:t>e</a:t>
            </a:r>
            <a:r>
              <a:rPr lang="en-US" sz="3000" dirty="0">
                <a:latin typeface="+mn-lt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7984778" y="7092280"/>
            <a:ext cx="78418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*/</a:t>
            </a:r>
            <a:r>
              <a:rPr lang="en-US" sz="3000" dirty="0" err="1">
                <a:latin typeface="+mn-lt"/>
                <a:cs typeface="Times New Roman" panose="02020603050405020304" pitchFamily="18" charset="0"/>
              </a:rPr>
              <a:t>u</a:t>
            </a:r>
            <a:r>
              <a:rPr lang="en-US" sz="3000" dirty="0">
                <a:latin typeface="+mn-lt"/>
                <a:cs typeface="Times New Roman" panose="02020603050405020304" pitchFamily="18" charset="0"/>
              </a:rPr>
              <a:t>/</a:t>
            </a:r>
          </a:p>
        </p:txBody>
      </p:sp>
      <p:grpSp>
        <p:nvGrpSpPr>
          <p:cNvPr id="9" name="Group 53"/>
          <p:cNvGrpSpPr/>
          <p:nvPr/>
        </p:nvGrpSpPr>
        <p:grpSpPr>
          <a:xfrm>
            <a:off x="1556793" y="5187065"/>
            <a:ext cx="6234703" cy="1612800"/>
            <a:chOff x="885691" y="3508733"/>
            <a:chExt cx="6234703" cy="1612800"/>
          </a:xfrm>
        </p:grpSpPr>
        <p:grpSp>
          <p:nvGrpSpPr>
            <p:cNvPr id="10" name="Group 43"/>
            <p:cNvGrpSpPr/>
            <p:nvPr/>
          </p:nvGrpSpPr>
          <p:grpSpPr>
            <a:xfrm>
              <a:off x="885691" y="3508733"/>
              <a:ext cx="6234703" cy="1134665"/>
              <a:chOff x="885691" y="3508733"/>
              <a:chExt cx="6234703" cy="1134665"/>
            </a:xfrm>
          </p:grpSpPr>
          <p:sp>
            <p:nvSpPr>
              <p:cNvPr id="75" name="Text Box 13"/>
              <p:cNvSpPr txBox="1">
                <a:spLocks noChangeArrowheads="1"/>
              </p:cNvSpPr>
              <p:nvPr/>
            </p:nvSpPr>
            <p:spPr bwMode="auto">
              <a:xfrm>
                <a:off x="5909806" y="4089400"/>
                <a:ext cx="1210588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+mn-lt"/>
                    <a:cs typeface="Times New Roman"/>
                  </a:rPr>
                  <a:t>[–low]</a:t>
                </a:r>
              </a:p>
            </p:txBody>
          </p:sp>
          <p:sp>
            <p:nvSpPr>
              <p:cNvPr id="76" name="Text Box 12"/>
              <p:cNvSpPr txBox="1">
                <a:spLocks noChangeArrowheads="1"/>
              </p:cNvSpPr>
              <p:nvPr/>
            </p:nvSpPr>
            <p:spPr bwMode="auto">
              <a:xfrm>
                <a:off x="885691" y="4089400"/>
                <a:ext cx="1234632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+mn-lt"/>
                    <a:cs typeface="Times New Roman"/>
                  </a:rPr>
                  <a:t>[+low]</a:t>
                </a:r>
              </a:p>
            </p:txBody>
          </p: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1524000" y="3508733"/>
                <a:ext cx="5029200" cy="640397"/>
                <a:chOff x="1488" y="816"/>
                <a:chExt cx="2880" cy="461"/>
              </a:xfrm>
            </p:grpSpPr>
            <p:sp>
              <p:nvSpPr>
                <p:cNvPr id="78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488" y="816"/>
                  <a:ext cx="1440" cy="4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3000">
                    <a:latin typeface="+mn-lt"/>
                  </a:endParaRPr>
                </a:p>
              </p:txBody>
            </p:sp>
            <p:sp>
              <p:nvSpPr>
                <p:cNvPr id="81" name="Line 11"/>
                <p:cNvSpPr>
                  <a:spLocks noChangeShapeType="1"/>
                </p:cNvSpPr>
                <p:nvPr/>
              </p:nvSpPr>
              <p:spPr bwMode="auto">
                <a:xfrm>
                  <a:off x="2928" y="816"/>
                  <a:ext cx="1440" cy="4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3000">
                    <a:latin typeface="+mn-lt"/>
                  </a:endParaRPr>
                </a:p>
              </p:txBody>
            </p:sp>
          </p:grpSp>
        </p:grpSp>
        <p:sp>
          <p:nvSpPr>
            <p:cNvPr id="72" name="Text Box 27"/>
            <p:cNvSpPr txBox="1">
              <a:spLocks noChangeArrowheads="1"/>
            </p:cNvSpPr>
            <p:nvPr/>
          </p:nvSpPr>
          <p:spPr bwMode="auto">
            <a:xfrm>
              <a:off x="1080611" y="4567535"/>
              <a:ext cx="76334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+mn-lt"/>
                  <a:cs typeface="Times New Roman" panose="02020603050405020304" pitchFamily="18" charset="0"/>
                </a:rPr>
                <a:t>*/a/</a:t>
              </a:r>
            </a:p>
          </p:txBody>
        </p:sp>
      </p:grpSp>
      <p:sp>
        <p:nvSpPr>
          <p:cNvPr id="41" name="Slide Number Placeholder 8">
            <a:extLst>
              <a:ext uri="{FF2B5EF4-FFF2-40B4-BE49-F238E27FC236}">
                <a16:creationId xmlns:a16="http://schemas.microsoft.com/office/drawing/2014/main" id="{17E3E684-99B6-994B-AC29-9E3A487395B2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72</a:t>
            </a:fld>
            <a:endParaRPr lang="en-US" sz="1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C205BA6-CA1D-16E0-35DA-F2BD5DC730FE}"/>
              </a:ext>
            </a:extLst>
          </p:cNvPr>
          <p:cNvSpPr/>
          <p:nvPr/>
        </p:nvSpPr>
        <p:spPr bwMode="auto">
          <a:xfrm>
            <a:off x="7480938" y="6516464"/>
            <a:ext cx="1980000" cy="2232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200">
              <a:latin typeface="Times" pitchFamily="71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E8AE50-4211-171E-32A6-12EE7DDC8247}"/>
              </a:ext>
            </a:extLst>
          </p:cNvPr>
          <p:cNvGrpSpPr/>
          <p:nvPr/>
        </p:nvGrpSpPr>
        <p:grpSpPr>
          <a:xfrm>
            <a:off x="8128794" y="7596336"/>
            <a:ext cx="648000" cy="360000"/>
            <a:chOff x="11009114" y="5148064"/>
            <a:chExt cx="914400" cy="274320"/>
          </a:xfrm>
        </p:grpSpPr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B0F1C67A-DF60-B7D7-5B68-A715079D5E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09114" y="5148064"/>
              <a:ext cx="456521" cy="2743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Times New Roman"/>
                <a:cs typeface="Times New Roman"/>
              </a:endParaRPr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C31E0159-93C6-5F09-F0F3-979E73A1E2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65635" y="5148064"/>
              <a:ext cx="457879" cy="2726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Times New Roman"/>
                <a:cs typeface="Times New Roman"/>
              </a:endParaRPr>
            </a:p>
          </p:txBody>
        </p:sp>
      </p:grpSp>
      <p:sp>
        <p:nvSpPr>
          <p:cNvPr id="15" name="Text Box 37">
            <a:extLst>
              <a:ext uri="{FF2B5EF4-FFF2-40B4-BE49-F238E27FC236}">
                <a16:creationId xmlns:a16="http://schemas.microsoft.com/office/drawing/2014/main" id="{89395220-D98C-EF30-7142-8110C9D4D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738" y="7947665"/>
            <a:ext cx="8258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*[u]</a:t>
            </a:r>
          </a:p>
        </p:txBody>
      </p:sp>
      <p:sp>
        <p:nvSpPr>
          <p:cNvPr id="16" name="Text Box 37">
            <a:extLst>
              <a:ext uri="{FF2B5EF4-FFF2-40B4-BE49-F238E27FC236}">
                <a16:creationId xmlns:a16="http://schemas.microsoft.com/office/drawing/2014/main" id="{DF015054-9F28-EBB9-4A10-B89B9B341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3047" y="7947665"/>
            <a:ext cx="8258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*[o]</a:t>
            </a:r>
          </a:p>
        </p:txBody>
      </p:sp>
    </p:spTree>
    <p:extLst>
      <p:ext uri="{BB962C8B-B14F-4D97-AF65-F5344CB8AC3E}">
        <p14:creationId xmlns:p14="http://schemas.microsoft.com/office/powerpoint/2010/main" val="4259826976"/>
      </p:ext>
    </p:extLst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Box 4"/>
          <p:cNvSpPr txBox="1">
            <a:spLocks noChangeArrowheads="1"/>
          </p:cNvSpPr>
          <p:nvPr/>
        </p:nvSpPr>
        <p:spPr bwMode="auto">
          <a:xfrm>
            <a:off x="1166400" y="2404052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Therefore, the new vowel did not require a change to the inherited Proto-Germanic short vowel feature hierarchy.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1166400" y="3737436"/>
            <a:ext cx="1440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Note that the feature [round] is </a:t>
            </a:r>
            <a:r>
              <a:rPr lang="en-US" sz="3200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still not</a:t>
            </a:r>
            <a:r>
              <a:rPr lang="en-US" sz="3200" dirty="0">
                <a:latin typeface="Cambria"/>
                <a:ea typeface="Cambria"/>
                <a:cs typeface="Cambria"/>
              </a:rPr>
              <a:t> contrastive at this point.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166400" y="1440000"/>
            <a:ext cx="88647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West Germanic feature hierarchy</a:t>
            </a:r>
          </a:p>
        </p:txBody>
      </p:sp>
      <p:sp>
        <p:nvSpPr>
          <p:cNvPr id="136194" name="Rectangle 37"/>
          <p:cNvSpPr>
            <a:spLocks noChangeArrowheads="1"/>
          </p:cNvSpPr>
          <p:nvPr/>
        </p:nvSpPr>
        <p:spPr bwMode="auto">
          <a:xfrm flipH="1">
            <a:off x="1166400" y="4578377"/>
            <a:ext cx="8915400" cy="389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grpSp>
        <p:nvGrpSpPr>
          <p:cNvPr id="2" name="Group 44"/>
          <p:cNvGrpSpPr/>
          <p:nvPr/>
        </p:nvGrpSpPr>
        <p:grpSpPr>
          <a:xfrm>
            <a:off x="5268681" y="6265573"/>
            <a:ext cx="3822698" cy="913662"/>
            <a:chOff x="4602060" y="4587240"/>
            <a:chExt cx="3822698" cy="913662"/>
          </a:xfrm>
        </p:grpSpPr>
        <p:grpSp>
          <p:nvGrpSpPr>
            <p:cNvPr id="3" name="Group 77"/>
            <p:cNvGrpSpPr/>
            <p:nvPr/>
          </p:nvGrpSpPr>
          <p:grpSpPr>
            <a:xfrm>
              <a:off x="5410200" y="4587240"/>
              <a:ext cx="2286000" cy="365760"/>
              <a:chOff x="817563" y="3173413"/>
              <a:chExt cx="2136775" cy="533400"/>
            </a:xfrm>
          </p:grpSpPr>
          <p:sp>
            <p:nvSpPr>
              <p:cNvPr id="79" name="Line 14"/>
              <p:cNvSpPr>
                <a:spLocks noChangeShapeType="1"/>
              </p:cNvSpPr>
              <p:nvPr/>
            </p:nvSpPr>
            <p:spPr bwMode="auto">
              <a:xfrm flipH="1">
                <a:off x="817563" y="3173413"/>
                <a:ext cx="1066800" cy="5334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  <p:sp>
            <p:nvSpPr>
              <p:cNvPr id="80" name="Line 15"/>
              <p:cNvSpPr>
                <a:spLocks noChangeShapeType="1"/>
              </p:cNvSpPr>
              <p:nvPr/>
            </p:nvSpPr>
            <p:spPr bwMode="auto">
              <a:xfrm>
                <a:off x="1884363" y="3173413"/>
                <a:ext cx="1069975" cy="5302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</p:grp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4602060" y="4946904"/>
              <a:ext cx="140615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/>
                  <a:cs typeface="Times New Roman"/>
                </a:rPr>
                <a:t>[+front]</a:t>
              </a:r>
            </a:p>
          </p:txBody>
        </p:sp>
        <p:sp>
          <p:nvSpPr>
            <p:cNvPr id="51" name="Text Box 34"/>
            <p:cNvSpPr txBox="1">
              <a:spLocks noChangeArrowheads="1"/>
            </p:cNvSpPr>
            <p:nvPr/>
          </p:nvSpPr>
          <p:spPr bwMode="auto">
            <a:xfrm>
              <a:off x="7042648" y="4946904"/>
              <a:ext cx="138211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/>
                  <a:cs typeface="Times New Roman"/>
                </a:rPr>
                <a:t>[–front]</a:t>
              </a:r>
            </a:p>
          </p:txBody>
        </p:sp>
      </p:grpSp>
      <p:sp>
        <p:nvSpPr>
          <p:cNvPr id="52" name="Text Box 35"/>
          <p:cNvSpPr txBox="1">
            <a:spLocks noChangeArrowheads="1"/>
          </p:cNvSpPr>
          <p:nvPr/>
        </p:nvSpPr>
        <p:spPr bwMode="auto">
          <a:xfrm>
            <a:off x="8693442" y="7088532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3147038" y="4651889"/>
            <a:ext cx="41524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763" indent="-4763" algn="l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Cambria"/>
                <a:ea typeface="Times" charset="0"/>
                <a:cs typeface="Times" charset="0"/>
              </a:rPr>
              <a:t>[low] &gt; [front] &gt; [high]</a:t>
            </a:r>
          </a:p>
        </p:txBody>
      </p:sp>
      <p:grpSp>
        <p:nvGrpSpPr>
          <p:cNvPr id="4" name="Group 43"/>
          <p:cNvGrpSpPr/>
          <p:nvPr/>
        </p:nvGrpSpPr>
        <p:grpSpPr>
          <a:xfrm>
            <a:off x="4746284" y="7109866"/>
            <a:ext cx="5079225" cy="1391797"/>
            <a:chOff x="4075182" y="5431536"/>
            <a:chExt cx="5079225" cy="1391797"/>
          </a:xfrm>
        </p:grpSpPr>
        <p:grpSp>
          <p:nvGrpSpPr>
            <p:cNvPr id="5" name="Group 49"/>
            <p:cNvGrpSpPr/>
            <p:nvPr/>
          </p:nvGrpSpPr>
          <p:grpSpPr>
            <a:xfrm>
              <a:off x="4075182" y="5431536"/>
              <a:ext cx="2564625" cy="1391797"/>
              <a:chOff x="4075182" y="5431536"/>
              <a:chExt cx="2564625" cy="1391797"/>
            </a:xfrm>
          </p:grpSpPr>
          <p:sp>
            <p:nvSpPr>
              <p:cNvPr id="61" name="Text Box 36"/>
              <p:cNvSpPr txBox="1">
                <a:spLocks noChangeArrowheads="1"/>
              </p:cNvSpPr>
              <p:nvPr/>
            </p:nvSpPr>
            <p:spPr bwMode="auto">
              <a:xfrm>
                <a:off x="4075182" y="5816600"/>
                <a:ext cx="1342034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+mn-lt"/>
                    <a:cs typeface="Times New Roman"/>
                  </a:rPr>
                  <a:t>[+high]</a:t>
                </a:r>
              </a:p>
            </p:txBody>
          </p:sp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5321818" y="5816600"/>
                <a:ext cx="1317989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+mn-lt"/>
                    <a:cs typeface="Times New Roman"/>
                  </a:rPr>
                  <a:t>[–high]</a:t>
                </a:r>
              </a:p>
            </p:txBody>
          </p:sp>
          <p:grpSp>
            <p:nvGrpSpPr>
              <p:cNvPr id="6" name="Group 71"/>
              <p:cNvGrpSpPr/>
              <p:nvPr/>
            </p:nvGrpSpPr>
            <p:grpSpPr>
              <a:xfrm>
                <a:off x="4876800" y="5431536"/>
                <a:ext cx="914401" cy="359664"/>
                <a:chOff x="817563" y="3173413"/>
                <a:chExt cx="2136775" cy="533400"/>
              </a:xfrm>
            </p:grpSpPr>
            <p:sp>
              <p:nvSpPr>
                <p:cNvPr id="6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817563" y="3173413"/>
                  <a:ext cx="1066800" cy="5334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3000">
                    <a:latin typeface="+mn-lt"/>
                  </a:endParaRPr>
                </a:p>
              </p:txBody>
            </p:sp>
            <p:sp>
              <p:nvSpPr>
                <p:cNvPr id="67" name="Line 15"/>
                <p:cNvSpPr>
                  <a:spLocks noChangeShapeType="1"/>
                </p:cNvSpPr>
                <p:nvPr/>
              </p:nvSpPr>
              <p:spPr bwMode="auto">
                <a:xfrm>
                  <a:off x="1884363" y="3173413"/>
                  <a:ext cx="1069975" cy="53022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3000">
                    <a:latin typeface="+mn-lt"/>
                  </a:endParaRPr>
                </a:p>
              </p:txBody>
            </p:sp>
          </p:grpSp>
          <p:sp>
            <p:nvSpPr>
              <p:cNvPr id="64" name="Text Box 37"/>
              <p:cNvSpPr txBox="1">
                <a:spLocks noChangeArrowheads="1"/>
              </p:cNvSpPr>
              <p:nvPr/>
            </p:nvSpPr>
            <p:spPr bwMode="auto">
              <a:xfrm>
                <a:off x="4324037" y="6269335"/>
                <a:ext cx="69923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+mn-lt"/>
                    <a:cs typeface="Times New Roman" panose="02020603050405020304" pitchFamily="18" charset="0"/>
                  </a:rPr>
                  <a:t>*/i/</a:t>
                </a:r>
              </a:p>
            </p:txBody>
          </p:sp>
          <p:sp>
            <p:nvSpPr>
              <p:cNvPr id="65" name="Text Box 37"/>
              <p:cNvSpPr txBox="1">
                <a:spLocks noChangeArrowheads="1"/>
              </p:cNvSpPr>
              <p:nvPr/>
            </p:nvSpPr>
            <p:spPr bwMode="auto">
              <a:xfrm>
                <a:off x="5541762" y="6269335"/>
                <a:ext cx="763349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+mn-lt"/>
                    <a:cs typeface="Times New Roman" panose="02020603050405020304" pitchFamily="18" charset="0"/>
                  </a:rPr>
                  <a:t>*/</a:t>
                </a:r>
                <a:r>
                  <a:rPr lang="en-US" sz="3000" dirty="0" err="1">
                    <a:latin typeface="+mn-lt"/>
                    <a:cs typeface="Times New Roman" panose="02020603050405020304" pitchFamily="18" charset="0"/>
                  </a:rPr>
                  <a:t>e</a:t>
                </a:r>
                <a:r>
                  <a:rPr lang="en-US" sz="3000" dirty="0">
                    <a:latin typeface="+mn-lt"/>
                    <a:cs typeface="Times New Roman" panose="02020603050405020304" pitchFamily="18" charset="0"/>
                  </a:rPr>
                  <a:t>/</a:t>
                </a:r>
              </a:p>
            </p:txBody>
          </p:sp>
        </p:grpSp>
        <p:grpSp>
          <p:nvGrpSpPr>
            <p:cNvPr id="7" name="Group 52"/>
            <p:cNvGrpSpPr/>
            <p:nvPr/>
          </p:nvGrpSpPr>
          <p:grpSpPr>
            <a:xfrm>
              <a:off x="6551682" y="5431536"/>
              <a:ext cx="2602725" cy="1391797"/>
              <a:chOff x="6551682" y="5431536"/>
              <a:chExt cx="2602725" cy="1391797"/>
            </a:xfrm>
          </p:grpSpPr>
          <p:grpSp>
            <p:nvGrpSpPr>
              <p:cNvPr id="8" name="Group 71"/>
              <p:cNvGrpSpPr/>
              <p:nvPr/>
            </p:nvGrpSpPr>
            <p:grpSpPr>
              <a:xfrm>
                <a:off x="7353300" y="5431536"/>
                <a:ext cx="914401" cy="359664"/>
                <a:chOff x="817563" y="3173413"/>
                <a:chExt cx="2136775" cy="533400"/>
              </a:xfrm>
            </p:grpSpPr>
            <p:sp>
              <p:nvSpPr>
                <p:cNvPr id="59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817563" y="3173413"/>
                  <a:ext cx="1066800" cy="5334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3000">
                    <a:latin typeface="+mn-lt"/>
                  </a:endParaRPr>
                </a:p>
              </p:txBody>
            </p:sp>
            <p:sp>
              <p:nvSpPr>
                <p:cNvPr id="60" name="Line 15"/>
                <p:cNvSpPr>
                  <a:spLocks noChangeShapeType="1"/>
                </p:cNvSpPr>
                <p:nvPr/>
              </p:nvSpPr>
              <p:spPr bwMode="auto">
                <a:xfrm>
                  <a:off x="1884363" y="3173413"/>
                  <a:ext cx="1069975" cy="53022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3000">
                    <a:latin typeface="+mn-lt"/>
                  </a:endParaRPr>
                </a:p>
              </p:txBody>
            </p:sp>
          </p:grpSp>
          <p:sp>
            <p:nvSpPr>
              <p:cNvPr id="55" name="Text Box 36"/>
              <p:cNvSpPr txBox="1">
                <a:spLocks noChangeArrowheads="1"/>
              </p:cNvSpPr>
              <p:nvPr/>
            </p:nvSpPr>
            <p:spPr bwMode="auto">
              <a:xfrm>
                <a:off x="6551682" y="5816600"/>
                <a:ext cx="1342034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+mn-lt"/>
                    <a:cs typeface="Times New Roman"/>
                  </a:rPr>
                  <a:t>[+high]</a:t>
                </a:r>
              </a:p>
            </p:txBody>
          </p:sp>
          <p:sp>
            <p:nvSpPr>
              <p:cNvPr id="56" name="Text Box 36"/>
              <p:cNvSpPr txBox="1">
                <a:spLocks noChangeArrowheads="1"/>
              </p:cNvSpPr>
              <p:nvPr/>
            </p:nvSpPr>
            <p:spPr bwMode="auto">
              <a:xfrm>
                <a:off x="7836418" y="5816600"/>
                <a:ext cx="1317989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solidFill>
                      <a:srgbClr val="C00000"/>
                    </a:solidFill>
                    <a:latin typeface="+mn-lt"/>
                    <a:cs typeface="Times New Roman"/>
                  </a:rPr>
                  <a:t>[–high]</a:t>
                </a:r>
              </a:p>
            </p:txBody>
          </p:sp>
          <p:sp>
            <p:nvSpPr>
              <p:cNvPr id="57" name="Text Box 37"/>
              <p:cNvSpPr txBox="1">
                <a:spLocks noChangeArrowheads="1"/>
              </p:cNvSpPr>
              <p:nvPr/>
            </p:nvSpPr>
            <p:spPr bwMode="auto">
              <a:xfrm>
                <a:off x="6764294" y="6269335"/>
                <a:ext cx="784189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+mn-lt"/>
                    <a:cs typeface="Times New Roman" panose="02020603050405020304" pitchFamily="18" charset="0"/>
                  </a:rPr>
                  <a:t>*/</a:t>
                </a:r>
                <a:r>
                  <a:rPr lang="en-US" sz="3000" dirty="0" err="1">
                    <a:latin typeface="+mn-lt"/>
                    <a:cs typeface="Times New Roman" panose="02020603050405020304" pitchFamily="18" charset="0"/>
                  </a:rPr>
                  <a:t>u</a:t>
                </a:r>
                <a:r>
                  <a:rPr lang="en-US" sz="3000" dirty="0">
                    <a:latin typeface="+mn-lt"/>
                    <a:cs typeface="Times New Roman" panose="02020603050405020304" pitchFamily="18" charset="0"/>
                  </a:rPr>
                  <a:t>/</a:t>
                </a:r>
              </a:p>
            </p:txBody>
          </p:sp>
          <p:sp>
            <p:nvSpPr>
              <p:cNvPr id="58" name="Text Box 37"/>
              <p:cNvSpPr txBox="1">
                <a:spLocks noChangeArrowheads="1"/>
              </p:cNvSpPr>
              <p:nvPr/>
            </p:nvSpPr>
            <p:spPr bwMode="auto">
              <a:xfrm>
                <a:off x="8118157" y="6269335"/>
                <a:ext cx="784189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solidFill>
                      <a:srgbClr val="C00000"/>
                    </a:solidFill>
                    <a:latin typeface="+mn-lt"/>
                    <a:cs typeface="Times New Roman" panose="02020603050405020304" pitchFamily="18" charset="0"/>
                  </a:rPr>
                  <a:t>*/</a:t>
                </a:r>
                <a:r>
                  <a:rPr lang="en-US" sz="3000" dirty="0" err="1">
                    <a:solidFill>
                      <a:srgbClr val="C00000"/>
                    </a:solidFill>
                    <a:latin typeface="+mn-lt"/>
                    <a:cs typeface="Times New Roman" panose="02020603050405020304" pitchFamily="18" charset="0"/>
                  </a:rPr>
                  <a:t>o</a:t>
                </a:r>
                <a:r>
                  <a:rPr lang="en-US" sz="3000" dirty="0">
                    <a:solidFill>
                      <a:srgbClr val="C00000"/>
                    </a:solidFill>
                    <a:latin typeface="+mn-lt"/>
                    <a:cs typeface="Times New Roman" panose="02020603050405020304" pitchFamily="18" charset="0"/>
                  </a:rPr>
                  <a:t>/</a:t>
                </a:r>
              </a:p>
            </p:txBody>
          </p:sp>
        </p:grpSp>
      </p:grpSp>
      <p:grpSp>
        <p:nvGrpSpPr>
          <p:cNvPr id="9" name="Group 53"/>
          <p:cNvGrpSpPr/>
          <p:nvPr/>
        </p:nvGrpSpPr>
        <p:grpSpPr>
          <a:xfrm>
            <a:off x="1556793" y="5187065"/>
            <a:ext cx="6234703" cy="1612800"/>
            <a:chOff x="885691" y="3508733"/>
            <a:chExt cx="6234703" cy="1612800"/>
          </a:xfrm>
        </p:grpSpPr>
        <p:grpSp>
          <p:nvGrpSpPr>
            <p:cNvPr id="10" name="Group 43"/>
            <p:cNvGrpSpPr/>
            <p:nvPr/>
          </p:nvGrpSpPr>
          <p:grpSpPr>
            <a:xfrm>
              <a:off x="885691" y="3508733"/>
              <a:ext cx="6234703" cy="1134665"/>
              <a:chOff x="885691" y="3508733"/>
              <a:chExt cx="6234703" cy="1134665"/>
            </a:xfrm>
          </p:grpSpPr>
          <p:sp>
            <p:nvSpPr>
              <p:cNvPr id="75" name="Text Box 13"/>
              <p:cNvSpPr txBox="1">
                <a:spLocks noChangeArrowheads="1"/>
              </p:cNvSpPr>
              <p:nvPr/>
            </p:nvSpPr>
            <p:spPr bwMode="auto">
              <a:xfrm>
                <a:off x="5909806" y="4089400"/>
                <a:ext cx="1210588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+mn-lt"/>
                    <a:cs typeface="Times New Roman"/>
                  </a:rPr>
                  <a:t>[–low]</a:t>
                </a:r>
              </a:p>
            </p:txBody>
          </p:sp>
          <p:sp>
            <p:nvSpPr>
              <p:cNvPr id="76" name="Text Box 12"/>
              <p:cNvSpPr txBox="1">
                <a:spLocks noChangeArrowheads="1"/>
              </p:cNvSpPr>
              <p:nvPr/>
            </p:nvSpPr>
            <p:spPr bwMode="auto">
              <a:xfrm>
                <a:off x="885691" y="4089400"/>
                <a:ext cx="1234632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+mn-lt"/>
                    <a:cs typeface="Times New Roman"/>
                  </a:rPr>
                  <a:t>[+low]</a:t>
                </a:r>
              </a:p>
            </p:txBody>
          </p: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1524000" y="3508733"/>
                <a:ext cx="5029200" cy="640397"/>
                <a:chOff x="1488" y="816"/>
                <a:chExt cx="2880" cy="461"/>
              </a:xfrm>
            </p:grpSpPr>
            <p:sp>
              <p:nvSpPr>
                <p:cNvPr id="78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488" y="816"/>
                  <a:ext cx="1440" cy="4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3000">
                    <a:latin typeface="+mn-lt"/>
                  </a:endParaRPr>
                </a:p>
              </p:txBody>
            </p:sp>
            <p:sp>
              <p:nvSpPr>
                <p:cNvPr id="81" name="Line 11"/>
                <p:cNvSpPr>
                  <a:spLocks noChangeShapeType="1"/>
                </p:cNvSpPr>
                <p:nvPr/>
              </p:nvSpPr>
              <p:spPr bwMode="auto">
                <a:xfrm>
                  <a:off x="2928" y="816"/>
                  <a:ext cx="1440" cy="4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3000">
                    <a:latin typeface="+mn-lt"/>
                  </a:endParaRPr>
                </a:p>
              </p:txBody>
            </p:sp>
          </p:grpSp>
        </p:grpSp>
        <p:sp>
          <p:nvSpPr>
            <p:cNvPr id="72" name="Text Box 27"/>
            <p:cNvSpPr txBox="1">
              <a:spLocks noChangeArrowheads="1"/>
            </p:cNvSpPr>
            <p:nvPr/>
          </p:nvSpPr>
          <p:spPr bwMode="auto">
            <a:xfrm>
              <a:off x="1080611" y="4567535"/>
              <a:ext cx="76334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+mn-lt"/>
                  <a:cs typeface="Times New Roman" panose="02020603050405020304" pitchFamily="18" charset="0"/>
                </a:rPr>
                <a:t>*/a/</a:t>
              </a: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AFD934D0-F3A8-D14B-B486-46C6D324DCA8}"/>
              </a:ext>
            </a:extLst>
          </p:cNvPr>
          <p:cNvSpPr/>
          <p:nvPr/>
        </p:nvSpPr>
        <p:spPr bwMode="auto">
          <a:xfrm>
            <a:off x="8488834" y="7308304"/>
            <a:ext cx="1368000" cy="1224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200">
              <a:latin typeface="Times" pitchFamily="71" charset="0"/>
            </a:endParaRPr>
          </a:p>
        </p:txBody>
      </p:sp>
      <p:sp>
        <p:nvSpPr>
          <p:cNvPr id="41" name="Slide Number Placeholder 8">
            <a:extLst>
              <a:ext uri="{FF2B5EF4-FFF2-40B4-BE49-F238E27FC236}">
                <a16:creationId xmlns:a16="http://schemas.microsoft.com/office/drawing/2014/main" id="{17E3E684-99B6-994B-AC29-9E3A487395B2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73</a:t>
            </a:fld>
            <a:endParaRPr lang="en-US" sz="1600" dirty="0"/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id="{8013E8E6-D97A-1D4D-BC39-595FB6DE4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9034" y="5250505"/>
            <a:ext cx="5256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</a:rPr>
              <a:t>And note also that */a/ has the feature [+low], which it needs to have because this feature is what created the new phoneme */o/.</a:t>
            </a:r>
          </a:p>
        </p:txBody>
      </p:sp>
    </p:spTree>
    <p:extLst>
      <p:ext uri="{BB962C8B-B14F-4D97-AF65-F5344CB8AC3E}">
        <p14:creationId xmlns:p14="http://schemas.microsoft.com/office/powerpoint/2010/main" val="3554427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Text Box 4"/>
          <p:cNvSpPr txBox="1">
            <a:spLocks noChangeArrowheads="1"/>
          </p:cNvSpPr>
          <p:nvPr/>
        </p:nvSpPr>
        <p:spPr bwMode="auto">
          <a:xfrm>
            <a:off x="1166399" y="2414567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/>
                <a:ea typeface="Cambria"/>
                <a:cs typeface="Cambria"/>
              </a:rPr>
              <a:t>Contrastive Hierarchy Theory can shed new light on a long-standing conundrum in the history of West Germanic.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66400" y="3758466"/>
            <a:ext cx="1440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/>
                <a:ea typeface="Cambria"/>
                <a:cs typeface="Cambria"/>
              </a:rPr>
              <a:t>It concerns the rule of </a:t>
            </a:r>
            <a:r>
              <a:rPr lang="en-US" sz="3200" i="1" dirty="0" err="1">
                <a:latin typeface="Cambria"/>
                <a:ea typeface="Cambria"/>
                <a:cs typeface="Cambria"/>
              </a:rPr>
              <a:t>i</a:t>
            </a:r>
            <a:r>
              <a:rPr lang="en-US" sz="3200" dirty="0">
                <a:latin typeface="Cambria"/>
                <a:ea typeface="Cambria"/>
                <a:cs typeface="Cambria"/>
              </a:rPr>
              <a:t>-umlaut, and illustrates: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4E09CF04-35A2-E44E-9D0F-3B45324BF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8105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West Germanic </a:t>
            </a:r>
            <a:r>
              <a:rPr lang="en-US" sz="4000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i</a:t>
            </a: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-umlaut</a:t>
            </a:r>
            <a:endParaRPr lang="en-US" sz="4000" i="1" dirty="0">
              <a:solidFill>
                <a:srgbClr val="C0000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1952650D-8778-2D45-BA23-CCCBD548C596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74</a:t>
            </a:fld>
            <a:endParaRPr lang="en-US" sz="1600" dirty="0"/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4DCFCA08-B2A7-32DB-4B6A-30A26C9CE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7164288"/>
            <a:ext cx="1440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ambria"/>
                <a:ea typeface="Cambria"/>
                <a:cs typeface="Cambria"/>
              </a:rPr>
              <a:t>It also provides a nice empirical test of the ‘Oops, I Need That’ Problem.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767D04A1-6E40-4664-973D-01253D855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796" y="4609922"/>
            <a:ext cx="9755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200" dirty="0">
                <a:latin typeface="Cambria"/>
                <a:ea typeface="Cambria"/>
                <a:cs typeface="Cambria"/>
              </a:rPr>
              <a:t>how a post-lexical phonetic rule can become lexical; 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2B94326D-0206-1B37-16C5-3E77C7663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796" y="5461378"/>
            <a:ext cx="101046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200" dirty="0">
                <a:latin typeface="Cambria"/>
                <a:ea typeface="Cambria"/>
                <a:cs typeface="Cambria"/>
              </a:rPr>
              <a:t>how an enhancement feature can become contrastive; 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1CCFF77B-1E91-278C-4B2D-88041596B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796" y="6312834"/>
            <a:ext cx="13228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200" dirty="0">
                <a:latin typeface="Cambria"/>
                <a:ea typeface="Cambria"/>
                <a:cs typeface="Cambria"/>
              </a:rPr>
              <a:t>and how a predictable allophone</a:t>
            </a:r>
            <a:r>
              <a:rPr lang="en-US" sz="3200" dirty="0">
                <a:latin typeface="Cambria" panose="02040503050406030204" pitchFamily="18" charset="0"/>
                <a:cs typeface="Palatino"/>
              </a:rPr>
              <a:t> can arise in the contrastive phonology</a:t>
            </a:r>
            <a:r>
              <a:rPr lang="en-US" sz="3200" dirty="0">
                <a:latin typeface="Cambria"/>
                <a:ea typeface="Cambria"/>
                <a:cs typeface="Cambri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21406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1166399" y="6088712"/>
            <a:ext cx="9360000" cy="2011680"/>
          </a:xfrm>
          <a:prstGeom prst="rect">
            <a:avLst/>
          </a:prstGeom>
          <a:solidFill>
            <a:srgbClr val="F4F84C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200">
              <a:latin typeface="Times" pitchFamily="71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166400" y="1295401"/>
            <a:ext cx="8105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West Germanic </a:t>
            </a:r>
            <a:r>
              <a:rPr lang="en-US" sz="4000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i</a:t>
            </a: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-umlaut</a:t>
            </a:r>
            <a:endParaRPr lang="en-US" sz="4000" i="1" dirty="0">
              <a:solidFill>
                <a:srgbClr val="C0000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5D2B4D-D7E4-FA44-B65F-F82D02C19FF9}"/>
              </a:ext>
            </a:extLst>
          </p:cNvPr>
          <p:cNvGrpSpPr/>
          <p:nvPr/>
        </p:nvGrpSpPr>
        <p:grpSpPr>
          <a:xfrm>
            <a:off x="1504058" y="7443609"/>
            <a:ext cx="8291697" cy="584775"/>
            <a:chOff x="1504058" y="7443609"/>
            <a:chExt cx="8291697" cy="584775"/>
          </a:xfrm>
        </p:grpSpPr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5655774" y="7443609"/>
              <a:ext cx="10278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noProof="1">
                  <a:solidFill>
                    <a:srgbClr val="003262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*</a:t>
              </a:r>
              <a:r>
                <a:rPr lang="en-US" sz="3200" noProof="1">
                  <a:solidFill>
                    <a:srgbClr val="C00000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y</a:t>
              </a:r>
              <a:r>
                <a:rPr lang="en-US" sz="3200" noProof="1">
                  <a:solidFill>
                    <a:srgbClr val="003262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bil</a:t>
              </a: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8492193" y="7443609"/>
              <a:ext cx="130356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noProof="1">
                  <a:solidFill>
                    <a:srgbClr val="003262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*f</a:t>
              </a:r>
              <a:r>
                <a:rPr lang="en-US" sz="3200" noProof="1">
                  <a:solidFill>
                    <a:srgbClr val="C00000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øː</a:t>
              </a:r>
              <a:r>
                <a:rPr lang="en-US" sz="3200" noProof="1">
                  <a:solidFill>
                    <a:srgbClr val="003262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t+i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04058" y="7443609"/>
              <a:ext cx="17668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3200" i="1" dirty="0">
                  <a:solidFill>
                    <a:srgbClr val="C00000"/>
                  </a:solidFill>
                  <a:latin typeface="Cambria"/>
                  <a:cs typeface="Cambria"/>
                </a:rPr>
                <a:t>i</a:t>
              </a:r>
              <a:r>
                <a:rPr lang="en-US" sz="3200" dirty="0">
                  <a:solidFill>
                    <a:srgbClr val="C00000"/>
                  </a:solidFill>
                  <a:latin typeface="Cambria"/>
                  <a:cs typeface="Cambria"/>
                </a:rPr>
                <a:t>-umlaut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AC0583D-04BF-8549-99ED-8CD155E2EB0D}"/>
              </a:ext>
            </a:extLst>
          </p:cNvPr>
          <p:cNvGrpSpPr/>
          <p:nvPr/>
        </p:nvGrpSpPr>
        <p:grpSpPr>
          <a:xfrm>
            <a:off x="1504058" y="6781721"/>
            <a:ext cx="8291697" cy="584775"/>
            <a:chOff x="1504058" y="6781721"/>
            <a:chExt cx="8291697" cy="584775"/>
          </a:xfrm>
        </p:grpSpPr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5655774" y="6781721"/>
              <a:ext cx="10278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noProof="1">
                  <a:solidFill>
                    <a:srgbClr val="003262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*</a:t>
              </a:r>
              <a:r>
                <a:rPr lang="en-US" sz="3200" noProof="1">
                  <a:solidFill>
                    <a:srgbClr val="C00000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u</a:t>
              </a:r>
              <a:r>
                <a:rPr lang="en-US" sz="3200" noProof="1">
                  <a:solidFill>
                    <a:srgbClr val="003262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bil</a:t>
              </a: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8492193" y="6781721"/>
              <a:ext cx="130356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noProof="1">
                  <a:solidFill>
                    <a:srgbClr val="003262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*f</a:t>
              </a:r>
              <a:r>
                <a:rPr lang="en-US" sz="3200" noProof="1">
                  <a:solidFill>
                    <a:srgbClr val="C00000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oː</a:t>
              </a:r>
              <a:r>
                <a:rPr lang="en-US" sz="3200" noProof="1">
                  <a:solidFill>
                    <a:srgbClr val="003262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t+i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04058" y="6781721"/>
              <a:ext cx="29209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3200" dirty="0">
                  <a:solidFill>
                    <a:srgbClr val="C00000"/>
                  </a:solidFill>
                  <a:latin typeface="Cambria"/>
                  <a:cs typeface="Cambria"/>
                </a:rPr>
                <a:t>West Germanic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4A3D97D-0DD2-F840-AE4D-FF1C319D28E1}"/>
              </a:ext>
            </a:extLst>
          </p:cNvPr>
          <p:cNvGrpSpPr/>
          <p:nvPr/>
        </p:nvGrpSpPr>
        <p:grpSpPr>
          <a:xfrm>
            <a:off x="1504058" y="6119833"/>
            <a:ext cx="8640960" cy="584775"/>
            <a:chOff x="1504058" y="6119833"/>
            <a:chExt cx="8640960" cy="584775"/>
          </a:xfrm>
        </p:grpSpPr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5655774" y="6119833"/>
              <a:ext cx="160569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noProof="1">
                  <a:solidFill>
                    <a:srgbClr val="003262"/>
                  </a:solidFill>
                  <a:latin typeface="Cambria"/>
                  <a:ea typeface="Doulos SIL" charset="-52"/>
                  <a:cs typeface="Cambria"/>
                </a:rPr>
                <a:t>‘evil </a:t>
              </a:r>
              <a:r>
                <a:rPr lang="en-US" sz="3200" cap="small" noProof="1">
                  <a:solidFill>
                    <a:srgbClr val="003262"/>
                  </a:solidFill>
                  <a:latin typeface="Cambria"/>
                  <a:ea typeface="Doulos SIL" charset="-52"/>
                  <a:cs typeface="Cambria"/>
                </a:rPr>
                <a:t>n.s.</a:t>
              </a:r>
              <a:r>
                <a:rPr lang="en-US" sz="3200" noProof="1">
                  <a:solidFill>
                    <a:srgbClr val="003262"/>
                  </a:solidFill>
                  <a:latin typeface="Cambria"/>
                  <a:ea typeface="Doulos SIL" charset="-52"/>
                  <a:cs typeface="Cambria"/>
                </a:rPr>
                <a:t>’</a:t>
              </a:r>
            </a:p>
          </p:txBody>
        </p:sp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8492193" y="6119833"/>
              <a:ext cx="16528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noProof="1">
                  <a:solidFill>
                    <a:srgbClr val="003262"/>
                  </a:solidFill>
                  <a:latin typeface="Cambria"/>
                  <a:ea typeface="Doulos SIL" charset="-52"/>
                  <a:cs typeface="Cambria"/>
                </a:rPr>
                <a:t>‘foot </a:t>
              </a:r>
              <a:r>
                <a:rPr lang="en-US" sz="3200" cap="small" noProof="1">
                  <a:solidFill>
                    <a:srgbClr val="003262"/>
                  </a:solidFill>
                  <a:latin typeface="Cambria"/>
                  <a:ea typeface="Doulos SIL" charset="-52"/>
                  <a:cs typeface="Cambria"/>
                </a:rPr>
                <a:t>n.p.’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04058" y="6119833"/>
              <a:ext cx="114646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3200" i="1" dirty="0">
                  <a:solidFill>
                    <a:srgbClr val="C00000"/>
                  </a:solidFill>
                  <a:latin typeface="Cambria"/>
                  <a:cs typeface="Cambria"/>
                </a:rPr>
                <a:t>Gloss</a:t>
              </a:r>
              <a:r>
                <a:rPr lang="en-US" sz="3200" dirty="0">
                  <a:solidFill>
                    <a:srgbClr val="C00000"/>
                  </a:solidFill>
                  <a:latin typeface="Cambria"/>
                  <a:cs typeface="Cambria"/>
                </a:rPr>
                <a:t> </a:t>
              </a:r>
            </a:p>
          </p:txBody>
        </p: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166399" y="2528665"/>
            <a:ext cx="1440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The rule of </a:t>
            </a:r>
            <a:r>
              <a:rPr lang="en-US" sz="3200" i="1" dirty="0" err="1">
                <a:latin typeface="Cambria"/>
                <a:ea typeface="Cambria"/>
                <a:cs typeface="Cambria"/>
              </a:rPr>
              <a:t>i</a:t>
            </a:r>
            <a:r>
              <a:rPr lang="en-US" sz="3200" dirty="0">
                <a:latin typeface="Cambria"/>
                <a:ea typeface="Cambria"/>
                <a:cs typeface="Cambria"/>
              </a:rPr>
              <a:t>-umlaut began in early Germanic as a phonetic process that created fronted allophones of the back vowels when */</a:t>
            </a:r>
            <a:r>
              <a:rPr lang="en-US" sz="3200" dirty="0" err="1">
                <a:latin typeface="Cambria"/>
                <a:ea typeface="Cambria"/>
                <a:cs typeface="Cambria"/>
              </a:rPr>
              <a:t>i(ː</a:t>
            </a:r>
            <a:r>
              <a:rPr lang="en-US" sz="3200" dirty="0">
                <a:latin typeface="Cambria"/>
                <a:ea typeface="Cambria"/>
                <a:cs typeface="Cambria"/>
              </a:rPr>
              <a:t>)/ or */j/ followed (V. Kiparsky 1932; Twaddell 1938; </a:t>
            </a:r>
            <a:r>
              <a:rPr lang="en-US" sz="3200" dirty="0" err="1">
                <a:latin typeface="Cambria"/>
                <a:ea typeface="Cambria"/>
                <a:cs typeface="Cambria"/>
              </a:rPr>
              <a:t>Benediktsson</a:t>
            </a:r>
            <a:r>
              <a:rPr lang="en-US" sz="3200" dirty="0">
                <a:latin typeface="Cambria"/>
                <a:ea typeface="Cambria"/>
                <a:cs typeface="Cambria"/>
              </a:rPr>
              <a:t> 1967; Antonsen 1972; </a:t>
            </a:r>
            <a:r>
              <a:rPr lang="en-US" sz="3200" dirty="0" err="1">
                <a:latin typeface="Cambria"/>
                <a:ea typeface="Cambria"/>
                <a:cs typeface="Cambria"/>
              </a:rPr>
              <a:t>Penzl</a:t>
            </a:r>
            <a:r>
              <a:rPr lang="en-US" sz="3200" dirty="0">
                <a:latin typeface="Cambria"/>
                <a:ea typeface="Cambria"/>
                <a:cs typeface="Cambria"/>
              </a:rPr>
              <a:t> 1972).</a:t>
            </a:r>
            <a:endParaRPr lang="en-US" sz="3200" noProof="1">
              <a:latin typeface="Cambria"/>
              <a:ea typeface="Cambria"/>
              <a:cs typeface="Cambria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166399" y="4569587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In the examples below, */u/ and */oː/ are both fronted (to *[y] and *[</a:t>
            </a:r>
            <a:r>
              <a:rPr lang="en-US" sz="3200" dirty="0" err="1">
                <a:latin typeface="Cambria"/>
                <a:ea typeface="Cambria"/>
                <a:cs typeface="Cambria"/>
              </a:rPr>
              <a:t>ø</a:t>
            </a:r>
            <a:r>
              <a:rPr lang="en-US" sz="3200" dirty="0">
                <a:latin typeface="Cambria"/>
                <a:ea typeface="Cambria"/>
                <a:cs typeface="Cambria"/>
              </a:rPr>
              <a:t>], respectively) before /</a:t>
            </a:r>
            <a:r>
              <a:rPr lang="en-US" sz="3200" dirty="0" err="1">
                <a:latin typeface="Cambria"/>
                <a:ea typeface="Cambria"/>
                <a:cs typeface="Cambria"/>
              </a:rPr>
              <a:t>i</a:t>
            </a:r>
            <a:r>
              <a:rPr lang="en-US" sz="3200" dirty="0">
                <a:latin typeface="Cambria"/>
                <a:ea typeface="Cambria"/>
                <a:cs typeface="Cambria"/>
              </a:rPr>
              <a:t>/ in the following syllable: </a:t>
            </a:r>
            <a:endParaRPr lang="en-US" sz="3200" noProof="1">
              <a:latin typeface="Cambria"/>
              <a:ea typeface="Cambria"/>
              <a:cs typeface="Cambria"/>
            </a:endParaRP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876AA37A-42FE-4142-AF8B-3994D4E08F0F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75</a:t>
            </a:fld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3475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Box 4"/>
          <p:cNvSpPr txBox="1">
            <a:spLocks noChangeArrowheads="1"/>
          </p:cNvSpPr>
          <p:nvPr/>
        </p:nvSpPr>
        <p:spPr bwMode="auto">
          <a:xfrm>
            <a:off x="1166400" y="2404052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i="1" dirty="0" err="1">
                <a:latin typeface="Cambria"/>
                <a:ea typeface="Cambria"/>
                <a:cs typeface="Cambria"/>
              </a:rPr>
              <a:t>i</a:t>
            </a:r>
            <a:r>
              <a:rPr lang="en-US" sz="3200" dirty="0">
                <a:latin typeface="Cambria"/>
                <a:ea typeface="Cambria"/>
                <a:cs typeface="Cambria"/>
              </a:rPr>
              <a:t>-umlaut crucially preserves the rounded nature of the fronted vowels; but in our analysis of the West Germanic vowel system, [round] is not contrastive.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1166400" y="3737436"/>
            <a:ext cx="1440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Uh-oh! Is this an ‘Oops, I Need That’ Problem? </a:t>
            </a:r>
            <a:endParaRPr lang="en-US" sz="3200" i="1" noProof="1">
              <a:latin typeface="Cambria"/>
              <a:ea typeface="Cambria"/>
              <a:cs typeface="Cambria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166400" y="1440000"/>
            <a:ext cx="88647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i</a:t>
            </a: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-umlaut: Oops, I need that?</a:t>
            </a:r>
          </a:p>
        </p:txBody>
      </p:sp>
      <p:sp>
        <p:nvSpPr>
          <p:cNvPr id="136194" name="Rectangle 37"/>
          <p:cNvSpPr>
            <a:spLocks noChangeArrowheads="1"/>
          </p:cNvSpPr>
          <p:nvPr/>
        </p:nvSpPr>
        <p:spPr bwMode="auto">
          <a:xfrm flipH="1">
            <a:off x="1166400" y="4578377"/>
            <a:ext cx="8915400" cy="389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grpSp>
        <p:nvGrpSpPr>
          <p:cNvPr id="2" name="Group 44"/>
          <p:cNvGrpSpPr/>
          <p:nvPr/>
        </p:nvGrpSpPr>
        <p:grpSpPr>
          <a:xfrm>
            <a:off x="5268681" y="6265573"/>
            <a:ext cx="3822698" cy="913662"/>
            <a:chOff x="4602060" y="4587240"/>
            <a:chExt cx="3822698" cy="913662"/>
          </a:xfrm>
        </p:grpSpPr>
        <p:grpSp>
          <p:nvGrpSpPr>
            <p:cNvPr id="3" name="Group 77"/>
            <p:cNvGrpSpPr/>
            <p:nvPr/>
          </p:nvGrpSpPr>
          <p:grpSpPr>
            <a:xfrm>
              <a:off x="5410200" y="4587240"/>
              <a:ext cx="2286000" cy="365760"/>
              <a:chOff x="817563" y="3173413"/>
              <a:chExt cx="2136775" cy="533400"/>
            </a:xfrm>
          </p:grpSpPr>
          <p:sp>
            <p:nvSpPr>
              <p:cNvPr id="79" name="Line 14"/>
              <p:cNvSpPr>
                <a:spLocks noChangeShapeType="1"/>
              </p:cNvSpPr>
              <p:nvPr/>
            </p:nvSpPr>
            <p:spPr bwMode="auto">
              <a:xfrm flipH="1">
                <a:off x="817563" y="3173413"/>
                <a:ext cx="1066800" cy="5334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  <p:sp>
            <p:nvSpPr>
              <p:cNvPr id="80" name="Line 15"/>
              <p:cNvSpPr>
                <a:spLocks noChangeShapeType="1"/>
              </p:cNvSpPr>
              <p:nvPr/>
            </p:nvSpPr>
            <p:spPr bwMode="auto">
              <a:xfrm>
                <a:off x="1884363" y="3173413"/>
                <a:ext cx="1069975" cy="5302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</p:grp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4602060" y="4946904"/>
              <a:ext cx="140615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/>
                  <a:cs typeface="Times New Roman"/>
                </a:rPr>
                <a:t>[+front]</a:t>
              </a:r>
            </a:p>
          </p:txBody>
        </p:sp>
        <p:sp>
          <p:nvSpPr>
            <p:cNvPr id="51" name="Text Box 34"/>
            <p:cNvSpPr txBox="1">
              <a:spLocks noChangeArrowheads="1"/>
            </p:cNvSpPr>
            <p:nvPr/>
          </p:nvSpPr>
          <p:spPr bwMode="auto">
            <a:xfrm>
              <a:off x="7042648" y="4946904"/>
              <a:ext cx="138211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/>
                  <a:cs typeface="Times New Roman"/>
                </a:rPr>
                <a:t>[–front]</a:t>
              </a:r>
            </a:p>
          </p:txBody>
        </p:sp>
      </p:grpSp>
      <p:sp>
        <p:nvSpPr>
          <p:cNvPr id="52" name="Text Box 35"/>
          <p:cNvSpPr txBox="1">
            <a:spLocks noChangeArrowheads="1"/>
          </p:cNvSpPr>
          <p:nvPr/>
        </p:nvSpPr>
        <p:spPr bwMode="auto">
          <a:xfrm>
            <a:off x="8693442" y="7088532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3147038" y="4651889"/>
            <a:ext cx="41524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763" indent="-4763" algn="l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Cambria"/>
                <a:ea typeface="Times" charset="0"/>
                <a:cs typeface="Times" charset="0"/>
              </a:rPr>
              <a:t>[low] &gt; [front] &gt; [high]</a:t>
            </a:r>
          </a:p>
        </p:txBody>
      </p:sp>
      <p:grpSp>
        <p:nvGrpSpPr>
          <p:cNvPr id="4" name="Group 43"/>
          <p:cNvGrpSpPr/>
          <p:nvPr/>
        </p:nvGrpSpPr>
        <p:grpSpPr>
          <a:xfrm>
            <a:off x="4746284" y="7109866"/>
            <a:ext cx="5079225" cy="1391797"/>
            <a:chOff x="4075182" y="5431536"/>
            <a:chExt cx="5079225" cy="1391797"/>
          </a:xfrm>
        </p:grpSpPr>
        <p:grpSp>
          <p:nvGrpSpPr>
            <p:cNvPr id="5" name="Group 49"/>
            <p:cNvGrpSpPr/>
            <p:nvPr/>
          </p:nvGrpSpPr>
          <p:grpSpPr>
            <a:xfrm>
              <a:off x="4075182" y="5431536"/>
              <a:ext cx="2564625" cy="1391797"/>
              <a:chOff x="4075182" y="5431536"/>
              <a:chExt cx="2564625" cy="1391797"/>
            </a:xfrm>
          </p:grpSpPr>
          <p:sp>
            <p:nvSpPr>
              <p:cNvPr id="61" name="Text Box 36"/>
              <p:cNvSpPr txBox="1">
                <a:spLocks noChangeArrowheads="1"/>
              </p:cNvSpPr>
              <p:nvPr/>
            </p:nvSpPr>
            <p:spPr bwMode="auto">
              <a:xfrm>
                <a:off x="4075182" y="5816600"/>
                <a:ext cx="1342034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+mn-lt"/>
                    <a:cs typeface="Times New Roman"/>
                  </a:rPr>
                  <a:t>[+high]</a:t>
                </a:r>
              </a:p>
            </p:txBody>
          </p:sp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5321818" y="5816600"/>
                <a:ext cx="1317989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+mn-lt"/>
                    <a:cs typeface="Times New Roman"/>
                  </a:rPr>
                  <a:t>[–high]</a:t>
                </a:r>
              </a:p>
            </p:txBody>
          </p:sp>
          <p:grpSp>
            <p:nvGrpSpPr>
              <p:cNvPr id="6" name="Group 71"/>
              <p:cNvGrpSpPr/>
              <p:nvPr/>
            </p:nvGrpSpPr>
            <p:grpSpPr>
              <a:xfrm>
                <a:off x="4876800" y="5431536"/>
                <a:ext cx="914401" cy="359664"/>
                <a:chOff x="817563" y="3173413"/>
                <a:chExt cx="2136775" cy="533400"/>
              </a:xfrm>
            </p:grpSpPr>
            <p:sp>
              <p:nvSpPr>
                <p:cNvPr id="6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817563" y="3173413"/>
                  <a:ext cx="1066800" cy="5334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3000">
                    <a:latin typeface="+mn-lt"/>
                  </a:endParaRPr>
                </a:p>
              </p:txBody>
            </p:sp>
            <p:sp>
              <p:nvSpPr>
                <p:cNvPr id="67" name="Line 15"/>
                <p:cNvSpPr>
                  <a:spLocks noChangeShapeType="1"/>
                </p:cNvSpPr>
                <p:nvPr/>
              </p:nvSpPr>
              <p:spPr bwMode="auto">
                <a:xfrm>
                  <a:off x="1884363" y="3173413"/>
                  <a:ext cx="1069975" cy="53022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3000">
                    <a:latin typeface="+mn-lt"/>
                  </a:endParaRPr>
                </a:p>
              </p:txBody>
            </p:sp>
          </p:grpSp>
          <p:sp>
            <p:nvSpPr>
              <p:cNvPr id="64" name="Text Box 37"/>
              <p:cNvSpPr txBox="1">
                <a:spLocks noChangeArrowheads="1"/>
              </p:cNvSpPr>
              <p:nvPr/>
            </p:nvSpPr>
            <p:spPr bwMode="auto">
              <a:xfrm>
                <a:off x="4324037" y="6269335"/>
                <a:ext cx="69923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+mn-lt"/>
                    <a:cs typeface="Times New Roman" panose="02020603050405020304" pitchFamily="18" charset="0"/>
                  </a:rPr>
                  <a:t>*/i/</a:t>
                </a:r>
              </a:p>
            </p:txBody>
          </p:sp>
          <p:sp>
            <p:nvSpPr>
              <p:cNvPr id="65" name="Text Box 37"/>
              <p:cNvSpPr txBox="1">
                <a:spLocks noChangeArrowheads="1"/>
              </p:cNvSpPr>
              <p:nvPr/>
            </p:nvSpPr>
            <p:spPr bwMode="auto">
              <a:xfrm>
                <a:off x="5541762" y="6269335"/>
                <a:ext cx="763349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+mn-lt"/>
                    <a:cs typeface="Times New Roman" panose="02020603050405020304" pitchFamily="18" charset="0"/>
                  </a:rPr>
                  <a:t>*/</a:t>
                </a:r>
                <a:r>
                  <a:rPr lang="en-US" sz="3000" dirty="0" err="1">
                    <a:latin typeface="+mn-lt"/>
                    <a:cs typeface="Times New Roman" panose="02020603050405020304" pitchFamily="18" charset="0"/>
                  </a:rPr>
                  <a:t>e</a:t>
                </a:r>
                <a:r>
                  <a:rPr lang="en-US" sz="3000" dirty="0">
                    <a:latin typeface="+mn-lt"/>
                    <a:cs typeface="Times New Roman" panose="02020603050405020304" pitchFamily="18" charset="0"/>
                  </a:rPr>
                  <a:t>/</a:t>
                </a:r>
              </a:p>
            </p:txBody>
          </p:sp>
        </p:grpSp>
        <p:grpSp>
          <p:nvGrpSpPr>
            <p:cNvPr id="7" name="Group 52"/>
            <p:cNvGrpSpPr/>
            <p:nvPr/>
          </p:nvGrpSpPr>
          <p:grpSpPr>
            <a:xfrm>
              <a:off x="6551682" y="5431536"/>
              <a:ext cx="2602725" cy="1391797"/>
              <a:chOff x="6551682" y="5431536"/>
              <a:chExt cx="2602725" cy="1391797"/>
            </a:xfrm>
          </p:grpSpPr>
          <p:grpSp>
            <p:nvGrpSpPr>
              <p:cNvPr id="8" name="Group 71"/>
              <p:cNvGrpSpPr/>
              <p:nvPr/>
            </p:nvGrpSpPr>
            <p:grpSpPr>
              <a:xfrm>
                <a:off x="7353300" y="5431536"/>
                <a:ext cx="914401" cy="359664"/>
                <a:chOff x="817563" y="3173413"/>
                <a:chExt cx="2136775" cy="533400"/>
              </a:xfrm>
            </p:grpSpPr>
            <p:sp>
              <p:nvSpPr>
                <p:cNvPr id="59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817563" y="3173413"/>
                  <a:ext cx="1066800" cy="5334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3000">
                    <a:latin typeface="+mn-lt"/>
                  </a:endParaRPr>
                </a:p>
              </p:txBody>
            </p:sp>
            <p:sp>
              <p:nvSpPr>
                <p:cNvPr id="60" name="Line 15"/>
                <p:cNvSpPr>
                  <a:spLocks noChangeShapeType="1"/>
                </p:cNvSpPr>
                <p:nvPr/>
              </p:nvSpPr>
              <p:spPr bwMode="auto">
                <a:xfrm>
                  <a:off x="1884363" y="3173413"/>
                  <a:ext cx="1069975" cy="53022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3000">
                    <a:latin typeface="+mn-lt"/>
                  </a:endParaRPr>
                </a:p>
              </p:txBody>
            </p:sp>
          </p:grpSp>
          <p:sp>
            <p:nvSpPr>
              <p:cNvPr id="55" name="Text Box 36"/>
              <p:cNvSpPr txBox="1">
                <a:spLocks noChangeArrowheads="1"/>
              </p:cNvSpPr>
              <p:nvPr/>
            </p:nvSpPr>
            <p:spPr bwMode="auto">
              <a:xfrm>
                <a:off x="6551682" y="5816600"/>
                <a:ext cx="1342034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+mn-lt"/>
                    <a:cs typeface="Times New Roman"/>
                  </a:rPr>
                  <a:t>[+high]</a:t>
                </a:r>
              </a:p>
            </p:txBody>
          </p:sp>
          <p:sp>
            <p:nvSpPr>
              <p:cNvPr id="56" name="Text Box 36"/>
              <p:cNvSpPr txBox="1">
                <a:spLocks noChangeArrowheads="1"/>
              </p:cNvSpPr>
              <p:nvPr/>
            </p:nvSpPr>
            <p:spPr bwMode="auto">
              <a:xfrm>
                <a:off x="7836418" y="5816600"/>
                <a:ext cx="1317989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+mn-lt"/>
                    <a:cs typeface="Times New Roman"/>
                  </a:rPr>
                  <a:t>[–high]</a:t>
                </a:r>
              </a:p>
            </p:txBody>
          </p:sp>
          <p:sp>
            <p:nvSpPr>
              <p:cNvPr id="57" name="Text Box 37"/>
              <p:cNvSpPr txBox="1">
                <a:spLocks noChangeArrowheads="1"/>
              </p:cNvSpPr>
              <p:nvPr/>
            </p:nvSpPr>
            <p:spPr bwMode="auto">
              <a:xfrm>
                <a:off x="6764294" y="6269335"/>
                <a:ext cx="784189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+mn-lt"/>
                    <a:cs typeface="Times New Roman" panose="02020603050405020304" pitchFamily="18" charset="0"/>
                  </a:rPr>
                  <a:t>*/</a:t>
                </a:r>
                <a:r>
                  <a:rPr lang="en-US" sz="3000" dirty="0" err="1">
                    <a:latin typeface="+mn-lt"/>
                    <a:cs typeface="Times New Roman" panose="02020603050405020304" pitchFamily="18" charset="0"/>
                  </a:rPr>
                  <a:t>u</a:t>
                </a:r>
                <a:r>
                  <a:rPr lang="en-US" sz="3000" dirty="0">
                    <a:latin typeface="+mn-lt"/>
                    <a:cs typeface="Times New Roman" panose="02020603050405020304" pitchFamily="18" charset="0"/>
                  </a:rPr>
                  <a:t>/</a:t>
                </a:r>
              </a:p>
            </p:txBody>
          </p:sp>
          <p:sp>
            <p:nvSpPr>
              <p:cNvPr id="58" name="Text Box 37"/>
              <p:cNvSpPr txBox="1">
                <a:spLocks noChangeArrowheads="1"/>
              </p:cNvSpPr>
              <p:nvPr/>
            </p:nvSpPr>
            <p:spPr bwMode="auto">
              <a:xfrm>
                <a:off x="8118157" y="6269335"/>
                <a:ext cx="784189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+mn-lt"/>
                    <a:cs typeface="Times New Roman" panose="02020603050405020304" pitchFamily="18" charset="0"/>
                  </a:rPr>
                  <a:t>*/</a:t>
                </a:r>
                <a:r>
                  <a:rPr lang="en-US" sz="3000" dirty="0" err="1">
                    <a:latin typeface="+mn-lt"/>
                    <a:cs typeface="Times New Roman" panose="02020603050405020304" pitchFamily="18" charset="0"/>
                  </a:rPr>
                  <a:t>o</a:t>
                </a:r>
                <a:r>
                  <a:rPr lang="en-US" sz="3000" dirty="0">
                    <a:latin typeface="+mn-lt"/>
                    <a:cs typeface="Times New Roman" panose="02020603050405020304" pitchFamily="18" charset="0"/>
                  </a:rPr>
                  <a:t>/</a:t>
                </a:r>
              </a:p>
            </p:txBody>
          </p:sp>
        </p:grpSp>
      </p:grpSp>
      <p:grpSp>
        <p:nvGrpSpPr>
          <p:cNvPr id="9" name="Group 53"/>
          <p:cNvGrpSpPr/>
          <p:nvPr/>
        </p:nvGrpSpPr>
        <p:grpSpPr>
          <a:xfrm>
            <a:off x="1556793" y="5187065"/>
            <a:ext cx="6234703" cy="1612800"/>
            <a:chOff x="885691" y="3508733"/>
            <a:chExt cx="6234703" cy="1612800"/>
          </a:xfrm>
        </p:grpSpPr>
        <p:grpSp>
          <p:nvGrpSpPr>
            <p:cNvPr id="10" name="Group 43"/>
            <p:cNvGrpSpPr/>
            <p:nvPr/>
          </p:nvGrpSpPr>
          <p:grpSpPr>
            <a:xfrm>
              <a:off x="885691" y="3508733"/>
              <a:ext cx="6234703" cy="1134665"/>
              <a:chOff x="885691" y="3508733"/>
              <a:chExt cx="6234703" cy="1134665"/>
            </a:xfrm>
          </p:grpSpPr>
          <p:sp>
            <p:nvSpPr>
              <p:cNvPr id="75" name="Text Box 13"/>
              <p:cNvSpPr txBox="1">
                <a:spLocks noChangeArrowheads="1"/>
              </p:cNvSpPr>
              <p:nvPr/>
            </p:nvSpPr>
            <p:spPr bwMode="auto">
              <a:xfrm>
                <a:off x="5909806" y="4089400"/>
                <a:ext cx="1210588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+mn-lt"/>
                    <a:cs typeface="Times New Roman"/>
                  </a:rPr>
                  <a:t>[–low]</a:t>
                </a:r>
              </a:p>
            </p:txBody>
          </p:sp>
          <p:sp>
            <p:nvSpPr>
              <p:cNvPr id="76" name="Text Box 12"/>
              <p:cNvSpPr txBox="1">
                <a:spLocks noChangeArrowheads="1"/>
              </p:cNvSpPr>
              <p:nvPr/>
            </p:nvSpPr>
            <p:spPr bwMode="auto">
              <a:xfrm>
                <a:off x="885691" y="4089400"/>
                <a:ext cx="1234632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+mn-lt"/>
                    <a:cs typeface="Times New Roman"/>
                  </a:rPr>
                  <a:t>[+low]</a:t>
                </a:r>
              </a:p>
            </p:txBody>
          </p: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1524000" y="3508733"/>
                <a:ext cx="5029200" cy="640397"/>
                <a:chOff x="1488" y="816"/>
                <a:chExt cx="2880" cy="461"/>
              </a:xfrm>
            </p:grpSpPr>
            <p:sp>
              <p:nvSpPr>
                <p:cNvPr id="78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488" y="816"/>
                  <a:ext cx="1440" cy="4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3000">
                    <a:latin typeface="+mn-lt"/>
                  </a:endParaRPr>
                </a:p>
              </p:txBody>
            </p:sp>
            <p:sp>
              <p:nvSpPr>
                <p:cNvPr id="81" name="Line 11"/>
                <p:cNvSpPr>
                  <a:spLocks noChangeShapeType="1"/>
                </p:cNvSpPr>
                <p:nvPr/>
              </p:nvSpPr>
              <p:spPr bwMode="auto">
                <a:xfrm>
                  <a:off x="2928" y="816"/>
                  <a:ext cx="1440" cy="46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3000">
                    <a:latin typeface="+mn-lt"/>
                  </a:endParaRPr>
                </a:p>
              </p:txBody>
            </p:sp>
          </p:grpSp>
        </p:grpSp>
        <p:sp>
          <p:nvSpPr>
            <p:cNvPr id="72" name="Text Box 27"/>
            <p:cNvSpPr txBox="1">
              <a:spLocks noChangeArrowheads="1"/>
            </p:cNvSpPr>
            <p:nvPr/>
          </p:nvSpPr>
          <p:spPr bwMode="auto">
            <a:xfrm>
              <a:off x="1080611" y="4567535"/>
              <a:ext cx="76334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+mn-lt"/>
                  <a:cs typeface="Times New Roman" panose="02020603050405020304" pitchFamily="18" charset="0"/>
                </a:rPr>
                <a:t>*/a/</a:t>
              </a:r>
            </a:p>
          </p:txBody>
        </p:sp>
      </p:grpSp>
      <p:sp>
        <p:nvSpPr>
          <p:cNvPr id="40" name="Slide Number Placeholder 8">
            <a:extLst>
              <a:ext uri="{FF2B5EF4-FFF2-40B4-BE49-F238E27FC236}">
                <a16:creationId xmlns:a16="http://schemas.microsoft.com/office/drawing/2014/main" id="{1049F11A-CCA9-474F-8131-B153909D0A16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76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88398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1166400" y="5501208"/>
            <a:ext cx="12600000" cy="2743200"/>
          </a:xfrm>
          <a:prstGeom prst="rect">
            <a:avLst/>
          </a:prstGeom>
          <a:solidFill>
            <a:srgbClr val="F4F84C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200">
              <a:latin typeface="Times" pitchFamily="71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341077" y="5562602"/>
            <a:ext cx="51315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noProof="1">
                <a:solidFill>
                  <a:srgbClr val="00009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    *u            b            i            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16594" y="6096001"/>
            <a:ext cx="1794466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solidFill>
                  <a:srgbClr val="000090"/>
                </a:solidFill>
                <a:latin typeface="Cambria"/>
                <a:cs typeface="Cambria"/>
              </a:rPr>
              <a:t>[–low]</a:t>
            </a:r>
          </a:p>
          <a:p>
            <a:pPr algn="l"/>
            <a:r>
              <a:rPr lang="en-US" sz="3200" dirty="0">
                <a:solidFill>
                  <a:srgbClr val="000090"/>
                </a:solidFill>
                <a:latin typeface="Cambria"/>
                <a:cs typeface="Cambria"/>
              </a:rPr>
              <a:t>[</a:t>
            </a:r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–front]</a:t>
            </a:r>
          </a:p>
          <a:p>
            <a:pPr algn="l"/>
            <a:r>
              <a:rPr lang="en-US" sz="3200" dirty="0">
                <a:solidFill>
                  <a:srgbClr val="000090"/>
                </a:solidFill>
                <a:latin typeface="Cambria"/>
                <a:cs typeface="Cambria"/>
              </a:rPr>
              <a:t>[+high]</a:t>
            </a:r>
          </a:p>
          <a:p>
            <a:pPr algn="l"/>
            <a:r>
              <a:rPr lang="en-US" sz="3200" dirty="0">
                <a:solidFill>
                  <a:srgbClr val="008000"/>
                </a:solidFill>
                <a:latin typeface="Cambria"/>
                <a:cs typeface="Cambria"/>
              </a:rPr>
              <a:t>{+round}</a:t>
            </a:r>
            <a:endParaRPr lang="en-US" sz="32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52899" y="6096001"/>
            <a:ext cx="1771639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solidFill>
                  <a:srgbClr val="000090"/>
                </a:solidFill>
                <a:latin typeface="Cambria"/>
                <a:cs typeface="Cambria"/>
              </a:rPr>
              <a:t>[–low]</a:t>
            </a:r>
          </a:p>
          <a:p>
            <a:pPr algn="l"/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[+front]</a:t>
            </a:r>
          </a:p>
          <a:p>
            <a:pPr algn="l"/>
            <a:r>
              <a:rPr lang="en-US" sz="3200" dirty="0">
                <a:solidFill>
                  <a:srgbClr val="000090"/>
                </a:solidFill>
                <a:latin typeface="Cambria"/>
                <a:cs typeface="Cambria"/>
              </a:rPr>
              <a:t>[+high]</a:t>
            </a:r>
          </a:p>
          <a:p>
            <a:pPr algn="l"/>
            <a:r>
              <a:rPr lang="en-US" sz="3200" dirty="0">
                <a:solidFill>
                  <a:srgbClr val="008000"/>
                </a:solidFill>
                <a:latin typeface="Cambria"/>
                <a:cs typeface="Cambria"/>
              </a:rPr>
              <a:t>{–round}</a:t>
            </a:r>
            <a:endParaRPr lang="en-US" sz="3200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7984778" y="5562602"/>
            <a:ext cx="51315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noProof="1">
                <a:solidFill>
                  <a:srgbClr val="00009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    *</a:t>
            </a:r>
            <a:r>
              <a:rPr lang="en-US" sz="3200" noProof="1">
                <a:solidFill>
                  <a:srgbClr val="C0000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y</a:t>
            </a:r>
            <a:r>
              <a:rPr lang="en-US" sz="3200" noProof="1">
                <a:solidFill>
                  <a:srgbClr val="00009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            b            i            l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6904738" y="5868144"/>
            <a:ext cx="7200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8" name="Rectangle 27"/>
          <p:cNvSpPr/>
          <p:nvPr/>
        </p:nvSpPr>
        <p:spPr>
          <a:xfrm>
            <a:off x="7984778" y="6096001"/>
            <a:ext cx="1884234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solidFill>
                  <a:srgbClr val="000090"/>
                </a:solidFill>
                <a:latin typeface="Cambria"/>
                <a:cs typeface="Cambria"/>
              </a:rPr>
              <a:t>[–low]</a:t>
            </a:r>
          </a:p>
          <a:p>
            <a:pPr algn="l"/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[+front]</a:t>
            </a:r>
          </a:p>
          <a:p>
            <a:pPr algn="l"/>
            <a:r>
              <a:rPr lang="en-US" sz="3200" dirty="0">
                <a:solidFill>
                  <a:srgbClr val="000090"/>
                </a:solidFill>
                <a:latin typeface="Cambria"/>
                <a:cs typeface="Cambria"/>
              </a:rPr>
              <a:t>[+high]</a:t>
            </a:r>
          </a:p>
          <a:p>
            <a:pPr algn="l"/>
            <a:r>
              <a:rPr lang="en-US" sz="3200" dirty="0">
                <a:solidFill>
                  <a:srgbClr val="008000"/>
                </a:solidFill>
                <a:latin typeface="Cambria"/>
                <a:cs typeface="Cambria"/>
              </a:rPr>
              <a:t>{+round}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49258" y="6096001"/>
            <a:ext cx="1772024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solidFill>
                  <a:srgbClr val="000090"/>
                </a:solidFill>
                <a:latin typeface="Cambria"/>
                <a:cs typeface="Cambria"/>
              </a:rPr>
              <a:t>[–low]</a:t>
            </a:r>
          </a:p>
          <a:p>
            <a:pPr algn="l"/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[+front]</a:t>
            </a:r>
          </a:p>
          <a:p>
            <a:pPr algn="l"/>
            <a:r>
              <a:rPr lang="en-US" sz="3200" dirty="0">
                <a:solidFill>
                  <a:srgbClr val="000090"/>
                </a:solidFill>
                <a:latin typeface="Cambria"/>
                <a:cs typeface="Cambria"/>
              </a:rPr>
              <a:t>[+high]</a:t>
            </a:r>
          </a:p>
          <a:p>
            <a:pPr algn="l"/>
            <a:r>
              <a:rPr lang="en-US" sz="3200" dirty="0">
                <a:solidFill>
                  <a:srgbClr val="008000"/>
                </a:solidFill>
                <a:latin typeface="Cambria"/>
                <a:cs typeface="Cambria"/>
              </a:rPr>
              <a:t>{–round}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166400" y="4188508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Therefore, </a:t>
            </a:r>
            <a:r>
              <a:rPr lang="en-US" sz="3200" dirty="0">
                <a:solidFill>
                  <a:srgbClr val="008000"/>
                </a:solidFill>
                <a:latin typeface="Cambria"/>
                <a:ea typeface="Cambria"/>
                <a:cs typeface="Cambria"/>
              </a:rPr>
              <a:t>{round}</a:t>
            </a:r>
            <a:r>
              <a:rPr lang="en-US" sz="3200" dirty="0">
                <a:latin typeface="Cambria"/>
                <a:ea typeface="Cambria"/>
                <a:cs typeface="Cambria"/>
              </a:rPr>
              <a:t> is available as an enhancement feature at the point that */u, o/ are fronted.</a:t>
            </a:r>
            <a:endParaRPr lang="en-US" sz="3200" noProof="1">
              <a:latin typeface="Cambria"/>
              <a:ea typeface="Cambria"/>
              <a:cs typeface="Cambria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BB3E106-E662-9142-ACD5-1955D3AA5FDC}"/>
              </a:ext>
            </a:extLst>
          </p:cNvPr>
          <p:cNvSpPr/>
          <p:nvPr/>
        </p:nvSpPr>
        <p:spPr bwMode="auto">
          <a:xfrm>
            <a:off x="1216026" y="7668400"/>
            <a:ext cx="11520000" cy="50400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200">
              <a:latin typeface="Times" pitchFamily="71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435474BF-2346-6E49-B6F1-ABB340A8E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99" y="2383367"/>
            <a:ext cx="1440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No! For independent reasons, many commentators, beginning with V. </a:t>
            </a:r>
            <a:r>
              <a:rPr lang="en-US" sz="3200" dirty="0" err="1">
                <a:latin typeface="Cambria"/>
                <a:ea typeface="Cambria"/>
                <a:cs typeface="Cambria"/>
              </a:rPr>
              <a:t>Kiparsky</a:t>
            </a:r>
            <a:r>
              <a:rPr lang="en-US" sz="3200" dirty="0">
                <a:latin typeface="Cambria"/>
                <a:ea typeface="Cambria"/>
                <a:cs typeface="Cambria"/>
              </a:rPr>
              <a:t> (1932) and Twaddell (1938), proposed that </a:t>
            </a:r>
            <a:r>
              <a:rPr lang="en-US" sz="3200" i="1" dirty="0" err="1">
                <a:latin typeface="Cambria"/>
                <a:ea typeface="Cambria"/>
                <a:cs typeface="Cambria"/>
              </a:rPr>
              <a:t>i</a:t>
            </a:r>
            <a:r>
              <a:rPr lang="en-US" sz="3200" dirty="0">
                <a:latin typeface="Cambria"/>
                <a:ea typeface="Cambria"/>
                <a:cs typeface="Cambria"/>
              </a:rPr>
              <a:t>-umlaut began as a late </a:t>
            </a:r>
            <a:r>
              <a:rPr lang="en-US" sz="3200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phonetic</a:t>
            </a:r>
            <a:r>
              <a:rPr lang="en-US" sz="3200" dirty="0">
                <a:latin typeface="Cambria"/>
                <a:ea typeface="Cambria"/>
                <a:cs typeface="Cambria"/>
              </a:rPr>
              <a:t> rule, and was </a:t>
            </a:r>
            <a:r>
              <a:rPr lang="en-US" sz="3200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not</a:t>
            </a:r>
            <a:r>
              <a:rPr lang="en-US" sz="3200" dirty="0">
                <a:latin typeface="Cambria"/>
                <a:ea typeface="Cambria"/>
                <a:cs typeface="Cambria"/>
              </a:rPr>
              <a:t> part of the contrastive phonology. </a:t>
            </a:r>
            <a:endParaRPr lang="en-US" sz="3200" noProof="1">
              <a:latin typeface="Cambria"/>
              <a:ea typeface="Cambria"/>
              <a:cs typeface="Cambria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5FAA8C50-CE7A-EE4E-9ECE-32C121169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11380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i</a:t>
            </a: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-umlaut: I don’t need it, it’s an enhancement feature!</a:t>
            </a:r>
            <a:endParaRPr lang="en-US" sz="4000" i="1" dirty="0">
              <a:solidFill>
                <a:srgbClr val="C0000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62A0863B-30D4-6E43-9E65-CEDFC4A07F03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77</a:t>
            </a:fld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97764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1166399" y="5364087"/>
            <a:ext cx="9360000" cy="2808000"/>
          </a:xfrm>
          <a:prstGeom prst="rect">
            <a:avLst/>
          </a:prstGeom>
          <a:solidFill>
            <a:srgbClr val="F4F84C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200">
              <a:latin typeface="Times" pitchFamily="71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7CD147-B0A7-AF4A-8B6F-D443A3016F2A}"/>
              </a:ext>
            </a:extLst>
          </p:cNvPr>
          <p:cNvGrpSpPr/>
          <p:nvPr/>
        </p:nvGrpSpPr>
        <p:grpSpPr>
          <a:xfrm>
            <a:off x="1504058" y="6726432"/>
            <a:ext cx="8291697" cy="584775"/>
            <a:chOff x="1504058" y="6759872"/>
            <a:chExt cx="8291697" cy="584775"/>
          </a:xfrm>
        </p:grpSpPr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5655774" y="6759872"/>
              <a:ext cx="10278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noProof="1">
                  <a:solidFill>
                    <a:srgbClr val="003262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*</a:t>
              </a:r>
              <a:r>
                <a:rPr lang="en-US" sz="3200" noProof="1">
                  <a:solidFill>
                    <a:srgbClr val="C00000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y</a:t>
              </a:r>
              <a:r>
                <a:rPr lang="en-US" sz="3200" noProof="1">
                  <a:solidFill>
                    <a:srgbClr val="003262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bil</a:t>
              </a: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8492193" y="6759872"/>
              <a:ext cx="130356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noProof="1">
                  <a:solidFill>
                    <a:srgbClr val="003262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*f</a:t>
              </a:r>
              <a:r>
                <a:rPr lang="en-US" sz="3200" noProof="1">
                  <a:solidFill>
                    <a:srgbClr val="C00000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øː</a:t>
              </a:r>
              <a:r>
                <a:rPr lang="en-US" sz="3200" noProof="1">
                  <a:solidFill>
                    <a:srgbClr val="003262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t+i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04058" y="6759872"/>
              <a:ext cx="17668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3200" i="1" dirty="0">
                  <a:solidFill>
                    <a:srgbClr val="C00000"/>
                  </a:solidFill>
                  <a:latin typeface="Cambria"/>
                  <a:cs typeface="Cambria"/>
                </a:rPr>
                <a:t>i</a:t>
              </a:r>
              <a:r>
                <a:rPr lang="en-US" sz="3200" dirty="0">
                  <a:solidFill>
                    <a:srgbClr val="C00000"/>
                  </a:solidFill>
                  <a:latin typeface="Cambria"/>
                  <a:cs typeface="Cambria"/>
                </a:rPr>
                <a:t>-umlaut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A5E7FE6-3BFF-5543-BAF7-02F5E5F462F1}"/>
              </a:ext>
            </a:extLst>
          </p:cNvPr>
          <p:cNvGrpSpPr/>
          <p:nvPr/>
        </p:nvGrpSpPr>
        <p:grpSpPr>
          <a:xfrm>
            <a:off x="1504058" y="6081264"/>
            <a:ext cx="8291697" cy="584775"/>
            <a:chOff x="1504058" y="6097984"/>
            <a:chExt cx="8291697" cy="584775"/>
          </a:xfrm>
        </p:grpSpPr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5655774" y="6097984"/>
              <a:ext cx="10278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noProof="1">
                  <a:solidFill>
                    <a:srgbClr val="003262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*</a:t>
              </a:r>
              <a:r>
                <a:rPr lang="en-US" sz="3200" noProof="1">
                  <a:solidFill>
                    <a:srgbClr val="C00000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u</a:t>
              </a:r>
              <a:r>
                <a:rPr lang="en-US" sz="3200" noProof="1">
                  <a:solidFill>
                    <a:srgbClr val="003262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bil</a:t>
              </a: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8492193" y="6097984"/>
              <a:ext cx="130356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noProof="1">
                  <a:solidFill>
                    <a:srgbClr val="003262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*f</a:t>
              </a:r>
              <a:r>
                <a:rPr lang="en-US" sz="3200" noProof="1">
                  <a:solidFill>
                    <a:srgbClr val="C00000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oː</a:t>
              </a:r>
              <a:r>
                <a:rPr lang="en-US" sz="3200" noProof="1">
                  <a:solidFill>
                    <a:srgbClr val="003262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t+i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04058" y="6097984"/>
              <a:ext cx="299633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3200" dirty="0">
                  <a:solidFill>
                    <a:srgbClr val="C00000"/>
                  </a:solidFill>
                  <a:latin typeface="Cambria"/>
                  <a:cs typeface="Cambria"/>
                </a:rPr>
                <a:t>Pre-Old English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07EA2CE-A24B-254C-8D9C-62B29F6DE80B}"/>
              </a:ext>
            </a:extLst>
          </p:cNvPr>
          <p:cNvGrpSpPr/>
          <p:nvPr/>
        </p:nvGrpSpPr>
        <p:grpSpPr>
          <a:xfrm>
            <a:off x="1504058" y="5436096"/>
            <a:ext cx="8640960" cy="584775"/>
            <a:chOff x="1504058" y="5436096"/>
            <a:chExt cx="8640960" cy="584775"/>
          </a:xfrm>
        </p:grpSpPr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5655774" y="5436096"/>
              <a:ext cx="160569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noProof="1">
                  <a:solidFill>
                    <a:srgbClr val="003262"/>
                  </a:solidFill>
                  <a:latin typeface="Cambria"/>
                  <a:ea typeface="Doulos SIL" charset="-52"/>
                  <a:cs typeface="Cambria"/>
                </a:rPr>
                <a:t>‘evil </a:t>
              </a:r>
              <a:r>
                <a:rPr lang="en-US" sz="3200" cap="small" noProof="1">
                  <a:solidFill>
                    <a:srgbClr val="003262"/>
                  </a:solidFill>
                  <a:latin typeface="Cambria"/>
                  <a:ea typeface="Doulos SIL" charset="-52"/>
                  <a:cs typeface="Cambria"/>
                </a:rPr>
                <a:t>n.s.</a:t>
              </a:r>
              <a:r>
                <a:rPr lang="en-US" sz="3200" noProof="1">
                  <a:solidFill>
                    <a:srgbClr val="003262"/>
                  </a:solidFill>
                  <a:latin typeface="Cambria"/>
                  <a:ea typeface="Doulos SIL" charset="-52"/>
                  <a:cs typeface="Cambria"/>
                </a:rPr>
                <a:t>’</a:t>
              </a:r>
            </a:p>
          </p:txBody>
        </p:sp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8492193" y="5436096"/>
              <a:ext cx="16528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noProof="1">
                  <a:solidFill>
                    <a:srgbClr val="003262"/>
                  </a:solidFill>
                  <a:latin typeface="Cambria"/>
                  <a:ea typeface="Doulos SIL" charset="-52"/>
                  <a:cs typeface="Cambria"/>
                </a:rPr>
                <a:t>‘foot </a:t>
              </a:r>
              <a:r>
                <a:rPr lang="en-US" sz="3200" cap="small" noProof="1">
                  <a:solidFill>
                    <a:srgbClr val="003262"/>
                  </a:solidFill>
                  <a:latin typeface="Cambria"/>
                  <a:ea typeface="Doulos SIL" charset="-52"/>
                  <a:cs typeface="Cambria"/>
                </a:rPr>
                <a:t>n.p.’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04058" y="5436096"/>
              <a:ext cx="114646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3200" i="1" dirty="0">
                  <a:solidFill>
                    <a:srgbClr val="C00000"/>
                  </a:solidFill>
                  <a:latin typeface="Cambria"/>
                  <a:cs typeface="Cambria"/>
                </a:rPr>
                <a:t>Gloss</a:t>
              </a:r>
              <a:r>
                <a:rPr lang="en-US" sz="3200" dirty="0">
                  <a:solidFill>
                    <a:srgbClr val="C00000"/>
                  </a:solidFill>
                  <a:latin typeface="Cambria"/>
                  <a:cs typeface="Cambria"/>
                </a:rPr>
                <a:t> </a:t>
              </a:r>
            </a:p>
          </p:txBody>
        </p:sp>
      </p:grp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876AA37A-42FE-4142-AF8B-3994D4E08F0F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78</a:t>
            </a:fld>
            <a:endParaRPr lang="en-US" sz="1600" dirty="0"/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A13B6867-F3C3-B944-875C-A9BD71E65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295401"/>
            <a:ext cx="8105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Pre-Old English </a:t>
            </a:r>
            <a:r>
              <a:rPr lang="en-US" sz="4000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i</a:t>
            </a: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-umlaut</a:t>
            </a:r>
            <a:endParaRPr lang="en-US" sz="4000" i="1" dirty="0">
              <a:solidFill>
                <a:srgbClr val="C0000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FB931757-4A57-7042-A809-8CE6586E5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99" y="3145078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Over time, however, there is evidence that </a:t>
            </a:r>
            <a:r>
              <a:rPr lang="en-US" sz="3200" i="1" dirty="0" err="1">
                <a:latin typeface="Cambria"/>
                <a:ea typeface="Cambria"/>
                <a:cs typeface="Cambria"/>
              </a:rPr>
              <a:t>i</a:t>
            </a:r>
            <a:r>
              <a:rPr lang="en-US" sz="3200" dirty="0">
                <a:latin typeface="Cambria"/>
                <a:ea typeface="Cambria"/>
                <a:cs typeface="Cambria"/>
              </a:rPr>
              <a:t>-umlaut became a lexical rule; that is, it became a part of the contrastive phonology. </a:t>
            </a:r>
            <a:endParaRPr lang="en-US" sz="3200" noProof="1">
              <a:latin typeface="Cambria"/>
              <a:cs typeface="Cambri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4744276"/>
      </p:ext>
    </p:extLst>
  </p:cSld>
  <p:clrMapOvr>
    <a:masterClrMapping/>
  </p:clrMapOvr>
  <p:transition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1166399" y="5364087"/>
            <a:ext cx="9360000" cy="2808000"/>
          </a:xfrm>
          <a:prstGeom prst="rect">
            <a:avLst/>
          </a:prstGeom>
          <a:solidFill>
            <a:srgbClr val="F4F84C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200">
              <a:latin typeface="Times" pitchFamily="71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166400" y="1295401"/>
            <a:ext cx="8105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i</a:t>
            </a: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-umlaut becomes opaque</a:t>
            </a:r>
            <a:endParaRPr lang="en-US" sz="4000" i="1" dirty="0">
              <a:solidFill>
                <a:srgbClr val="C0000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7CD147-B0A7-AF4A-8B6F-D443A3016F2A}"/>
              </a:ext>
            </a:extLst>
          </p:cNvPr>
          <p:cNvGrpSpPr/>
          <p:nvPr/>
        </p:nvGrpSpPr>
        <p:grpSpPr>
          <a:xfrm>
            <a:off x="1504058" y="6726432"/>
            <a:ext cx="8291697" cy="584775"/>
            <a:chOff x="1504058" y="6759872"/>
            <a:chExt cx="8291697" cy="584775"/>
          </a:xfrm>
        </p:grpSpPr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5655774" y="6759872"/>
              <a:ext cx="10278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noProof="1">
                  <a:solidFill>
                    <a:srgbClr val="003262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*</a:t>
              </a:r>
              <a:r>
                <a:rPr lang="en-US" sz="3200" noProof="1">
                  <a:solidFill>
                    <a:srgbClr val="C00000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y</a:t>
              </a:r>
              <a:r>
                <a:rPr lang="en-US" sz="3200" noProof="1">
                  <a:solidFill>
                    <a:srgbClr val="003262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bil</a:t>
              </a: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8492193" y="6759872"/>
              <a:ext cx="130356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noProof="1">
                  <a:solidFill>
                    <a:srgbClr val="003262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*f</a:t>
              </a:r>
              <a:r>
                <a:rPr lang="en-US" sz="3200" noProof="1">
                  <a:solidFill>
                    <a:srgbClr val="C00000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øː</a:t>
              </a:r>
              <a:r>
                <a:rPr lang="en-US" sz="3200" noProof="1">
                  <a:solidFill>
                    <a:srgbClr val="003262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t+i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04058" y="6759872"/>
              <a:ext cx="17668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3200" i="1" dirty="0">
                  <a:solidFill>
                    <a:srgbClr val="C00000"/>
                  </a:solidFill>
                  <a:latin typeface="Cambria"/>
                  <a:cs typeface="Cambria"/>
                </a:rPr>
                <a:t>i</a:t>
              </a:r>
              <a:r>
                <a:rPr lang="en-US" sz="3200" dirty="0">
                  <a:solidFill>
                    <a:srgbClr val="C00000"/>
                  </a:solidFill>
                  <a:latin typeface="Cambria"/>
                  <a:cs typeface="Cambria"/>
                </a:rPr>
                <a:t>-umlaut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A5E7FE6-3BFF-5543-BAF7-02F5E5F462F1}"/>
              </a:ext>
            </a:extLst>
          </p:cNvPr>
          <p:cNvGrpSpPr/>
          <p:nvPr/>
        </p:nvGrpSpPr>
        <p:grpSpPr>
          <a:xfrm>
            <a:off x="1504058" y="6081264"/>
            <a:ext cx="8291697" cy="584775"/>
            <a:chOff x="1504058" y="6097984"/>
            <a:chExt cx="8291697" cy="584775"/>
          </a:xfrm>
        </p:grpSpPr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5655774" y="6097984"/>
              <a:ext cx="10278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noProof="1">
                  <a:solidFill>
                    <a:srgbClr val="003262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*</a:t>
              </a:r>
              <a:r>
                <a:rPr lang="en-US" sz="3200" noProof="1">
                  <a:solidFill>
                    <a:srgbClr val="C00000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u</a:t>
              </a:r>
              <a:r>
                <a:rPr lang="en-US" sz="3200" noProof="1">
                  <a:solidFill>
                    <a:srgbClr val="003262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bil</a:t>
              </a: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8492193" y="6097984"/>
              <a:ext cx="130356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noProof="1">
                  <a:solidFill>
                    <a:srgbClr val="003262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*f</a:t>
              </a:r>
              <a:r>
                <a:rPr lang="en-US" sz="3200" noProof="1">
                  <a:solidFill>
                    <a:srgbClr val="C00000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oː</a:t>
              </a:r>
              <a:r>
                <a:rPr lang="en-US" sz="3200" noProof="1">
                  <a:solidFill>
                    <a:srgbClr val="003262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t+i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04058" y="6097984"/>
              <a:ext cx="299633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3200" dirty="0">
                  <a:solidFill>
                    <a:srgbClr val="C00000"/>
                  </a:solidFill>
                  <a:latin typeface="Cambria"/>
                  <a:cs typeface="Cambria"/>
                </a:rPr>
                <a:t>Pre-Old English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07EA2CE-A24B-254C-8D9C-62B29F6DE80B}"/>
              </a:ext>
            </a:extLst>
          </p:cNvPr>
          <p:cNvGrpSpPr/>
          <p:nvPr/>
        </p:nvGrpSpPr>
        <p:grpSpPr>
          <a:xfrm>
            <a:off x="1504058" y="5436096"/>
            <a:ext cx="8640960" cy="584775"/>
            <a:chOff x="1504058" y="5436096"/>
            <a:chExt cx="8640960" cy="584775"/>
          </a:xfrm>
        </p:grpSpPr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5655774" y="5436096"/>
              <a:ext cx="160569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noProof="1">
                  <a:solidFill>
                    <a:srgbClr val="003262"/>
                  </a:solidFill>
                  <a:latin typeface="Cambria"/>
                  <a:ea typeface="Doulos SIL" charset="-52"/>
                  <a:cs typeface="Cambria"/>
                </a:rPr>
                <a:t>‘evil </a:t>
              </a:r>
              <a:r>
                <a:rPr lang="en-US" sz="3200" cap="small" noProof="1">
                  <a:solidFill>
                    <a:srgbClr val="003262"/>
                  </a:solidFill>
                  <a:latin typeface="Cambria"/>
                  <a:ea typeface="Doulos SIL" charset="-52"/>
                  <a:cs typeface="Cambria"/>
                </a:rPr>
                <a:t>n.s.</a:t>
              </a:r>
              <a:r>
                <a:rPr lang="en-US" sz="3200" noProof="1">
                  <a:solidFill>
                    <a:srgbClr val="003262"/>
                  </a:solidFill>
                  <a:latin typeface="Cambria"/>
                  <a:ea typeface="Doulos SIL" charset="-52"/>
                  <a:cs typeface="Cambria"/>
                </a:rPr>
                <a:t>’</a:t>
              </a:r>
            </a:p>
          </p:txBody>
        </p:sp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8492193" y="5436096"/>
              <a:ext cx="16528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noProof="1">
                  <a:solidFill>
                    <a:srgbClr val="003262"/>
                  </a:solidFill>
                  <a:latin typeface="Cambria"/>
                  <a:ea typeface="Doulos SIL" charset="-52"/>
                  <a:cs typeface="Cambria"/>
                </a:rPr>
                <a:t>‘foot </a:t>
              </a:r>
              <a:r>
                <a:rPr lang="en-US" sz="3200" cap="small" noProof="1">
                  <a:solidFill>
                    <a:srgbClr val="003262"/>
                  </a:solidFill>
                  <a:latin typeface="Cambria"/>
                  <a:ea typeface="Doulos SIL" charset="-52"/>
                  <a:cs typeface="Cambria"/>
                </a:rPr>
                <a:t>n.p.’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04058" y="5436096"/>
              <a:ext cx="114646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3200" i="1" dirty="0">
                  <a:solidFill>
                    <a:srgbClr val="C00000"/>
                  </a:solidFill>
                  <a:latin typeface="Cambria"/>
                  <a:cs typeface="Cambria"/>
                </a:rPr>
                <a:t>Gloss</a:t>
              </a:r>
              <a:r>
                <a:rPr lang="en-US" sz="3200" dirty="0">
                  <a:solidFill>
                    <a:srgbClr val="C00000"/>
                  </a:solidFill>
                  <a:latin typeface="Cambria"/>
                  <a:cs typeface="Cambria"/>
                </a:rPr>
                <a:t> </a:t>
              </a:r>
            </a:p>
          </p:txBody>
        </p: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166399" y="2158684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Already in early Old English, the unstressed /</a:t>
            </a:r>
            <a:r>
              <a:rPr lang="en-US" sz="3200" dirty="0" err="1">
                <a:latin typeface="Cambria" panose="02040503050406030204" pitchFamily="18" charset="0"/>
                <a:ea typeface="Palatino" charset="0"/>
                <a:cs typeface="Palatino" charset="0"/>
              </a:rPr>
              <a:t>i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/trigger of </a:t>
            </a:r>
            <a:r>
              <a:rPr lang="en-US" sz="3200" i="1" dirty="0" err="1">
                <a:latin typeface="Cambria" panose="02040503050406030204" pitchFamily="18" charset="0"/>
                <a:ea typeface="Palatino" charset="0"/>
                <a:cs typeface="Palatino" charset="0"/>
              </a:rPr>
              <a:t>i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-umlaut was either lowered after a light syllable, as in </a:t>
            </a:r>
            <a:r>
              <a:rPr lang="en-US" sz="3200" i="1" dirty="0" err="1">
                <a:latin typeface="Cambria" panose="02040503050406030204" pitchFamily="18" charset="0"/>
                <a:ea typeface="Palatino" charset="0"/>
                <a:cs typeface="Palatino" charset="0"/>
              </a:rPr>
              <a:t>yf</a:t>
            </a:r>
            <a:r>
              <a:rPr lang="en-US" sz="3200" i="1" dirty="0" err="1">
                <a:solidFill>
                  <a:srgbClr val="C00000"/>
                </a:solidFill>
                <a:latin typeface="Cambria" panose="02040503050406030204" pitchFamily="18" charset="0"/>
                <a:ea typeface="Palatino" charset="0"/>
                <a:cs typeface="Palatino" charset="0"/>
              </a:rPr>
              <a:t>e</a:t>
            </a:r>
            <a:r>
              <a:rPr lang="en-US" sz="3200" i="1" dirty="0" err="1">
                <a:latin typeface="Cambria" panose="02040503050406030204" pitchFamily="18" charset="0"/>
                <a:ea typeface="Palatino" charset="0"/>
                <a:cs typeface="Palatino" charset="0"/>
              </a:rPr>
              <a:t>l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,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876AA37A-42FE-4142-AF8B-3994D4E08F0F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79</a:t>
            </a:fld>
            <a:endParaRPr lang="en-US" sz="1600" dirty="0"/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F738D073-5608-7A4D-848B-84CAEE2D1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3391299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or deleted after a heavy syllable, as in </a:t>
            </a:r>
            <a:r>
              <a:rPr lang="en-US" sz="3200" i="1" dirty="0" err="1">
                <a:latin typeface="Cambria" panose="02040503050406030204" pitchFamily="18" charset="0"/>
                <a:ea typeface="Palatino" charset="0"/>
                <a:cs typeface="Palatino" charset="0"/>
              </a:rPr>
              <a:t>føːt</a:t>
            </a:r>
            <a:r>
              <a:rPr lang="en-US" sz="3200" i="1" dirty="0">
                <a:latin typeface="Cambria" panose="02040503050406030204" pitchFamily="18" charset="0"/>
                <a:ea typeface="Palatino" charset="0"/>
                <a:cs typeface="Palatino" charset="0"/>
              </a:rPr>
              <a:t>.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 These changes made </a:t>
            </a:r>
            <a:r>
              <a:rPr lang="en-US" sz="3200" i="1" dirty="0" err="1">
                <a:latin typeface="Cambria" panose="02040503050406030204" pitchFamily="18" charset="0"/>
                <a:ea typeface="Palatino" charset="0"/>
                <a:cs typeface="Palatino" charset="0"/>
              </a:rPr>
              <a:t>i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-umlaut 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Palatino" charset="0"/>
                <a:cs typeface="Palatino" charset="0"/>
              </a:rPr>
              <a:t>opaque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 on the surface (i.e., its phonetic motivation is obscure on the surface).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24F77605-8920-A14D-9DFB-050A34E9F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4623914"/>
            <a:ext cx="1440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In many cases, the </a:t>
            </a:r>
            <a:r>
              <a:rPr lang="en-US" sz="3200" i="1" dirty="0" err="1">
                <a:latin typeface="Cambria" panose="02040503050406030204" pitchFamily="18" charset="0"/>
                <a:ea typeface="Palatino" charset="0"/>
                <a:cs typeface="Palatino" charset="0"/>
              </a:rPr>
              <a:t>i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-umlaut trigger became unrecoverable to learners.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8A4A3A4A-CEA0-7B4A-962B-5FB8CCC0D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0958" y="7371601"/>
            <a:ext cx="8226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noProof="1">
                <a:solidFill>
                  <a:srgbClr val="00009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yf</a:t>
            </a:r>
            <a:r>
              <a:rPr lang="en-US" sz="3200" noProof="1">
                <a:solidFill>
                  <a:srgbClr val="C0000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e</a:t>
            </a:r>
            <a:r>
              <a:rPr lang="en-US" sz="3200" noProof="1">
                <a:solidFill>
                  <a:srgbClr val="00009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l</a:t>
            </a:r>
            <a:endParaRPr lang="en-US" sz="3200" noProof="1">
              <a:solidFill>
                <a:srgbClr val="FF0000"/>
              </a:solidFill>
              <a:latin typeface="Times New Roman" panose="02020603050405020304" pitchFamily="18" charset="0"/>
              <a:ea typeface="Doulos SIL" charset="-52"/>
              <a:cs typeface="Times New Roman" panose="02020603050405020304" pitchFamily="18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B19CCC25-A7F0-8643-A983-2479EBBEC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4858" y="7371601"/>
            <a:ext cx="856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noProof="1">
                <a:solidFill>
                  <a:srgbClr val="00009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føːt </a:t>
            </a:r>
            <a:endParaRPr lang="en-US" sz="3200" noProof="1">
              <a:solidFill>
                <a:srgbClr val="C00000"/>
              </a:solidFill>
              <a:latin typeface="Times New Roman" panose="02020603050405020304" pitchFamily="18" charset="0"/>
              <a:ea typeface="Doulos SIL" charset="-52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F4EBC4-9B32-1040-9CCC-FC5B92B1DD24}"/>
              </a:ext>
            </a:extLst>
          </p:cNvPr>
          <p:cNvSpPr/>
          <p:nvPr/>
        </p:nvSpPr>
        <p:spPr>
          <a:xfrm>
            <a:off x="1504058" y="7371601"/>
            <a:ext cx="3721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mbria" panose="02040503050406030204" pitchFamily="18" charset="0"/>
                <a:cs typeface="Palatino"/>
              </a:rPr>
              <a:t>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cs typeface="Palatino"/>
              </a:rPr>
              <a:t>-lowering/deletion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86D5ED4-B0AE-29BE-ABC0-34918655F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9074" y="6444208"/>
            <a:ext cx="4896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</a:rPr>
              <a:t>A similar weakening of the </a:t>
            </a:r>
            <a:r>
              <a:rPr lang="en-US" sz="3200" i="1" dirty="0" err="1">
                <a:latin typeface="Cambria"/>
              </a:rPr>
              <a:t>i</a:t>
            </a:r>
            <a:r>
              <a:rPr lang="en-US" sz="3200" dirty="0">
                <a:latin typeface="Cambria"/>
              </a:rPr>
              <a:t>-umlaut triggers occurred in Old High German.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1809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166400" y="1524001"/>
            <a:ext cx="8105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Contrast and hierarchy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66400" y="2866523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3200" dirty="0">
                <a:latin typeface="Cambria"/>
                <a:cs typeface="Cambria"/>
              </a:rPr>
              <a:t>The first major building block of our theory is that contrasts are computed </a:t>
            </a:r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hierarchically by ordered features</a:t>
            </a:r>
            <a:r>
              <a:rPr lang="en-US" sz="32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3200" dirty="0">
                <a:latin typeface="Cambria"/>
                <a:cs typeface="Cambria"/>
              </a:rPr>
              <a:t>that can be expressed as a branching tree. </a:t>
            </a:r>
            <a:endParaRPr lang="en-US" sz="3200" noProof="1">
              <a:latin typeface="Cambria"/>
              <a:cs typeface="Cambria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59559A6-9FEB-544D-B111-03E165F7AB07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8</a:t>
            </a:fld>
            <a:endParaRPr lang="en-US" sz="1600" dirty="0"/>
          </a:p>
        </p:txBody>
      </p:sp>
      <p:sp>
        <p:nvSpPr>
          <p:cNvPr id="3" name="Rectangle 37">
            <a:extLst>
              <a:ext uri="{FF2B5EF4-FFF2-40B4-BE49-F238E27FC236}">
                <a16:creationId xmlns:a16="http://schemas.microsoft.com/office/drawing/2014/main" id="{62DC96B3-5628-27C8-D7BF-D86DBF1E1FE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66400" y="4578377"/>
            <a:ext cx="6444000" cy="389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16" name="Text Box 35">
            <a:extLst>
              <a:ext uri="{FF2B5EF4-FFF2-40B4-BE49-F238E27FC236}">
                <a16:creationId xmlns:a16="http://schemas.microsoft.com/office/drawing/2014/main" id="{DBCA30E5-960C-5AA2-CC39-EEADF7958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3442" y="7088532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8">
            <a:extLst>
              <a:ext uri="{FF2B5EF4-FFF2-40B4-BE49-F238E27FC236}">
                <a16:creationId xmlns:a16="http://schemas.microsoft.com/office/drawing/2014/main" id="{EE5295C8-B455-3F8E-A221-257E3B1E5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159" y="4572000"/>
            <a:ext cx="41524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763" indent="-4763" algn="l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Cambria"/>
                <a:ea typeface="Times" charset="0"/>
                <a:cs typeface="Times" charset="0"/>
              </a:rPr>
              <a:t>[low] &gt; [front] &gt; [high]</a:t>
            </a:r>
          </a:p>
        </p:txBody>
      </p:sp>
      <p:grpSp>
        <p:nvGrpSpPr>
          <p:cNvPr id="30" name="Group 71">
            <a:extLst>
              <a:ext uri="{FF2B5EF4-FFF2-40B4-BE49-F238E27FC236}">
                <a16:creationId xmlns:a16="http://schemas.microsoft.com/office/drawing/2014/main" id="{76C95C6A-DF88-758A-2398-3F408CD0937E}"/>
              </a:ext>
            </a:extLst>
          </p:cNvPr>
          <p:cNvGrpSpPr/>
          <p:nvPr/>
        </p:nvGrpSpPr>
        <p:grpSpPr>
          <a:xfrm>
            <a:off x="3304386" y="7109866"/>
            <a:ext cx="1152000" cy="359664"/>
            <a:chOff x="817563" y="3173413"/>
            <a:chExt cx="2136775" cy="533400"/>
          </a:xfrm>
        </p:grpSpPr>
        <p:sp>
          <p:nvSpPr>
            <p:cNvPr id="33" name="Line 14">
              <a:extLst>
                <a:ext uri="{FF2B5EF4-FFF2-40B4-BE49-F238E27FC236}">
                  <a16:creationId xmlns:a16="http://schemas.microsoft.com/office/drawing/2014/main" id="{5140D2F2-D192-18B8-9E7C-68F2E77796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7563" y="3173413"/>
              <a:ext cx="10668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  <p:sp>
          <p:nvSpPr>
            <p:cNvPr id="34" name="Line 15">
              <a:extLst>
                <a:ext uri="{FF2B5EF4-FFF2-40B4-BE49-F238E27FC236}">
                  <a16:creationId xmlns:a16="http://schemas.microsoft.com/office/drawing/2014/main" id="{DE25CBFD-C50D-6827-853C-1E3C8E5163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363" y="3173413"/>
              <a:ext cx="1069975" cy="530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>
                <a:latin typeface="+mn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E5D7A9-E5D9-9D34-AE85-580F33EA3325}"/>
              </a:ext>
            </a:extLst>
          </p:cNvPr>
          <p:cNvGrpSpPr/>
          <p:nvPr/>
        </p:nvGrpSpPr>
        <p:grpSpPr>
          <a:xfrm>
            <a:off x="1551109" y="5187065"/>
            <a:ext cx="5674582" cy="3314598"/>
            <a:chOff x="1216026" y="5187065"/>
            <a:chExt cx="5674582" cy="3314598"/>
          </a:xfrm>
        </p:grpSpPr>
        <p:sp>
          <p:nvSpPr>
            <p:cNvPr id="24" name="Text Box 37">
              <a:extLst>
                <a:ext uri="{FF2B5EF4-FFF2-40B4-BE49-F238E27FC236}">
                  <a16:creationId xmlns:a16="http://schemas.microsoft.com/office/drawing/2014/main" id="{E1A17618-3B49-0265-15B0-62DF1D1D11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2789" y="7092000"/>
              <a:ext cx="59182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+mn-lt"/>
                  <a:cs typeface="Times New Roman" panose="02020603050405020304" pitchFamily="18" charset="0"/>
                </a:rPr>
                <a:t>/u/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8B53D93-C2C0-3DDB-261A-F391AC233893}"/>
                </a:ext>
              </a:extLst>
            </p:cNvPr>
            <p:cNvGrpSpPr/>
            <p:nvPr/>
          </p:nvGrpSpPr>
          <p:grpSpPr>
            <a:xfrm>
              <a:off x="1216026" y="5187065"/>
              <a:ext cx="5674582" cy="3314598"/>
              <a:chOff x="1216026" y="5187065"/>
              <a:chExt cx="5674582" cy="3314598"/>
            </a:xfrm>
          </p:grpSpPr>
          <p:sp>
            <p:nvSpPr>
              <p:cNvPr id="39" name="Text Box 12">
                <a:extLst>
                  <a:ext uri="{FF2B5EF4-FFF2-40B4-BE49-F238E27FC236}">
                    <a16:creationId xmlns:a16="http://schemas.microsoft.com/office/drawing/2014/main" id="{9F9443F8-FADF-97F6-3BB3-1AC07B72B5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6026" y="5767732"/>
                <a:ext cx="1234632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+mn-lt"/>
                    <a:cs typeface="Times New Roman"/>
                  </a:rPr>
                  <a:t>[+low]</a:t>
                </a: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4EC25DA1-A84C-5BFA-C315-D2235DDC2FBF}"/>
                  </a:ext>
                </a:extLst>
              </p:cNvPr>
              <p:cNvGrpSpPr/>
              <p:nvPr/>
            </p:nvGrpSpPr>
            <p:grpSpPr>
              <a:xfrm>
                <a:off x="1955379" y="5187065"/>
                <a:ext cx="4935229" cy="3314598"/>
                <a:chOff x="1955379" y="5187065"/>
                <a:chExt cx="4935229" cy="3314598"/>
              </a:xfrm>
            </p:grpSpPr>
            <p:grpSp>
              <p:nvGrpSpPr>
                <p:cNvPr id="4" name="Group 44">
                  <a:extLst>
                    <a:ext uri="{FF2B5EF4-FFF2-40B4-BE49-F238E27FC236}">
                      <a16:creationId xmlns:a16="http://schemas.microsoft.com/office/drawing/2014/main" id="{94C8829B-8352-9CD0-1D53-2087B937EF48}"/>
                    </a:ext>
                  </a:extLst>
                </p:cNvPr>
                <p:cNvGrpSpPr/>
                <p:nvPr/>
              </p:nvGrpSpPr>
              <p:grpSpPr>
                <a:xfrm>
                  <a:off x="3067910" y="6265573"/>
                  <a:ext cx="3822698" cy="913662"/>
                  <a:chOff x="4602060" y="4587240"/>
                  <a:chExt cx="3822698" cy="913662"/>
                </a:xfrm>
              </p:grpSpPr>
              <p:grpSp>
                <p:nvGrpSpPr>
                  <p:cNvPr id="5" name="Group 77">
                    <a:extLst>
                      <a:ext uri="{FF2B5EF4-FFF2-40B4-BE49-F238E27FC236}">
                        <a16:creationId xmlns:a16="http://schemas.microsoft.com/office/drawing/2014/main" id="{0D34BE2F-08CE-79E1-B1F2-668415E61FB8}"/>
                      </a:ext>
                    </a:extLst>
                  </p:cNvPr>
                  <p:cNvGrpSpPr/>
                  <p:nvPr/>
                </p:nvGrpSpPr>
                <p:grpSpPr>
                  <a:xfrm>
                    <a:off x="5410200" y="4587240"/>
                    <a:ext cx="2286000" cy="365760"/>
                    <a:chOff x="817563" y="3173413"/>
                    <a:chExt cx="2136775" cy="533400"/>
                  </a:xfrm>
                </p:grpSpPr>
                <p:sp>
                  <p:nvSpPr>
                    <p:cNvPr id="11" name="Line 14">
                      <a:extLst>
                        <a:ext uri="{FF2B5EF4-FFF2-40B4-BE49-F238E27FC236}">
                          <a16:creationId xmlns:a16="http://schemas.microsoft.com/office/drawing/2014/main" id="{99DEC9C3-40E9-FD49-E02B-B0A804FA7DB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17563" y="3173413"/>
                      <a:ext cx="1066800" cy="53340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 sz="3000"/>
                    </a:p>
                  </p:txBody>
                </p:sp>
                <p:sp>
                  <p:nvSpPr>
                    <p:cNvPr id="12" name="Line 15">
                      <a:extLst>
                        <a:ext uri="{FF2B5EF4-FFF2-40B4-BE49-F238E27FC236}">
                          <a16:creationId xmlns:a16="http://schemas.microsoft.com/office/drawing/2014/main" id="{A9375E7B-299A-C875-BF93-FBE43EF750A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84363" y="3173413"/>
                      <a:ext cx="1069975" cy="53022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 sz="3000"/>
                    </a:p>
                  </p:txBody>
                </p:sp>
              </p:grpSp>
              <p:sp>
                <p:nvSpPr>
                  <p:cNvPr id="6" name="Text Box 36">
                    <a:extLst>
                      <a:ext uri="{FF2B5EF4-FFF2-40B4-BE49-F238E27FC236}">
                        <a16:creationId xmlns:a16="http://schemas.microsoft.com/office/drawing/2014/main" id="{19A6DE34-2AE3-B592-F9D4-D54D4D0225E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2060" y="4946904"/>
                    <a:ext cx="1406154" cy="5539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3000" dirty="0">
                        <a:latin typeface="Times New Roman"/>
                        <a:cs typeface="Times New Roman"/>
                      </a:rPr>
                      <a:t>[+front]</a:t>
                    </a:r>
                  </a:p>
                </p:txBody>
              </p:sp>
              <p:sp>
                <p:nvSpPr>
                  <p:cNvPr id="7" name="Text Box 34">
                    <a:extLst>
                      <a:ext uri="{FF2B5EF4-FFF2-40B4-BE49-F238E27FC236}">
                        <a16:creationId xmlns:a16="http://schemas.microsoft.com/office/drawing/2014/main" id="{1FB64CBA-647D-C33C-54AC-339644A7F3A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42648" y="4946904"/>
                    <a:ext cx="1382110" cy="5539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3000" dirty="0">
                        <a:latin typeface="Times New Roman"/>
                        <a:cs typeface="Times New Roman"/>
                      </a:rPr>
                      <a:t>[–front]</a:t>
                    </a:r>
                  </a:p>
                </p:txBody>
              </p:sp>
            </p:grpSp>
            <p:sp>
              <p:nvSpPr>
                <p:cNvPr id="28" name="Text Box 36">
                  <a:extLst>
                    <a:ext uri="{FF2B5EF4-FFF2-40B4-BE49-F238E27FC236}">
                      <a16:creationId xmlns:a16="http://schemas.microsoft.com/office/drawing/2014/main" id="{08943418-CACC-9C32-18C8-AED34B2079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45513" y="7494930"/>
                  <a:ext cx="1342034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3000" dirty="0">
                      <a:latin typeface="+mn-lt"/>
                      <a:cs typeface="Times New Roman"/>
                    </a:rPr>
                    <a:t>[+high]</a:t>
                  </a:r>
                </a:p>
              </p:txBody>
            </p:sp>
            <p:sp>
              <p:nvSpPr>
                <p:cNvPr id="29" name="Text Box 36">
                  <a:extLst>
                    <a:ext uri="{FF2B5EF4-FFF2-40B4-BE49-F238E27FC236}">
                      <a16:creationId xmlns:a16="http://schemas.microsoft.com/office/drawing/2014/main" id="{E575DFB7-CE08-78FC-963A-35D1C9DE5B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2149" y="7494930"/>
                  <a:ext cx="1317989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3000" dirty="0">
                      <a:latin typeface="+mn-lt"/>
                      <a:cs typeface="Times New Roman"/>
                    </a:rPr>
                    <a:t>[–high]</a:t>
                  </a:r>
                </a:p>
              </p:txBody>
            </p:sp>
            <p:sp>
              <p:nvSpPr>
                <p:cNvPr id="31" name="Text Box 37">
                  <a:extLst>
                    <a:ext uri="{FF2B5EF4-FFF2-40B4-BE49-F238E27FC236}">
                      <a16:creationId xmlns:a16="http://schemas.microsoft.com/office/drawing/2014/main" id="{034893FE-211B-709C-1202-3857727D8C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90548" y="7947665"/>
                  <a:ext cx="506870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3000" dirty="0">
                      <a:latin typeface="+mn-lt"/>
                      <a:cs typeface="Times New Roman" panose="02020603050405020304" pitchFamily="18" charset="0"/>
                    </a:rPr>
                    <a:t>/i/</a:t>
                  </a:r>
                </a:p>
              </p:txBody>
            </p:sp>
            <p:sp>
              <p:nvSpPr>
                <p:cNvPr id="32" name="Text Box 37">
                  <a:extLst>
                    <a:ext uri="{FF2B5EF4-FFF2-40B4-BE49-F238E27FC236}">
                      <a16:creationId xmlns:a16="http://schemas.microsoft.com/office/drawing/2014/main" id="{466141A3-AABB-F664-0053-E80C1F6A6F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08272" y="7947665"/>
                  <a:ext cx="570990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3000" dirty="0">
                      <a:latin typeface="+mn-lt"/>
                      <a:cs typeface="Times New Roman" panose="02020603050405020304" pitchFamily="18" charset="0"/>
                    </a:rPr>
                    <a:t>/e/</a:t>
                  </a:r>
                </a:p>
              </p:txBody>
            </p:sp>
            <p:sp>
              <p:nvSpPr>
                <p:cNvPr id="38" name="Text Box 13">
                  <a:extLst>
                    <a:ext uri="{FF2B5EF4-FFF2-40B4-BE49-F238E27FC236}">
                      <a16:creationId xmlns:a16="http://schemas.microsoft.com/office/drawing/2014/main" id="{45B5AAA4-A7FF-47E3-0016-F9CE9EF748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97926" y="5767732"/>
                  <a:ext cx="1210588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3000" dirty="0">
                      <a:latin typeface="+mn-lt"/>
                      <a:cs typeface="Times New Roman"/>
                    </a:rPr>
                    <a:t>[–low]</a:t>
                  </a:r>
                </a:p>
              </p:txBody>
            </p:sp>
            <p:grpSp>
              <p:nvGrpSpPr>
                <p:cNvPr id="40" name="Group 9">
                  <a:extLst>
                    <a:ext uri="{FF2B5EF4-FFF2-40B4-BE49-F238E27FC236}">
                      <a16:creationId xmlns:a16="http://schemas.microsoft.com/office/drawing/2014/main" id="{3898C64D-C58B-F4AC-2A8B-9515D01DB4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55379" y="5187065"/>
                  <a:ext cx="3060000" cy="640397"/>
                  <a:chOff x="1488" y="816"/>
                  <a:chExt cx="2880" cy="461"/>
                </a:xfrm>
              </p:grpSpPr>
              <p:sp>
                <p:nvSpPr>
                  <p:cNvPr id="41" name="Line 10">
                    <a:extLst>
                      <a:ext uri="{FF2B5EF4-FFF2-40B4-BE49-F238E27FC236}">
                        <a16:creationId xmlns:a16="http://schemas.microsoft.com/office/drawing/2014/main" id="{D579CB63-85BF-B355-B521-DB68AC3613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88" y="816"/>
                    <a:ext cx="1440" cy="46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3000">
                      <a:latin typeface="+mn-lt"/>
                    </a:endParaRPr>
                  </a:p>
                </p:txBody>
              </p:sp>
              <p:sp>
                <p:nvSpPr>
                  <p:cNvPr id="42" name="Line 11">
                    <a:extLst>
                      <a:ext uri="{FF2B5EF4-FFF2-40B4-BE49-F238E27FC236}">
                        <a16:creationId xmlns:a16="http://schemas.microsoft.com/office/drawing/2014/main" id="{ADA5167C-B966-9AB0-91CF-6BC1020546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28" y="816"/>
                    <a:ext cx="1440" cy="46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3000">
                      <a:latin typeface="+mn-lt"/>
                    </a:endParaRPr>
                  </a:p>
                </p:txBody>
              </p:sp>
            </p:grpSp>
          </p:grpSp>
          <p:sp>
            <p:nvSpPr>
              <p:cNvPr id="37" name="Text Box 27">
                <a:extLst>
                  <a:ext uri="{FF2B5EF4-FFF2-40B4-BE49-F238E27FC236}">
                    <a16:creationId xmlns:a16="http://schemas.microsoft.com/office/drawing/2014/main" id="{D356C2ED-D777-71ED-0E60-87BDF4C0C8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0400" y="6245867"/>
                <a:ext cx="57099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latin typeface="+mn-lt"/>
                    <a:cs typeface="Times New Roman" panose="02020603050405020304" pitchFamily="18" charset="0"/>
                  </a:rPr>
                  <a:t>/a/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18501030"/>
      </p:ext>
    </p:extLst>
  </p:cSld>
  <p:clrMapOvr>
    <a:masterClrMapping/>
  </p:clrMapOvr>
  <p:transition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1166399" y="4644320"/>
            <a:ext cx="11160000" cy="3708000"/>
          </a:xfrm>
          <a:prstGeom prst="rect">
            <a:avLst/>
          </a:prstGeom>
          <a:solidFill>
            <a:srgbClr val="F4F84C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200">
              <a:latin typeface="Times" pitchFamily="71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166400" y="1295401"/>
            <a:ext cx="8105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i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i</a:t>
            </a: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-umlaut becomes opaque</a:t>
            </a:r>
            <a:endParaRPr lang="en-US" sz="4000" i="1" dirty="0">
              <a:solidFill>
                <a:srgbClr val="C0000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091233" y="6455124"/>
            <a:ext cx="7537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noProof="1">
                <a:solidFill>
                  <a:srgbClr val="C0000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y</a:t>
            </a:r>
            <a:r>
              <a:rPr lang="en-US" sz="3200" noProof="1">
                <a:solidFill>
                  <a:srgbClr val="003262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fil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10088974" y="6455124"/>
            <a:ext cx="8002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noProof="1">
                <a:solidFill>
                  <a:srgbClr val="003262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 —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04058" y="6455124"/>
            <a:ext cx="176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i="1" dirty="0">
                <a:solidFill>
                  <a:srgbClr val="C00000"/>
                </a:solidFill>
                <a:latin typeface="Cambria"/>
                <a:cs typeface="Cambria"/>
              </a:rPr>
              <a:t>i</a:t>
            </a:r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-umlaut 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977420" y="5848515"/>
            <a:ext cx="9813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noProof="1">
                <a:solidFill>
                  <a:srgbClr val="003262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/</a:t>
            </a:r>
            <a:r>
              <a:rPr lang="en-US" sz="3200" noProof="1">
                <a:solidFill>
                  <a:srgbClr val="C0000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u</a:t>
            </a:r>
            <a:r>
              <a:rPr lang="en-US" sz="3200" noProof="1">
                <a:solidFill>
                  <a:srgbClr val="003262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fil/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9963939" y="5848515"/>
            <a:ext cx="1050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noProof="1">
                <a:solidFill>
                  <a:srgbClr val="003262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/</a:t>
            </a:r>
            <a:r>
              <a:rPr lang="en-US" sz="3200" noProof="1">
                <a:solidFill>
                  <a:srgbClr val="C0000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y</a:t>
            </a:r>
            <a:r>
              <a:rPr lang="en-US" sz="3200" noProof="1">
                <a:solidFill>
                  <a:srgbClr val="003262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f</a:t>
            </a:r>
            <a:r>
              <a:rPr lang="en-US" sz="3200" noProof="1">
                <a:solidFill>
                  <a:srgbClr val="C0000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e</a:t>
            </a:r>
            <a:r>
              <a:rPr lang="en-US" sz="3200" noProof="1">
                <a:solidFill>
                  <a:srgbClr val="003262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l/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04058" y="5848515"/>
            <a:ext cx="2223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Underlying 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5665251" y="5241906"/>
            <a:ext cx="16056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noProof="1">
                <a:solidFill>
                  <a:srgbClr val="003262"/>
                </a:solidFill>
                <a:latin typeface="Cambria"/>
                <a:ea typeface="Doulos SIL" charset="-52"/>
                <a:cs typeface="Cambria"/>
              </a:rPr>
              <a:t>‘evil </a:t>
            </a:r>
            <a:r>
              <a:rPr lang="en-US" sz="3200" cap="small" noProof="1">
                <a:solidFill>
                  <a:srgbClr val="003262"/>
                </a:solidFill>
                <a:latin typeface="Cambria"/>
                <a:ea typeface="Doulos SIL" charset="-52"/>
                <a:cs typeface="Cambria"/>
              </a:rPr>
              <a:t>n.s.</a:t>
            </a:r>
            <a:r>
              <a:rPr lang="en-US" sz="3200" noProof="1">
                <a:solidFill>
                  <a:srgbClr val="003262"/>
                </a:solidFill>
                <a:latin typeface="Cambria"/>
                <a:ea typeface="Doulos SIL" charset="-52"/>
                <a:cs typeface="Cambria"/>
              </a:rPr>
              <a:t>’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9686235" y="5241906"/>
            <a:ext cx="16056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noProof="1">
                <a:solidFill>
                  <a:srgbClr val="003262"/>
                </a:solidFill>
                <a:latin typeface="Cambria"/>
                <a:ea typeface="Doulos SIL" charset="-52"/>
                <a:cs typeface="Cambria"/>
              </a:rPr>
              <a:t>‘evil </a:t>
            </a:r>
            <a:r>
              <a:rPr lang="en-US" sz="3200" cap="small" noProof="1">
                <a:solidFill>
                  <a:srgbClr val="003262"/>
                </a:solidFill>
                <a:latin typeface="Cambria"/>
                <a:ea typeface="Doulos SIL" charset="-52"/>
                <a:cs typeface="Cambria"/>
              </a:rPr>
              <a:t>n.s.’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04058" y="5241906"/>
            <a:ext cx="1146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i="1" dirty="0">
                <a:solidFill>
                  <a:srgbClr val="C00000"/>
                </a:solidFill>
                <a:latin typeface="Cambria"/>
                <a:cs typeface="Cambria"/>
              </a:rPr>
              <a:t>Gloss</a:t>
            </a:r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166399" y="2085004"/>
            <a:ext cx="1382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According to standard accounts, this eventually led to the 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Palatino" charset="0"/>
                <a:cs typeface="Palatino" charset="0"/>
              </a:rPr>
              <a:t>phonologization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 of </a:t>
            </a:r>
            <a:r>
              <a:rPr lang="en-US" sz="3200" dirty="0">
                <a:solidFill>
                  <a:srgbClr val="000090"/>
                </a:solidFill>
                <a:latin typeface="Cambria" panose="02040503050406030204" pitchFamily="18" charset="0"/>
                <a:ea typeface="Palatino" charset="0"/>
                <a:cs typeface="Palatino" charset="0"/>
              </a:rPr>
              <a:t>[</a:t>
            </a:r>
            <a:r>
              <a:rPr lang="en-US" sz="3200" dirty="0">
                <a:solidFill>
                  <a:srgbClr val="000090"/>
                </a:solidFill>
                <a:latin typeface="Cambria" panose="02040503050406030204" pitchFamily="18" charset="0"/>
                <a:ea typeface="Palatino" charset="0"/>
                <a:cs typeface="Times New Roman" panose="02020603050405020304" pitchFamily="18" charset="0"/>
              </a:rPr>
              <a:t>y(:)</a:t>
            </a:r>
            <a:r>
              <a:rPr lang="en-US" sz="3200" dirty="0">
                <a:solidFill>
                  <a:srgbClr val="000090"/>
                </a:solidFill>
                <a:latin typeface="Cambria" panose="02040503050406030204" pitchFamily="18" charset="0"/>
                <a:ea typeface="Palatino" charset="0"/>
                <a:cs typeface="Palatino" charset="0"/>
              </a:rPr>
              <a:t>]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 and </a:t>
            </a:r>
            <a:r>
              <a:rPr lang="en-US" sz="3200" dirty="0">
                <a:solidFill>
                  <a:srgbClr val="000090"/>
                </a:solidFill>
                <a:latin typeface="Cambria" panose="02040503050406030204" pitchFamily="18" charset="0"/>
                <a:ea typeface="Palatino" charset="0"/>
                <a:cs typeface="Palatino" charset="0"/>
              </a:rPr>
              <a:t>[</a:t>
            </a:r>
            <a:r>
              <a:rPr lang="en-US" sz="3200" dirty="0" err="1">
                <a:solidFill>
                  <a:srgbClr val="000090"/>
                </a:solidFill>
                <a:latin typeface="Cambria" panose="02040503050406030204" pitchFamily="18" charset="0"/>
                <a:ea typeface="Palatino" charset="0"/>
                <a:cs typeface="Times New Roman" panose="02020603050405020304" pitchFamily="18" charset="0"/>
              </a:rPr>
              <a:t>ø</a:t>
            </a:r>
            <a:r>
              <a:rPr lang="en-US" sz="3200" dirty="0">
                <a:solidFill>
                  <a:srgbClr val="000090"/>
                </a:solidFill>
                <a:latin typeface="Cambria" panose="02040503050406030204" pitchFamily="18" charset="0"/>
                <a:ea typeface="Palatino" charset="0"/>
                <a:cs typeface="Times New Roman" panose="02020603050405020304" pitchFamily="18" charset="0"/>
              </a:rPr>
              <a:t>(:)</a:t>
            </a:r>
            <a:r>
              <a:rPr lang="en-US" sz="3200" dirty="0">
                <a:solidFill>
                  <a:srgbClr val="000090"/>
                </a:solidFill>
                <a:latin typeface="Cambria" panose="02040503050406030204" pitchFamily="18" charset="0"/>
                <a:ea typeface="Palatino" charset="0"/>
                <a:cs typeface="Palatino" charset="0"/>
              </a:rPr>
              <a:t>]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 as new phonemes. 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876AA37A-42FE-4142-AF8B-3994D4E08F0F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80</a:t>
            </a:fld>
            <a:endParaRPr lang="en-US" sz="1600" dirty="0"/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F738D073-5608-7A4D-848B-84CAEE2D1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3563888"/>
            <a:ext cx="1440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An example is ‘evil’, whose underlying form is restructured from </a:t>
            </a:r>
            <a:r>
              <a:rPr lang="en-US" sz="3200" dirty="0">
                <a:solidFill>
                  <a:srgbClr val="000090"/>
                </a:solidFill>
                <a:latin typeface="Cambria" panose="02040503050406030204" pitchFamily="18" charset="0"/>
                <a:ea typeface="Palatino" charset="0"/>
                <a:cs typeface="Palatino" charset="0"/>
              </a:rPr>
              <a:t>/</a:t>
            </a:r>
            <a:r>
              <a:rPr lang="en-US" sz="3200" dirty="0" err="1">
                <a:solidFill>
                  <a:srgbClr val="000090"/>
                </a:solidFill>
                <a:latin typeface="Cambria" panose="02040503050406030204" pitchFamily="18" charset="0"/>
                <a:ea typeface="Palatino" charset="0"/>
                <a:cs typeface="Palatino" charset="0"/>
              </a:rPr>
              <a:t>ufil</a:t>
            </a:r>
            <a:r>
              <a:rPr lang="en-US" sz="3200" dirty="0">
                <a:solidFill>
                  <a:srgbClr val="000090"/>
                </a:solidFill>
                <a:latin typeface="Cambria" panose="02040503050406030204" pitchFamily="18" charset="0"/>
                <a:ea typeface="Palatino" charset="0"/>
                <a:cs typeface="Palatino" charset="0"/>
              </a:rPr>
              <a:t>/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 to </a:t>
            </a:r>
            <a:r>
              <a:rPr lang="en-US" sz="3200" dirty="0">
                <a:solidFill>
                  <a:srgbClr val="000090"/>
                </a:solidFill>
                <a:latin typeface="Cambria" panose="02040503050406030204" pitchFamily="18" charset="0"/>
                <a:ea typeface="Palatino" charset="0"/>
                <a:cs typeface="Palatino" charset="0"/>
              </a:rPr>
              <a:t>/</a:t>
            </a:r>
            <a:r>
              <a:rPr lang="en-US" sz="3200" dirty="0" err="1">
                <a:solidFill>
                  <a:srgbClr val="000090"/>
                </a:solidFill>
                <a:latin typeface="Cambria" panose="02040503050406030204" pitchFamily="18" charset="0"/>
                <a:ea typeface="Palatino" charset="0"/>
                <a:cs typeface="Palatino" charset="0"/>
              </a:rPr>
              <a:t>yfel</a:t>
            </a:r>
            <a:r>
              <a:rPr lang="en-US" sz="3200" dirty="0">
                <a:solidFill>
                  <a:srgbClr val="000090"/>
                </a:solidFill>
                <a:latin typeface="Cambria" panose="02040503050406030204" pitchFamily="18" charset="0"/>
                <a:ea typeface="Palatino" charset="0"/>
                <a:cs typeface="Palatino" charset="0"/>
              </a:rPr>
              <a:t>/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. 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8A4A3A4A-CEA0-7B4A-962B-5FB8CCC0D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769" y="7061733"/>
            <a:ext cx="8226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noProof="1">
                <a:solidFill>
                  <a:srgbClr val="00009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yf</a:t>
            </a:r>
            <a:r>
              <a:rPr lang="en-US" sz="3200" noProof="1">
                <a:solidFill>
                  <a:srgbClr val="C0000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e</a:t>
            </a:r>
            <a:r>
              <a:rPr lang="en-US" sz="3200" noProof="1">
                <a:solidFill>
                  <a:srgbClr val="00009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l</a:t>
            </a:r>
            <a:endParaRPr lang="en-US" sz="3200" noProof="1">
              <a:solidFill>
                <a:srgbClr val="FF0000"/>
              </a:solidFill>
              <a:latin typeface="Times New Roman" panose="02020603050405020304" pitchFamily="18" charset="0"/>
              <a:ea typeface="Doulos SIL" charset="-52"/>
              <a:cs typeface="Times New Roman" panose="02020603050405020304" pitchFamily="18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B19CCC25-A7F0-8643-A983-2479EBBEC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8974" y="7061733"/>
            <a:ext cx="8002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noProof="1">
                <a:solidFill>
                  <a:srgbClr val="003262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 —</a:t>
            </a:r>
            <a:r>
              <a:rPr lang="en-US" sz="3200" noProof="1">
                <a:solidFill>
                  <a:srgbClr val="00009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 </a:t>
            </a:r>
            <a:endParaRPr lang="en-US" sz="3200" noProof="1">
              <a:solidFill>
                <a:srgbClr val="C00000"/>
              </a:solidFill>
              <a:latin typeface="Times New Roman" panose="02020603050405020304" pitchFamily="18" charset="0"/>
              <a:ea typeface="Doulos SIL" charset="-52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F4EBC4-9B32-1040-9CCC-FC5B92B1DD24}"/>
              </a:ext>
            </a:extLst>
          </p:cNvPr>
          <p:cNvSpPr/>
          <p:nvPr/>
        </p:nvSpPr>
        <p:spPr>
          <a:xfrm>
            <a:off x="1504058" y="7061733"/>
            <a:ext cx="3721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mbria" panose="02040503050406030204" pitchFamily="18" charset="0"/>
                <a:cs typeface="Palatino"/>
              </a:rPr>
              <a:t>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cs typeface="Palatino"/>
              </a:rPr>
              <a:t>-lowering/deletion 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AB3E581C-D481-7945-8D60-128630A00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513" y="7668344"/>
            <a:ext cx="1095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noProof="1">
                <a:solidFill>
                  <a:srgbClr val="00009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[yf</a:t>
            </a:r>
            <a:r>
              <a:rPr lang="en-US" sz="3200" noProof="1">
                <a:solidFill>
                  <a:srgbClr val="C0000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e</a:t>
            </a:r>
            <a:r>
              <a:rPr lang="en-US" sz="3200" noProof="1">
                <a:solidFill>
                  <a:srgbClr val="00009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l]</a:t>
            </a:r>
            <a:endParaRPr lang="en-US" sz="3200" noProof="1">
              <a:solidFill>
                <a:srgbClr val="FF0000"/>
              </a:solidFill>
              <a:latin typeface="Times New Roman" panose="02020603050405020304" pitchFamily="18" charset="0"/>
              <a:ea typeface="Doulos SIL" charset="-52"/>
              <a:cs typeface="Times New Roman" panose="02020603050405020304" pitchFamily="18" charset="0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57CB3171-9F6D-4841-8F8F-3895C2FB2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1497" y="7668344"/>
            <a:ext cx="1095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noProof="1">
                <a:solidFill>
                  <a:srgbClr val="00009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[yf</a:t>
            </a:r>
            <a:r>
              <a:rPr lang="en-US" sz="3200" noProof="1">
                <a:solidFill>
                  <a:srgbClr val="C0000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e</a:t>
            </a:r>
            <a:r>
              <a:rPr lang="en-US" sz="3200" noProof="1">
                <a:solidFill>
                  <a:srgbClr val="00009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l]</a:t>
            </a:r>
            <a:endParaRPr lang="en-US" sz="3200" noProof="1">
              <a:solidFill>
                <a:srgbClr val="FF0000"/>
              </a:solidFill>
              <a:latin typeface="Times New Roman" panose="02020603050405020304" pitchFamily="18" charset="0"/>
              <a:ea typeface="Doulos SIL" charset="-52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4FA4B8-FCE1-A540-9628-90FB410857F1}"/>
              </a:ext>
            </a:extLst>
          </p:cNvPr>
          <p:cNvSpPr/>
          <p:nvPr/>
        </p:nvSpPr>
        <p:spPr>
          <a:xfrm>
            <a:off x="1504058" y="7668344"/>
            <a:ext cx="1486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cs typeface="Palatino"/>
              </a:rPr>
              <a:t>Surface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DE322B3-B16D-7C4F-89DF-E34930DB166C}"/>
              </a:ext>
            </a:extLst>
          </p:cNvPr>
          <p:cNvSpPr/>
          <p:nvPr/>
        </p:nvSpPr>
        <p:spPr>
          <a:xfrm>
            <a:off x="5032450" y="4635297"/>
            <a:ext cx="2871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Older grammar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359BE6-C2B7-D843-94AF-10DDFC355B15}"/>
              </a:ext>
            </a:extLst>
          </p:cNvPr>
          <p:cNvSpPr/>
          <p:nvPr/>
        </p:nvSpPr>
        <p:spPr>
          <a:xfrm>
            <a:off x="8960940" y="4635297"/>
            <a:ext cx="3056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Newer grammar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DF82D44-2116-9543-9E64-25D11944DFC7}"/>
              </a:ext>
            </a:extLst>
          </p:cNvPr>
          <p:cNvCxnSpPr/>
          <p:nvPr/>
        </p:nvCxnSpPr>
        <p:spPr bwMode="auto">
          <a:xfrm flipV="1">
            <a:off x="7048674" y="6300192"/>
            <a:ext cx="2808000" cy="162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533229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166400" y="2674665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noProof="1">
                <a:latin typeface="Cambria" panose="02040503050406030204" pitchFamily="18" charset="0"/>
                <a:cs typeface="Palatino"/>
              </a:rPr>
              <a:t>This account has led to considerable discussion </a:t>
            </a:r>
            <a:r>
              <a:rPr lang="en-US" sz="3200" dirty="0">
                <a:latin typeface="Cambria"/>
                <a:ea typeface="Cambria"/>
                <a:cs typeface="Cambria"/>
              </a:rPr>
              <a:t>(</a:t>
            </a:r>
            <a:r>
              <a:rPr lang="en-US" sz="3200" noProof="1">
                <a:latin typeface="Cambria"/>
                <a:cs typeface="Cambria"/>
              </a:rPr>
              <a:t>Liberman 1991; Fertig 1996; Janda 2003; P. Kiparsky 2015); here I will focus on </a:t>
            </a:r>
            <a:r>
              <a:rPr lang="en-US" sz="3200" noProof="1">
                <a:latin typeface="Cambria" panose="02040503050406030204" pitchFamily="18" charset="0"/>
                <a:cs typeface="Palatino"/>
              </a:rPr>
              <a:t>two questions:</a:t>
            </a:r>
            <a:endParaRPr lang="en-US" sz="3200" noProof="1">
              <a:latin typeface="Times New Roman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368154" y="4278662"/>
            <a:ext cx="1155600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buFont typeface="Wingdings" charset="2"/>
              <a:buChar char="Ø"/>
              <a:tabLst>
                <a:tab pos="539987" algn="l"/>
              </a:tabLst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 	First, 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Palatino" charset="0"/>
                <a:cs typeface="Palatino" charset="0"/>
              </a:rPr>
              <a:t>why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 do </a:t>
            </a:r>
            <a:r>
              <a:rPr lang="en-US" sz="3200" i="1" dirty="0" err="1">
                <a:latin typeface="Cambria" panose="02040503050406030204" pitchFamily="18" charset="0"/>
                <a:ea typeface="Palatino" charset="0"/>
                <a:cs typeface="Palatino" charset="0"/>
              </a:rPr>
              <a:t>i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-umlaut and the front rounded allophones /y, </a:t>
            </a:r>
            <a:r>
              <a:rPr lang="en-US" sz="3200" dirty="0" err="1">
                <a:latin typeface="Cambria" panose="02040503050406030204" pitchFamily="18" charset="0"/>
                <a:ea typeface="Palatino" charset="0"/>
                <a:cs typeface="Palatino" charset="0"/>
              </a:rPr>
              <a:t>ø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/ 	enter the contrastive phonology? </a:t>
            </a:r>
            <a:endParaRPr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166400" y="5882660"/>
            <a:ext cx="1440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P. Kiparsky (2015) suggests that it is because the front rounded allophones were perceptually more 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Palatino" charset="0"/>
                <a:cs typeface="Palatino" charset="0"/>
              </a:rPr>
              <a:t>salient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 than their triggers (cf. Jakobson, </a:t>
            </a:r>
            <a:r>
              <a:rPr lang="en-US" sz="3200" dirty="0" err="1">
                <a:latin typeface="Cambria" panose="02040503050406030204" pitchFamily="18" charset="0"/>
                <a:ea typeface="Palatino" charset="0"/>
                <a:cs typeface="Palatino" charset="0"/>
              </a:rPr>
              <a:t>Fant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, &amp; Halle 1952 on Russian [</a:t>
            </a:r>
            <a:r>
              <a:rPr lang="en-US" sz="3200" dirty="0" err="1">
                <a:latin typeface="Cambria" panose="02040503050406030204" pitchFamily="18" charset="0"/>
                <a:ea typeface="Palatino" charset="0"/>
                <a:cs typeface="Palatino" charset="0"/>
              </a:rPr>
              <a:t>ɨ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]), which were becoming progressively weaker as time went on.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9149FED7-D679-1D47-8F11-184A280EE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7683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455602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Phonologization paradox?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1F9CAF26-2B00-974F-AF2E-E045C4CAF077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81</a:t>
            </a:fld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84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368800" y="3405567"/>
            <a:ext cx="1134000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buFont typeface="Wingdings" charset="2"/>
              <a:buChar char="Ø"/>
              <a:tabLst>
                <a:tab pos="539987" algn="l"/>
              </a:tabLst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 	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Palatino" charset="0"/>
                <a:cs typeface="Palatino" charset="0"/>
              </a:rPr>
              <a:t>How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 do the products of  </a:t>
            </a:r>
            <a:r>
              <a:rPr lang="en-US" sz="3200" i="1" dirty="0" err="1">
                <a:latin typeface="Cambria" panose="02040503050406030204" pitchFamily="18" charset="0"/>
                <a:ea typeface="Palatino" charset="0"/>
                <a:cs typeface="Palatino" charset="0"/>
              </a:rPr>
              <a:t>i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-umlaut enter the contrastive 	phonology when they involve non-contrastive features that 	originate in enhancement? </a:t>
            </a:r>
            <a:endParaRPr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166400" y="5311680"/>
            <a:ext cx="1440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noProof="1">
                <a:latin typeface="Cambria" panose="02040503050406030204" pitchFamily="18" charset="0"/>
                <a:ea typeface="Palatino" charset="0"/>
                <a:cs typeface="Palatino" charset="0"/>
              </a:rPr>
              <a:t>As we have seen, this type of change can come about when the linguistic data that form the input to a new generation of learners is critically different from that to which the previous generation was exposed.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66399" y="2484339"/>
            <a:ext cx="1440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noProof="1">
                <a:latin typeface="Cambria" panose="02040503050406030204" pitchFamily="18" charset="0"/>
                <a:cs typeface="Palatino"/>
              </a:rPr>
              <a:t>I find this explanation to be quite compelling; but it raises another question:</a:t>
            </a:r>
            <a:endParaRPr lang="en-US" sz="3200" noProof="1">
              <a:latin typeface="Times New Roman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8FB4685-AA45-1A4A-B099-ABB0AB054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7683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455602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Phonologization paradox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D66215B-FA55-6C4C-8726-63530AE3E5D8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82</a:t>
            </a:fld>
            <a:endParaRPr lang="en-US" sz="1600" dirty="0"/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10D759DE-3410-DCDA-1937-E19A3FFDF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7217795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noProof="1">
                <a:latin typeface="Cambria" panose="02040503050406030204" pitchFamily="18" charset="0"/>
                <a:ea typeface="Palatino" charset="0"/>
                <a:cs typeface="Palatino" charset="0"/>
              </a:rPr>
              <a:t>In that case, the new learners are liable to see the contrastive structure of the phonological system in a new way.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05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>
            <a:extLst>
              <a:ext uri="{FF2B5EF4-FFF2-40B4-BE49-F238E27FC236}">
                <a16:creationId xmlns:a16="http://schemas.microsoft.com/office/drawing/2014/main" id="{BF698E04-2F33-4E4C-9596-8F678A2D9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8105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Salience and contrast shift</a:t>
            </a:r>
            <a:endParaRPr lang="en-US" sz="4000" i="1" dirty="0">
              <a:solidFill>
                <a:srgbClr val="C0000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9DB797F1-A844-9442-86B9-F741F27E7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2732127"/>
            <a:ext cx="1458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Let us revisit the stage when </a:t>
            </a:r>
            <a:r>
              <a:rPr lang="en-US" sz="3200" i="1" dirty="0" err="1">
                <a:latin typeface="Cambria" panose="02040503050406030204" pitchFamily="18" charset="0"/>
                <a:ea typeface="Palatino" charset="0"/>
                <a:cs typeface="Palatino" charset="0"/>
              </a:rPr>
              <a:t>i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-umlaut was still a post-enhancement rule.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E8499AAF-1A75-284E-B255-2FB2D2C5B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3901143"/>
            <a:ext cx="1486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Adapting </a:t>
            </a:r>
            <a:r>
              <a:rPr lang="en-US" sz="3200" dirty="0" err="1">
                <a:latin typeface="Cambria" panose="02040503050406030204" pitchFamily="18" charset="0"/>
                <a:ea typeface="Palatino" charset="0"/>
                <a:cs typeface="Palatino" charset="0"/>
              </a:rPr>
              <a:t>Kiparsky’s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 idea, I propose that the perceptual salience of the front rounded allophones caused learners to hypothesize that </a:t>
            </a:r>
            <a:r>
              <a:rPr lang="en-US" sz="3200" dirty="0">
                <a:solidFill>
                  <a:srgbClr val="008000"/>
                </a:solidFill>
                <a:latin typeface="Cambria" panose="02040503050406030204" pitchFamily="18" charset="0"/>
                <a:ea typeface="Palatino" charset="0"/>
                <a:cs typeface="Palatino" charset="0"/>
              </a:rPr>
              <a:t>{round}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 is a contrastive feature.</a:t>
            </a:r>
            <a:endParaRPr lang="en-US" sz="3200" noProof="1">
              <a:latin typeface="Cambria" panose="02040503050406030204" pitchFamily="18" charset="0"/>
              <a:ea typeface="Palatino" charset="0"/>
              <a:cs typeface="Palatino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63343E-726A-CD47-847A-229EFE199075}"/>
              </a:ext>
            </a:extLst>
          </p:cNvPr>
          <p:cNvSpPr/>
          <p:nvPr/>
        </p:nvSpPr>
        <p:spPr bwMode="auto">
          <a:xfrm>
            <a:off x="1166400" y="5501208"/>
            <a:ext cx="12600000" cy="2743200"/>
          </a:xfrm>
          <a:prstGeom prst="rect">
            <a:avLst/>
          </a:prstGeom>
          <a:solidFill>
            <a:srgbClr val="F4F84C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200">
              <a:latin typeface="Times" pitchFamily="71" charset="0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721C0B4A-F59B-B747-9602-748CB1E99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077" y="5562602"/>
            <a:ext cx="51315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noProof="1">
                <a:solidFill>
                  <a:srgbClr val="00009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    *u            b            i            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06EF39-41F3-DD46-836F-DB1FD979F194}"/>
              </a:ext>
            </a:extLst>
          </p:cNvPr>
          <p:cNvSpPr/>
          <p:nvPr/>
        </p:nvSpPr>
        <p:spPr>
          <a:xfrm>
            <a:off x="1316594" y="6096001"/>
            <a:ext cx="1794466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solidFill>
                  <a:srgbClr val="000090"/>
                </a:solidFill>
                <a:latin typeface="Cambria"/>
                <a:cs typeface="Cambria"/>
              </a:rPr>
              <a:t>[–low]</a:t>
            </a:r>
          </a:p>
          <a:p>
            <a:pPr algn="l"/>
            <a:r>
              <a:rPr lang="en-US" sz="3200" dirty="0">
                <a:solidFill>
                  <a:srgbClr val="000090"/>
                </a:solidFill>
                <a:latin typeface="Cambria"/>
                <a:cs typeface="Cambria"/>
              </a:rPr>
              <a:t>[</a:t>
            </a:r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–front]</a:t>
            </a:r>
          </a:p>
          <a:p>
            <a:pPr algn="l"/>
            <a:r>
              <a:rPr lang="en-US" sz="3200" dirty="0">
                <a:solidFill>
                  <a:srgbClr val="000090"/>
                </a:solidFill>
                <a:latin typeface="Cambria"/>
                <a:cs typeface="Cambria"/>
              </a:rPr>
              <a:t>[+high]</a:t>
            </a:r>
          </a:p>
          <a:p>
            <a:pPr algn="l"/>
            <a:r>
              <a:rPr lang="en-US" sz="3200" dirty="0">
                <a:solidFill>
                  <a:srgbClr val="008000"/>
                </a:solidFill>
                <a:latin typeface="Cambria"/>
                <a:cs typeface="Cambria"/>
              </a:rPr>
              <a:t>{+round}</a:t>
            </a:r>
            <a:endParaRPr lang="en-US" sz="32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06CC883-987A-904F-B195-8C29F7E1A195}"/>
              </a:ext>
            </a:extLst>
          </p:cNvPr>
          <p:cNvSpPr/>
          <p:nvPr/>
        </p:nvSpPr>
        <p:spPr>
          <a:xfrm>
            <a:off x="4052899" y="6096001"/>
            <a:ext cx="1771639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solidFill>
                  <a:srgbClr val="000090"/>
                </a:solidFill>
                <a:latin typeface="Cambria"/>
                <a:cs typeface="Cambria"/>
              </a:rPr>
              <a:t>[–low]</a:t>
            </a:r>
          </a:p>
          <a:p>
            <a:pPr algn="l"/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[+front]</a:t>
            </a:r>
          </a:p>
          <a:p>
            <a:pPr algn="l"/>
            <a:r>
              <a:rPr lang="en-US" sz="3200" dirty="0">
                <a:solidFill>
                  <a:srgbClr val="000090"/>
                </a:solidFill>
                <a:latin typeface="Cambria"/>
                <a:cs typeface="Cambria"/>
              </a:rPr>
              <a:t>[+high]</a:t>
            </a:r>
          </a:p>
          <a:p>
            <a:pPr algn="l"/>
            <a:r>
              <a:rPr lang="en-US" sz="3200" dirty="0">
                <a:solidFill>
                  <a:srgbClr val="008000"/>
                </a:solidFill>
                <a:latin typeface="Cambria"/>
                <a:cs typeface="Cambria"/>
              </a:rPr>
              <a:t>{–round}</a:t>
            </a:r>
            <a:endParaRPr lang="en-US" sz="3200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677BB314-A527-A94A-B949-554CF2408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4778" y="5562602"/>
            <a:ext cx="51315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noProof="1">
                <a:solidFill>
                  <a:srgbClr val="00009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    *</a:t>
            </a:r>
            <a:r>
              <a:rPr lang="en-US" sz="3200" noProof="1">
                <a:solidFill>
                  <a:srgbClr val="C0000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y</a:t>
            </a:r>
            <a:r>
              <a:rPr lang="en-US" sz="3200" noProof="1">
                <a:solidFill>
                  <a:srgbClr val="00009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            b            i            l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33A3CCE-4D8C-F244-96D3-410D5D8DB6E5}"/>
              </a:ext>
            </a:extLst>
          </p:cNvPr>
          <p:cNvCxnSpPr/>
          <p:nvPr/>
        </p:nvCxnSpPr>
        <p:spPr bwMode="auto">
          <a:xfrm>
            <a:off x="6904738" y="5868144"/>
            <a:ext cx="7200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98644235-3FD1-0041-B995-BEA5F12549D3}"/>
              </a:ext>
            </a:extLst>
          </p:cNvPr>
          <p:cNvSpPr/>
          <p:nvPr/>
        </p:nvSpPr>
        <p:spPr>
          <a:xfrm>
            <a:off x="7984778" y="6096001"/>
            <a:ext cx="1884234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solidFill>
                  <a:srgbClr val="000090"/>
                </a:solidFill>
                <a:latin typeface="Cambria"/>
                <a:cs typeface="Cambria"/>
              </a:rPr>
              <a:t>[–low]</a:t>
            </a:r>
          </a:p>
          <a:p>
            <a:pPr algn="l"/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[+front]</a:t>
            </a:r>
          </a:p>
          <a:p>
            <a:pPr algn="l"/>
            <a:r>
              <a:rPr lang="en-US" sz="3200" dirty="0">
                <a:solidFill>
                  <a:srgbClr val="000090"/>
                </a:solidFill>
                <a:latin typeface="Cambria"/>
                <a:cs typeface="Cambria"/>
              </a:rPr>
              <a:t>[+high]</a:t>
            </a:r>
          </a:p>
          <a:p>
            <a:pPr algn="l"/>
            <a:r>
              <a:rPr lang="en-US" sz="3200" dirty="0">
                <a:solidFill>
                  <a:srgbClr val="008000"/>
                </a:solidFill>
                <a:latin typeface="Cambria"/>
                <a:cs typeface="Cambria"/>
              </a:rPr>
              <a:t>{+round}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9E272E9-247A-0B4C-B694-9E734AD4A647}"/>
              </a:ext>
            </a:extLst>
          </p:cNvPr>
          <p:cNvSpPr/>
          <p:nvPr/>
        </p:nvSpPr>
        <p:spPr>
          <a:xfrm>
            <a:off x="10749258" y="6096001"/>
            <a:ext cx="1772024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solidFill>
                  <a:srgbClr val="000090"/>
                </a:solidFill>
                <a:latin typeface="Cambria"/>
                <a:cs typeface="Cambria"/>
              </a:rPr>
              <a:t>[–low]</a:t>
            </a:r>
          </a:p>
          <a:p>
            <a:pPr algn="l"/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[+front]</a:t>
            </a:r>
          </a:p>
          <a:p>
            <a:pPr algn="l"/>
            <a:r>
              <a:rPr lang="en-US" sz="3200" dirty="0">
                <a:solidFill>
                  <a:srgbClr val="000090"/>
                </a:solidFill>
                <a:latin typeface="Cambria"/>
                <a:cs typeface="Cambria"/>
              </a:rPr>
              <a:t>[+high]</a:t>
            </a:r>
          </a:p>
          <a:p>
            <a:pPr algn="l"/>
            <a:r>
              <a:rPr lang="en-US" sz="3200" dirty="0">
                <a:solidFill>
                  <a:srgbClr val="008000"/>
                </a:solidFill>
                <a:latin typeface="Cambria"/>
                <a:cs typeface="Cambria"/>
              </a:rPr>
              <a:t>{–round}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C4AF477B-EB38-CF46-AFD0-EB2D860D6A67}"/>
              </a:ext>
            </a:extLst>
          </p:cNvPr>
          <p:cNvSpPr/>
          <p:nvPr/>
        </p:nvSpPr>
        <p:spPr bwMode="auto">
          <a:xfrm>
            <a:off x="1216026" y="7668400"/>
            <a:ext cx="11520000" cy="5040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200">
              <a:latin typeface="Times" pitchFamily="71" charset="0"/>
            </a:endParaRPr>
          </a:p>
        </p:txBody>
      </p:sp>
      <p:sp>
        <p:nvSpPr>
          <p:cNvPr id="35" name="Slide Number Placeholder 8">
            <a:extLst>
              <a:ext uri="{FF2B5EF4-FFF2-40B4-BE49-F238E27FC236}">
                <a16:creationId xmlns:a16="http://schemas.microsoft.com/office/drawing/2014/main" id="{89CAEAB1-C558-2C44-A660-FBA1D9900206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83</a:t>
            </a:fld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263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1166400" y="6199584"/>
            <a:ext cx="9576000" cy="1828800"/>
          </a:xfrm>
          <a:prstGeom prst="rect">
            <a:avLst/>
          </a:prstGeom>
          <a:solidFill>
            <a:srgbClr val="F4F84C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200">
              <a:latin typeface="Times" pitchFamily="71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166400" y="2722229"/>
            <a:ext cx="1440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It was not part of the earlier West Germanic feature hierarchy.</a:t>
            </a:r>
            <a:endParaRPr sz="3200" noProof="1">
              <a:latin typeface="Cambria"/>
              <a:ea typeface="Cambria"/>
              <a:cs typeface="Cambria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166400" y="1440000"/>
            <a:ext cx="868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Contrast shift in West Germanic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04058" y="7310737"/>
            <a:ext cx="2982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Later hierarchy: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55622" y="6320137"/>
            <a:ext cx="4601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[low]   &gt;  [front]  &gt;  [high]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04058" y="6320137"/>
            <a:ext cx="3346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Earlier hierarchy: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55622" y="7310737"/>
            <a:ext cx="4751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[front] &gt; [round] &gt;  [high] 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166400" y="5040465"/>
            <a:ext cx="1440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One such hierarchy is shown below.</a:t>
            </a:r>
            <a:endParaRPr lang="en-US" sz="3200" noProof="1">
              <a:latin typeface="Cambria"/>
              <a:ea typeface="Cambria"/>
              <a:cs typeface="Cambria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289351A2-5E84-EA4B-A42A-D195E7F58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3881347"/>
            <a:ext cx="1440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But another contrastive hierarchy that includes </a:t>
            </a:r>
            <a:r>
              <a:rPr lang="en-US" sz="3200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[round]</a:t>
            </a:r>
            <a:r>
              <a:rPr lang="en-US" sz="3200" dirty="0">
                <a:latin typeface="Cambria"/>
                <a:ea typeface="Cambria"/>
                <a:cs typeface="Cambria"/>
              </a:rPr>
              <a:t> can be constructed.</a:t>
            </a:r>
            <a:endParaRPr lang="en-US" sz="3200" noProof="1">
              <a:latin typeface="Cambria"/>
              <a:ea typeface="Cambria"/>
              <a:cs typeface="Cambria"/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5FA26A75-7216-844B-A40E-F3EDD134C016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84</a:t>
            </a:fld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35538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54" grpId="0"/>
      <p:bldP spid="11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1166400" y="6199584"/>
            <a:ext cx="9576000" cy="1828800"/>
          </a:xfrm>
          <a:prstGeom prst="rect">
            <a:avLst/>
          </a:prstGeom>
          <a:solidFill>
            <a:srgbClr val="F4F84C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200">
              <a:latin typeface="Times" pitchFamily="71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166400" y="2476008"/>
            <a:ext cx="1393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This new hierarchy, however, requires demoting </a:t>
            </a:r>
            <a:r>
              <a:rPr lang="en-US" sz="3200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[low] </a:t>
            </a:r>
            <a:r>
              <a:rPr lang="en-US" sz="3200" dirty="0">
                <a:latin typeface="Cambria"/>
                <a:ea typeface="Cambria"/>
                <a:cs typeface="Cambria"/>
              </a:rPr>
              <a:t>to make room for </a:t>
            </a:r>
            <a:r>
              <a:rPr lang="en-US" sz="3200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[round]</a:t>
            </a:r>
            <a:r>
              <a:rPr lang="en-US" sz="3200" dirty="0">
                <a:latin typeface="Cambria"/>
                <a:ea typeface="Cambria"/>
                <a:cs typeface="Cambria"/>
              </a:rPr>
              <a:t>. </a:t>
            </a:r>
            <a:endParaRPr lang="en-US" sz="3200" noProof="1">
              <a:latin typeface="Cambria"/>
              <a:ea typeface="Cambria"/>
              <a:cs typeface="Cambria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166400" y="1440000"/>
            <a:ext cx="868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Contrast shift in West Germanic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04058" y="7310737"/>
            <a:ext cx="2982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Later hierarchy: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55622" y="6320137"/>
            <a:ext cx="4601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[low]   &gt;  [front]  &gt;  [high]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04058" y="6320137"/>
            <a:ext cx="3346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Earlier hierarchy: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55622" y="7310737"/>
            <a:ext cx="4751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[front] &gt; [round] &gt;  [high] 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166400" y="5286688"/>
            <a:ext cx="1440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Hopefully not a feature that we need!</a:t>
            </a:r>
            <a:endParaRPr lang="en-US" sz="3200" noProof="1">
              <a:latin typeface="Cambria"/>
              <a:ea typeface="Cambria"/>
              <a:cs typeface="Cambria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289351A2-5E84-EA4B-A42A-D195E7F58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3881348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This is how contrastive hierarchies work: one can introduce or promote a feature, but there is a trade-off: another feature has to be demoted.</a:t>
            </a:r>
            <a:endParaRPr lang="en-US" sz="3200" noProof="1">
              <a:latin typeface="Cambria"/>
              <a:ea typeface="Cambria"/>
              <a:cs typeface="Cambria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4B1DB7-E8A9-2444-9F49-CEED821C6FFD}"/>
              </a:ext>
            </a:extLst>
          </p:cNvPr>
          <p:cNvSpPr>
            <a:spLocks noChangeAspect="1"/>
          </p:cNvSpPr>
          <p:nvPr/>
        </p:nvSpPr>
        <p:spPr bwMode="auto">
          <a:xfrm>
            <a:off x="5608514" y="6156368"/>
            <a:ext cx="1008112" cy="1008000"/>
          </a:xfrm>
          <a:prstGeom prst="ellipse">
            <a:avLst/>
          </a:prstGeom>
          <a:solidFill>
            <a:srgbClr val="002060">
              <a:alpha val="75000"/>
            </a:srgb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40024E-55A4-3949-B16F-9174EFDC3A79}"/>
              </a:ext>
            </a:extLst>
          </p:cNvPr>
          <p:cNvSpPr>
            <a:spLocks/>
          </p:cNvSpPr>
          <p:nvPr/>
        </p:nvSpPr>
        <p:spPr bwMode="auto">
          <a:xfrm>
            <a:off x="7048802" y="7164376"/>
            <a:ext cx="1692000" cy="864000"/>
          </a:xfrm>
          <a:prstGeom prst="ellips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3D36CB-C020-9143-B491-B2EDC0456B3D}"/>
              </a:ext>
            </a:extLst>
          </p:cNvPr>
          <p:cNvCxnSpPr>
            <a:endCxn id="14" idx="1"/>
          </p:cNvCxnSpPr>
          <p:nvPr/>
        </p:nvCxnSpPr>
        <p:spPr bwMode="auto">
          <a:xfrm>
            <a:off x="6616626" y="6781800"/>
            <a:ext cx="679964" cy="5091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E4DA6EEE-6034-0145-9699-E8E585751873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85</a:t>
            </a:fld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8779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1" grpId="0"/>
      <p:bldP spid="13" grpId="0" animBg="1"/>
      <p:bldP spid="1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1166400" y="2288532"/>
            <a:ext cx="1414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In the new feature hierarchy, the vowels are first divided into [+front] /</a:t>
            </a:r>
            <a:r>
              <a:rPr lang="en-US" sz="3200" dirty="0" err="1">
                <a:latin typeface="Cambria"/>
                <a:ea typeface="Cambria"/>
                <a:cs typeface="Cambria"/>
              </a:rPr>
              <a:t>i</a:t>
            </a:r>
            <a:r>
              <a:rPr lang="en-US" sz="3200" dirty="0">
                <a:latin typeface="Cambria"/>
                <a:ea typeface="Cambria"/>
                <a:cs typeface="Cambria"/>
              </a:rPr>
              <a:t>, e/ and [–front] /u, o, a/. </a:t>
            </a:r>
            <a:endParaRPr sz="3200" noProof="1">
              <a:latin typeface="Cambria"/>
              <a:ea typeface="Cambria"/>
              <a:cs typeface="Cambria"/>
            </a:endParaRPr>
          </a:p>
        </p:txBody>
      </p:sp>
      <p:sp>
        <p:nvSpPr>
          <p:cNvPr id="136194" name="Rectangle 37"/>
          <p:cNvSpPr>
            <a:spLocks noChangeArrowheads="1"/>
          </p:cNvSpPr>
          <p:nvPr/>
        </p:nvSpPr>
        <p:spPr bwMode="auto">
          <a:xfrm>
            <a:off x="1166400" y="3506396"/>
            <a:ext cx="8915400" cy="49730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3000" noProof="1"/>
          </a:p>
        </p:txBody>
      </p:sp>
      <p:sp>
        <p:nvSpPr>
          <p:cNvPr id="136203" name="Text Box 12"/>
          <p:cNvSpPr txBox="1">
            <a:spLocks noChangeArrowheads="1"/>
          </p:cNvSpPr>
          <p:nvPr/>
        </p:nvSpPr>
        <p:spPr bwMode="auto">
          <a:xfrm>
            <a:off x="3063371" y="5087252"/>
            <a:ext cx="14061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/>
              <a:t>[+front]</a:t>
            </a: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2872210" y="6895117"/>
            <a:ext cx="50687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/i/</a:t>
            </a:r>
          </a:p>
        </p:txBody>
      </p:sp>
      <p:sp>
        <p:nvSpPr>
          <p:cNvPr id="136224" name="Text Box 37"/>
          <p:cNvSpPr txBox="1">
            <a:spLocks noChangeArrowheads="1"/>
          </p:cNvSpPr>
          <p:nvPr/>
        </p:nvSpPr>
        <p:spPr bwMode="auto">
          <a:xfrm>
            <a:off x="4121846" y="6895117"/>
            <a:ext cx="570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/e/</a:t>
            </a:r>
          </a:p>
        </p:txBody>
      </p: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3871505" y="4405917"/>
            <a:ext cx="4480547" cy="731837"/>
            <a:chOff x="1488" y="816"/>
            <a:chExt cx="2880" cy="461"/>
          </a:xfrm>
        </p:grpSpPr>
        <p:sp>
          <p:nvSpPr>
            <p:cNvPr id="116" name="Line 10"/>
            <p:cNvSpPr>
              <a:spLocks noChangeShapeType="1"/>
            </p:cNvSpPr>
            <p:nvPr/>
          </p:nvSpPr>
          <p:spPr bwMode="auto">
            <a:xfrm flipH="1">
              <a:off x="1488" y="816"/>
              <a:ext cx="1440" cy="4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  <p:sp>
          <p:nvSpPr>
            <p:cNvPr id="117" name="Line 11"/>
            <p:cNvSpPr>
              <a:spLocks noChangeShapeType="1"/>
            </p:cNvSpPr>
            <p:nvPr/>
          </p:nvSpPr>
          <p:spPr bwMode="auto">
            <a:xfrm>
              <a:off x="2928" y="816"/>
              <a:ext cx="1440" cy="4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8F6567-C52F-146C-8DC3-C9C7E423ADA7}"/>
              </a:ext>
            </a:extLst>
          </p:cNvPr>
          <p:cNvGrpSpPr/>
          <p:nvPr/>
        </p:nvGrpSpPr>
        <p:grpSpPr>
          <a:xfrm>
            <a:off x="2440162" y="5548915"/>
            <a:ext cx="2614133" cy="1422402"/>
            <a:chOff x="2440162" y="5548915"/>
            <a:chExt cx="2614133" cy="142240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0B60FD0-5A49-0547-8CE4-51CCB28758B0}"/>
                </a:ext>
              </a:extLst>
            </p:cNvPr>
            <p:cNvGrpSpPr/>
            <p:nvPr/>
          </p:nvGrpSpPr>
          <p:grpSpPr>
            <a:xfrm>
              <a:off x="2440162" y="5548915"/>
              <a:ext cx="2614133" cy="981335"/>
              <a:chOff x="2438473" y="5548915"/>
              <a:chExt cx="2614133" cy="981335"/>
            </a:xfrm>
          </p:grpSpPr>
          <p:grpSp>
            <p:nvGrpSpPr>
              <p:cNvPr id="3" name="Group 71"/>
              <p:cNvGrpSpPr/>
              <p:nvPr/>
            </p:nvGrpSpPr>
            <p:grpSpPr>
              <a:xfrm>
                <a:off x="3241378" y="5548915"/>
                <a:ext cx="1143000" cy="451104"/>
                <a:chOff x="817563" y="3173413"/>
                <a:chExt cx="2136775" cy="533400"/>
              </a:xfrm>
            </p:grpSpPr>
            <p:sp>
              <p:nvSpPr>
                <p:cNvPr id="7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817563" y="3173413"/>
                  <a:ext cx="1066800" cy="5334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3000"/>
                </a:p>
              </p:txBody>
            </p:sp>
            <p:sp>
              <p:nvSpPr>
                <p:cNvPr id="74" name="Line 15"/>
                <p:cNvSpPr>
                  <a:spLocks noChangeShapeType="1"/>
                </p:cNvSpPr>
                <p:nvPr/>
              </p:nvSpPr>
              <p:spPr bwMode="auto">
                <a:xfrm>
                  <a:off x="1884363" y="3173413"/>
                  <a:ext cx="1069975" cy="53022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3000"/>
                </a:p>
              </p:txBody>
            </p:sp>
          </p:grpSp>
          <p:sp>
            <p:nvSpPr>
              <p:cNvPr id="69" name="Text Box 36"/>
              <p:cNvSpPr txBox="1">
                <a:spLocks noChangeArrowheads="1"/>
              </p:cNvSpPr>
              <p:nvPr/>
            </p:nvSpPr>
            <p:spPr bwMode="auto">
              <a:xfrm>
                <a:off x="2438473" y="5976252"/>
                <a:ext cx="1342034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/>
                  <a:t>[+high]</a:t>
                </a:r>
              </a:p>
            </p:txBody>
          </p:sp>
          <p:sp>
            <p:nvSpPr>
              <p:cNvPr id="70" name="Text Box 36"/>
              <p:cNvSpPr txBox="1">
                <a:spLocks noChangeArrowheads="1"/>
              </p:cNvSpPr>
              <p:nvPr/>
            </p:nvSpPr>
            <p:spPr bwMode="auto">
              <a:xfrm>
                <a:off x="3734617" y="5976252"/>
                <a:ext cx="1317989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/>
                  <a:t>[–high]</a:t>
                </a:r>
              </a:p>
            </p:txBody>
          </p:sp>
        </p:grpSp>
        <p:cxnSp>
          <p:nvCxnSpPr>
            <p:cNvPr id="88" name="Straight Connector 87"/>
            <p:cNvCxnSpPr/>
            <p:nvPr/>
          </p:nvCxnSpPr>
          <p:spPr bwMode="auto">
            <a:xfrm rot="5400000">
              <a:off x="2931642" y="6742717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rot="5400000">
              <a:off x="4163367" y="6742717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6" name="Text Box 35">
            <a:extLst>
              <a:ext uri="{FF2B5EF4-FFF2-40B4-BE49-F238E27FC236}">
                <a16:creationId xmlns:a16="http://schemas.microsoft.com/office/drawing/2014/main" id="{2A70C813-DEC6-4A44-9C3C-29B314CF7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578" y="7834917"/>
            <a:ext cx="59182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83" name="Text Box 35">
            <a:extLst>
              <a:ext uri="{FF2B5EF4-FFF2-40B4-BE49-F238E27FC236}">
                <a16:creationId xmlns:a16="http://schemas.microsoft.com/office/drawing/2014/main" id="{689911E9-EBBA-444C-9CF6-CC99FBB85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7800" y="7834917"/>
            <a:ext cx="59182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AE98FF-D27E-376E-58E3-19FF17DC2D59}"/>
              </a:ext>
            </a:extLst>
          </p:cNvPr>
          <p:cNvGrpSpPr/>
          <p:nvPr/>
        </p:nvGrpSpPr>
        <p:grpSpPr>
          <a:xfrm>
            <a:off x="5752530" y="6469411"/>
            <a:ext cx="2664296" cy="1441706"/>
            <a:chOff x="5752530" y="6469411"/>
            <a:chExt cx="2664296" cy="1441706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B9D3868-231C-1B40-82EB-DE2419D2AD20}"/>
                </a:ext>
              </a:extLst>
            </p:cNvPr>
            <p:cNvCxnSpPr/>
            <p:nvPr/>
          </p:nvCxnSpPr>
          <p:spPr bwMode="auto">
            <a:xfrm rot="5400000">
              <a:off x="6244010" y="7682517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8BCC22F-9FA8-5B45-821C-04496E63E39B}"/>
                </a:ext>
              </a:extLst>
            </p:cNvPr>
            <p:cNvCxnSpPr/>
            <p:nvPr/>
          </p:nvCxnSpPr>
          <p:spPr bwMode="auto">
            <a:xfrm rot="5400000">
              <a:off x="7612162" y="7682517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368BDB0-9FF1-8E92-1A2E-6989F1B012EB}"/>
                </a:ext>
              </a:extLst>
            </p:cNvPr>
            <p:cNvGrpSpPr/>
            <p:nvPr/>
          </p:nvGrpSpPr>
          <p:grpSpPr>
            <a:xfrm>
              <a:off x="6600671" y="6469411"/>
              <a:ext cx="1152000" cy="451104"/>
              <a:chOff x="6600671" y="6469411"/>
              <a:chExt cx="914400" cy="451104"/>
            </a:xfrm>
          </p:grpSpPr>
          <p:sp>
            <p:nvSpPr>
              <p:cNvPr id="89" name="Line 14">
                <a:extLst>
                  <a:ext uri="{FF2B5EF4-FFF2-40B4-BE49-F238E27FC236}">
                    <a16:creationId xmlns:a16="http://schemas.microsoft.com/office/drawing/2014/main" id="{6C3D00B7-363B-444D-8DB8-65751E7DC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00671" y="6469411"/>
                <a:ext cx="456521" cy="45110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  <p:sp>
            <p:nvSpPr>
              <p:cNvPr id="91" name="Line 15">
                <a:extLst>
                  <a:ext uri="{FF2B5EF4-FFF2-40B4-BE49-F238E27FC236}">
                    <a16:creationId xmlns:a16="http://schemas.microsoft.com/office/drawing/2014/main" id="{5506C24B-1CC1-634B-9580-EC95982209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57192" y="6469411"/>
                <a:ext cx="457879" cy="44841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</p:grpSp>
        <p:sp>
          <p:nvSpPr>
            <p:cNvPr id="92" name="Text Box 36">
              <a:extLst>
                <a:ext uri="{FF2B5EF4-FFF2-40B4-BE49-F238E27FC236}">
                  <a16:creationId xmlns:a16="http://schemas.microsoft.com/office/drawing/2014/main" id="{C50C84CA-838B-924D-B101-E1832EADC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2530" y="6916050"/>
              <a:ext cx="134203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/>
                <a:t>[+high]</a:t>
              </a:r>
            </a:p>
          </p:txBody>
        </p:sp>
        <p:sp>
          <p:nvSpPr>
            <p:cNvPr id="93" name="Text Box 36">
              <a:extLst>
                <a:ext uri="{FF2B5EF4-FFF2-40B4-BE49-F238E27FC236}">
                  <a16:creationId xmlns:a16="http://schemas.microsoft.com/office/drawing/2014/main" id="{80A3ABB9-B34F-5F4D-977F-272DA6C18D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8837" y="6916050"/>
              <a:ext cx="131798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/>
                <a:t>[–high]</a:t>
              </a:r>
            </a:p>
          </p:txBody>
        </p:sp>
      </p:grpSp>
      <p:sp>
        <p:nvSpPr>
          <p:cNvPr id="95" name="Text Box 13">
            <a:extLst>
              <a:ext uri="{FF2B5EF4-FFF2-40B4-BE49-F238E27FC236}">
                <a16:creationId xmlns:a16="http://schemas.microsoft.com/office/drawing/2014/main" id="{19E5A5AF-F933-474F-B198-CB5945FD1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8772" y="5087252"/>
            <a:ext cx="13821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/>
              <a:t>[–front]</a:t>
            </a:r>
          </a:p>
        </p:txBody>
      </p:sp>
      <p:sp>
        <p:nvSpPr>
          <p:cNvPr id="62" name="Text Box 27">
            <a:extLst>
              <a:ext uri="{FF2B5EF4-FFF2-40B4-BE49-F238E27FC236}">
                <a16:creationId xmlns:a16="http://schemas.microsoft.com/office/drawing/2014/main" id="{ADC07206-CC7D-9A43-8AE6-97CCE0B7E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9914" y="6916050"/>
            <a:ext cx="570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/a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DEAB36B-CB00-A568-DB01-B18013F116EA}"/>
              </a:ext>
            </a:extLst>
          </p:cNvPr>
          <p:cNvGrpSpPr/>
          <p:nvPr/>
        </p:nvGrpSpPr>
        <p:grpSpPr>
          <a:xfrm>
            <a:off x="6357537" y="5548915"/>
            <a:ext cx="3643200" cy="1377696"/>
            <a:chOff x="6357537" y="5548915"/>
            <a:chExt cx="3643200" cy="1377696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95F02CA-2644-5447-80BA-4453F5280985}"/>
                </a:ext>
              </a:extLst>
            </p:cNvPr>
            <p:cNvCxnSpPr/>
            <p:nvPr/>
          </p:nvCxnSpPr>
          <p:spPr bwMode="auto">
            <a:xfrm rot="5400000">
              <a:off x="9006809" y="6698011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0C7AB4D-8DBF-065C-A813-CE41CB8E6895}"/>
                </a:ext>
              </a:extLst>
            </p:cNvPr>
            <p:cNvGrpSpPr/>
            <p:nvPr/>
          </p:nvGrpSpPr>
          <p:grpSpPr>
            <a:xfrm>
              <a:off x="6357537" y="5548915"/>
              <a:ext cx="3643200" cy="981335"/>
              <a:chOff x="6357537" y="5548915"/>
              <a:chExt cx="3643200" cy="981335"/>
            </a:xfrm>
          </p:grpSpPr>
          <p:sp>
            <p:nvSpPr>
              <p:cNvPr id="85" name="Text Box 34">
                <a:extLst>
                  <a:ext uri="{FF2B5EF4-FFF2-40B4-BE49-F238E27FC236}">
                    <a16:creationId xmlns:a16="http://schemas.microsoft.com/office/drawing/2014/main" id="{EAB01962-2280-B047-8BB7-22C0E4C052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57537" y="5976252"/>
                <a:ext cx="155512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/>
                  <a:t>[+round]</a:t>
                </a:r>
              </a:p>
            </p:txBody>
          </p:sp>
          <p:sp>
            <p:nvSpPr>
              <p:cNvPr id="86" name="Text Box 36">
                <a:extLst>
                  <a:ext uri="{FF2B5EF4-FFF2-40B4-BE49-F238E27FC236}">
                    <a16:creationId xmlns:a16="http://schemas.microsoft.com/office/drawing/2014/main" id="{7A33DC65-7B44-344D-85FA-0F3C86F6EE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69660" y="5976252"/>
                <a:ext cx="1531077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/>
                  <a:t>[–round]</a:t>
                </a:r>
              </a:p>
            </p:txBody>
          </p:sp>
          <p:grpSp>
            <p:nvGrpSpPr>
              <p:cNvPr id="97" name="Group 24">
                <a:extLst>
                  <a:ext uri="{FF2B5EF4-FFF2-40B4-BE49-F238E27FC236}">
                    <a16:creationId xmlns:a16="http://schemas.microsoft.com/office/drawing/2014/main" id="{5A0875EF-A096-EE43-B67D-24A4A77CEB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64698" y="5548915"/>
                <a:ext cx="1944000" cy="457200"/>
                <a:chOff x="1441" y="2400"/>
                <a:chExt cx="913" cy="288"/>
              </a:xfrm>
              <a:noFill/>
            </p:grpSpPr>
            <p:sp>
              <p:nvSpPr>
                <p:cNvPr id="98" name="Line 25">
                  <a:extLst>
                    <a:ext uri="{FF2B5EF4-FFF2-40B4-BE49-F238E27FC236}">
                      <a16:creationId xmlns:a16="http://schemas.microsoft.com/office/drawing/2014/main" id="{8B736168-77FA-C248-8621-4EA87792B3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41" y="2400"/>
                  <a:ext cx="461" cy="288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3000">
                    <a:latin typeface="Times" pitchFamily="1" charset="0"/>
                  </a:endParaRPr>
                </a:p>
              </p:txBody>
            </p:sp>
            <p:sp>
              <p:nvSpPr>
                <p:cNvPr id="100" name="Line 26">
                  <a:extLst>
                    <a:ext uri="{FF2B5EF4-FFF2-40B4-BE49-F238E27FC236}">
                      <a16:creationId xmlns:a16="http://schemas.microsoft.com/office/drawing/2014/main" id="{94ADF2A2-5211-784E-9714-F5A2850012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3" y="2400"/>
                  <a:ext cx="461" cy="288"/>
                </a:xfrm>
                <a:prstGeom prst="line">
                  <a:avLst/>
                </a:pr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sz="3000">
                    <a:latin typeface="Times" pitchFamily="1" charset="0"/>
                  </a:endParaRPr>
                </a:p>
              </p:txBody>
            </p:sp>
          </p:grpSp>
        </p:grpSp>
      </p:grpSp>
      <p:sp>
        <p:nvSpPr>
          <p:cNvPr id="60" name="Text Box 5">
            <a:extLst>
              <a:ext uri="{FF2B5EF4-FFF2-40B4-BE49-F238E27FC236}">
                <a16:creationId xmlns:a16="http://schemas.microsoft.com/office/drawing/2014/main" id="{AF40D433-A0CD-0F49-B910-F166A0612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88647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West Germanic feature hierarchy 2</a:t>
            </a:r>
          </a:p>
        </p:txBody>
      </p:sp>
      <p:sp>
        <p:nvSpPr>
          <p:cNvPr id="105" name="Slide Number Placeholder 8">
            <a:extLst>
              <a:ext uri="{FF2B5EF4-FFF2-40B4-BE49-F238E27FC236}">
                <a16:creationId xmlns:a16="http://schemas.microsoft.com/office/drawing/2014/main" id="{AF465C25-6474-E543-99B7-E8AB74CC2A36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86</a:t>
            </a:fld>
            <a:endParaRPr lang="en-US" sz="1600" dirty="0"/>
          </a:p>
        </p:txBody>
      </p:sp>
      <p:sp>
        <p:nvSpPr>
          <p:cNvPr id="106" name="Text Box 7">
            <a:extLst>
              <a:ext uri="{FF2B5EF4-FFF2-40B4-BE49-F238E27FC236}">
                <a16:creationId xmlns:a16="http://schemas.microsoft.com/office/drawing/2014/main" id="{A9083C57-C664-E14B-8112-12BF20AE3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2340" y="4932040"/>
            <a:ext cx="547930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Then [±round] divides /u, o/ from /a/.</a:t>
            </a:r>
            <a:endParaRPr lang="en-US" sz="3200" noProof="1">
              <a:latin typeface="Cambria"/>
              <a:ea typeface="Cambria"/>
              <a:cs typeface="Cambria"/>
            </a:endParaRPr>
          </a:p>
        </p:txBody>
      </p:sp>
      <p:sp>
        <p:nvSpPr>
          <p:cNvPr id="107" name="Text Box 28">
            <a:extLst>
              <a:ext uri="{FF2B5EF4-FFF2-40B4-BE49-F238E27FC236}">
                <a16:creationId xmlns:a16="http://schemas.microsoft.com/office/drawing/2014/main" id="{D5F1A8A3-C253-E34B-BB0A-53558AB7A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282" y="3563888"/>
            <a:ext cx="4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763" indent="-4763" algn="l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Cambria"/>
                <a:ea typeface="Times" charset="0"/>
                <a:cs typeface="Times" charset="0"/>
              </a:rPr>
              <a:t>[front] &gt; [round] &gt; [high]</a:t>
            </a:r>
          </a:p>
        </p:txBody>
      </p:sp>
      <p:sp>
        <p:nvSpPr>
          <p:cNvPr id="108" name="Text Box 7">
            <a:extLst>
              <a:ext uri="{FF2B5EF4-FFF2-40B4-BE49-F238E27FC236}">
                <a16:creationId xmlns:a16="http://schemas.microsoft.com/office/drawing/2014/main" id="{9E70AF73-AFCE-8A43-8F48-8CCB23EF8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2340" y="6591126"/>
            <a:ext cx="547930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Finally, [±high] completes the contrastive features.</a:t>
            </a:r>
            <a:endParaRPr lang="en-US" sz="3200" noProof="1">
              <a:latin typeface="Cambria"/>
              <a:ea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482634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1166400" y="2671200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Now, when </a:t>
            </a:r>
            <a:r>
              <a:rPr lang="en-US" sz="3200" i="1" dirty="0" err="1">
                <a:latin typeface="Cambria"/>
                <a:ea typeface="Cambria"/>
                <a:cs typeface="Cambria"/>
              </a:rPr>
              <a:t>i</a:t>
            </a:r>
            <a:r>
              <a:rPr lang="en-US" sz="3200" dirty="0">
                <a:latin typeface="Cambria"/>
                <a:ea typeface="Cambria"/>
                <a:cs typeface="Cambria"/>
              </a:rPr>
              <a:t>-umlaut changes the </a:t>
            </a:r>
            <a:r>
              <a:rPr lang="en-US" sz="3200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[–front, +round]</a:t>
            </a:r>
            <a:r>
              <a:rPr lang="en-US" sz="3200" dirty="0">
                <a:latin typeface="Cambria"/>
                <a:ea typeface="Cambria"/>
                <a:cs typeface="Cambria"/>
              </a:rPr>
              <a:t> vowels /u, o/ to </a:t>
            </a:r>
            <a:r>
              <a:rPr lang="en-US" sz="3200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[+front]</a:t>
            </a:r>
            <a:r>
              <a:rPr lang="en-US" sz="3200" dirty="0">
                <a:latin typeface="Cambria"/>
                <a:ea typeface="Cambria"/>
                <a:cs typeface="Cambria"/>
              </a:rPr>
              <a:t>, the result is new front rounded vowels, which begin as allophones.</a:t>
            </a:r>
            <a:endParaRPr sz="3200" noProof="1">
              <a:latin typeface="Cambria"/>
              <a:ea typeface="Cambria"/>
              <a:cs typeface="Cambria"/>
            </a:endParaRPr>
          </a:p>
        </p:txBody>
      </p:sp>
      <p:sp>
        <p:nvSpPr>
          <p:cNvPr id="60" name="Text Box 5">
            <a:extLst>
              <a:ext uri="{FF2B5EF4-FFF2-40B4-BE49-F238E27FC236}">
                <a16:creationId xmlns:a16="http://schemas.microsoft.com/office/drawing/2014/main" id="{AF40D433-A0CD-0F49-B910-F166A0612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88647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West Germanic feature hierarchy 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A2C090C-8186-9E4B-ADD2-28998DF2A020}"/>
              </a:ext>
            </a:extLst>
          </p:cNvPr>
          <p:cNvSpPr/>
          <p:nvPr/>
        </p:nvSpPr>
        <p:spPr bwMode="auto">
          <a:xfrm>
            <a:off x="10433650" y="5736240"/>
            <a:ext cx="5400000" cy="2743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200">
              <a:latin typeface="Times" pitchFamily="71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DF715D6-41A7-A344-9894-789F8C9CF1D5}"/>
              </a:ext>
            </a:extLst>
          </p:cNvPr>
          <p:cNvGrpSpPr/>
          <p:nvPr/>
        </p:nvGrpSpPr>
        <p:grpSpPr>
          <a:xfrm>
            <a:off x="13745418" y="6012160"/>
            <a:ext cx="1765612" cy="2304256"/>
            <a:chOff x="10654808" y="6012160"/>
            <a:chExt cx="1765612" cy="2304256"/>
          </a:xfrm>
        </p:grpSpPr>
        <p:sp>
          <p:nvSpPr>
            <p:cNvPr id="99" name="Text Box 11">
              <a:extLst>
                <a:ext uri="{FF2B5EF4-FFF2-40B4-BE49-F238E27FC236}">
                  <a16:creationId xmlns:a16="http://schemas.microsoft.com/office/drawing/2014/main" id="{BB452AB5-2376-8D45-B487-FAAEC726A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23692" y="6012160"/>
              <a:ext cx="10278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noProof="1">
                  <a:solidFill>
                    <a:srgbClr val="000090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/u, o/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1731A76-517E-C643-91A2-335D0C532771}"/>
                </a:ext>
              </a:extLst>
            </p:cNvPr>
            <p:cNvSpPr/>
            <p:nvPr/>
          </p:nvSpPr>
          <p:spPr>
            <a:xfrm>
              <a:off x="10654808" y="6746756"/>
              <a:ext cx="1765612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Cambria"/>
                  <a:cs typeface="Cambria"/>
                </a:rPr>
                <a:t>[</a:t>
              </a:r>
              <a:r>
                <a:rPr lang="en-US" sz="3200" dirty="0">
                  <a:solidFill>
                    <a:srgbClr val="C00000"/>
                  </a:solidFill>
                  <a:latin typeface="Cambria"/>
                  <a:cs typeface="Cambria"/>
                </a:rPr>
                <a:t>–front]</a:t>
              </a:r>
            </a:p>
            <a:p>
              <a:pPr algn="l"/>
              <a:r>
                <a:rPr lang="en-US" sz="3200" dirty="0">
                  <a:solidFill>
                    <a:srgbClr val="000090"/>
                  </a:solidFill>
                  <a:latin typeface="Cambria"/>
                  <a:cs typeface="Cambria"/>
                </a:rPr>
                <a:t>[+round]</a:t>
              </a:r>
            </a:p>
            <a:p>
              <a:pPr algn="l"/>
              <a:r>
                <a:rPr lang="en-US" sz="3200" dirty="0">
                  <a:solidFill>
                    <a:srgbClr val="000090"/>
                  </a:solidFill>
                  <a:latin typeface="Cambria"/>
                  <a:cs typeface="Cambria"/>
                </a:rPr>
                <a:t>[α high]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8BD632-E3A2-9842-9830-2115393C194C}"/>
              </a:ext>
            </a:extLst>
          </p:cNvPr>
          <p:cNvGrpSpPr/>
          <p:nvPr/>
        </p:nvGrpSpPr>
        <p:grpSpPr>
          <a:xfrm>
            <a:off x="10793090" y="6012160"/>
            <a:ext cx="1765612" cy="2304256"/>
            <a:chOff x="13404343" y="6012160"/>
            <a:chExt cx="1765612" cy="2304256"/>
          </a:xfrm>
        </p:grpSpPr>
        <p:sp>
          <p:nvSpPr>
            <p:cNvPr id="102" name="Text Box 11">
              <a:extLst>
                <a:ext uri="{FF2B5EF4-FFF2-40B4-BE49-F238E27FC236}">
                  <a16:creationId xmlns:a16="http://schemas.microsoft.com/office/drawing/2014/main" id="{D9CA0BBB-A31E-7645-86C6-4B8323082B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64121" y="6012160"/>
              <a:ext cx="104605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noProof="1">
                  <a:solidFill>
                    <a:srgbClr val="000090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[</a:t>
              </a:r>
              <a:r>
                <a:rPr lang="en-US" sz="3200" noProof="1">
                  <a:solidFill>
                    <a:srgbClr val="C00000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y, ø</a:t>
              </a:r>
              <a:r>
                <a:rPr lang="en-US" sz="3200" noProof="1">
                  <a:solidFill>
                    <a:srgbClr val="000090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]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FB376CD-E5D0-8B4B-9677-2E4C55AC5A65}"/>
                </a:ext>
              </a:extLst>
            </p:cNvPr>
            <p:cNvSpPr/>
            <p:nvPr/>
          </p:nvSpPr>
          <p:spPr>
            <a:xfrm>
              <a:off x="13404343" y="6746756"/>
              <a:ext cx="1765612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3200" dirty="0">
                  <a:solidFill>
                    <a:srgbClr val="C00000"/>
                  </a:solidFill>
                  <a:latin typeface="Cambria"/>
                  <a:cs typeface="Cambria"/>
                </a:rPr>
                <a:t>[+front]</a:t>
              </a:r>
            </a:p>
            <a:p>
              <a:pPr algn="l"/>
              <a:r>
                <a:rPr lang="en-US" sz="3200" dirty="0">
                  <a:solidFill>
                    <a:srgbClr val="000090"/>
                  </a:solidFill>
                  <a:latin typeface="Cambria"/>
                  <a:cs typeface="Cambria"/>
                </a:rPr>
                <a:t>[+round]</a:t>
              </a:r>
            </a:p>
            <a:p>
              <a:pPr algn="l"/>
              <a:r>
                <a:rPr lang="en-US" sz="3200" dirty="0">
                  <a:solidFill>
                    <a:srgbClr val="000090"/>
                  </a:solidFill>
                  <a:latin typeface="Cambria"/>
                  <a:cs typeface="Cambria"/>
                </a:rPr>
                <a:t>[α high]</a:t>
              </a:r>
            </a:p>
          </p:txBody>
        </p:sp>
      </p:grp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8A04AC7F-3EDE-1145-9799-0F4D465E9E16}"/>
              </a:ext>
            </a:extLst>
          </p:cNvPr>
          <p:cNvCxnSpPr/>
          <p:nvPr/>
        </p:nvCxnSpPr>
        <p:spPr bwMode="auto">
          <a:xfrm flipH="1">
            <a:off x="12377426" y="6300192"/>
            <a:ext cx="1440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05" name="Slide Number Placeholder 8">
            <a:extLst>
              <a:ext uri="{FF2B5EF4-FFF2-40B4-BE49-F238E27FC236}">
                <a16:creationId xmlns:a16="http://schemas.microsoft.com/office/drawing/2014/main" id="{1D2CBD1A-F7FF-1947-948C-1564FE78B20F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87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003666"/>
      </p:ext>
    </p:extLst>
  </p:cSld>
  <p:clrMapOvr>
    <a:masterClrMapping/>
  </p:clrMapOvr>
  <p:transition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1166400" y="2671934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Here is what the derived tree looks like. The new front rounded vowels </a:t>
            </a:r>
            <a:r>
              <a:rPr lang="en-US" sz="3200" noProof="1">
                <a:solidFill>
                  <a:srgbClr val="00009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[</a:t>
            </a:r>
            <a:r>
              <a:rPr lang="en-US" sz="3200" noProof="1">
                <a:solidFill>
                  <a:srgbClr val="C0000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y, ø</a:t>
            </a:r>
            <a:r>
              <a:rPr lang="en-US" sz="3200" dirty="0">
                <a:latin typeface="Cambria"/>
                <a:ea typeface="Cambria"/>
                <a:cs typeface="Cambria"/>
              </a:rPr>
              <a:t>] in this tree are not underlying, but are allophones of /u, o/.</a:t>
            </a:r>
            <a:endParaRPr sz="3200" noProof="1">
              <a:latin typeface="Cambria"/>
              <a:ea typeface="Cambria"/>
              <a:cs typeface="Cambria"/>
            </a:endParaRPr>
          </a:p>
        </p:txBody>
      </p:sp>
      <p:sp>
        <p:nvSpPr>
          <p:cNvPr id="136194" name="Rectangle 37"/>
          <p:cNvSpPr>
            <a:spLocks noChangeArrowheads="1"/>
          </p:cNvSpPr>
          <p:nvPr/>
        </p:nvSpPr>
        <p:spPr bwMode="auto">
          <a:xfrm>
            <a:off x="1166400" y="4273200"/>
            <a:ext cx="8915400" cy="42062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3000" noProof="1"/>
          </a:p>
        </p:txBody>
      </p:sp>
      <p:sp>
        <p:nvSpPr>
          <p:cNvPr id="136203" name="Text Box 12"/>
          <p:cNvSpPr txBox="1">
            <a:spLocks noChangeArrowheads="1"/>
          </p:cNvSpPr>
          <p:nvPr/>
        </p:nvSpPr>
        <p:spPr bwMode="auto">
          <a:xfrm>
            <a:off x="3063371" y="5087252"/>
            <a:ext cx="14061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[+front]</a:t>
            </a:r>
          </a:p>
        </p:txBody>
      </p:sp>
      <p:grpSp>
        <p:nvGrpSpPr>
          <p:cNvPr id="2" name="Group 77"/>
          <p:cNvGrpSpPr/>
          <p:nvPr/>
        </p:nvGrpSpPr>
        <p:grpSpPr>
          <a:xfrm>
            <a:off x="2652300" y="5555011"/>
            <a:ext cx="2286000" cy="451104"/>
            <a:chOff x="817563" y="3173413"/>
            <a:chExt cx="2136775" cy="533400"/>
          </a:xfrm>
        </p:grpSpPr>
        <p:sp>
          <p:nvSpPr>
            <p:cNvPr id="79" name="Line 14"/>
            <p:cNvSpPr>
              <a:spLocks noChangeShapeType="1"/>
            </p:cNvSpPr>
            <p:nvPr/>
          </p:nvSpPr>
          <p:spPr bwMode="auto">
            <a:xfrm flipH="1">
              <a:off x="817563" y="3173413"/>
              <a:ext cx="10668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1884363" y="3173413"/>
              <a:ext cx="1069975" cy="530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</p:grpSp>
      <p:sp>
        <p:nvSpPr>
          <p:cNvPr id="136223" name="Text Box 36"/>
          <p:cNvSpPr txBox="1">
            <a:spLocks noChangeArrowheads="1"/>
          </p:cNvSpPr>
          <p:nvPr/>
        </p:nvSpPr>
        <p:spPr bwMode="auto">
          <a:xfrm>
            <a:off x="4270470" y="5976252"/>
            <a:ext cx="15311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/>
              <a:t>[–round]</a:t>
            </a:r>
          </a:p>
        </p:txBody>
      </p:sp>
      <p:sp>
        <p:nvSpPr>
          <p:cNvPr id="69" name="Text Box 36"/>
          <p:cNvSpPr txBox="1">
            <a:spLocks noChangeArrowheads="1"/>
          </p:cNvSpPr>
          <p:nvPr/>
        </p:nvSpPr>
        <p:spPr bwMode="auto">
          <a:xfrm>
            <a:off x="3569838" y="6916052"/>
            <a:ext cx="134203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/>
              <a:t>[+high]</a:t>
            </a:r>
          </a:p>
        </p:txBody>
      </p:sp>
      <p:sp>
        <p:nvSpPr>
          <p:cNvPr id="70" name="Text Box 36"/>
          <p:cNvSpPr txBox="1">
            <a:spLocks noChangeArrowheads="1"/>
          </p:cNvSpPr>
          <p:nvPr/>
        </p:nvSpPr>
        <p:spPr bwMode="auto">
          <a:xfrm>
            <a:off x="4842448" y="6916052"/>
            <a:ext cx="131798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/>
              <a:t>[–high]</a:t>
            </a:r>
          </a:p>
        </p:txBody>
      </p:sp>
      <p:grpSp>
        <p:nvGrpSpPr>
          <p:cNvPr id="3" name="Group 71"/>
          <p:cNvGrpSpPr/>
          <p:nvPr/>
        </p:nvGrpSpPr>
        <p:grpSpPr>
          <a:xfrm>
            <a:off x="4328700" y="6469411"/>
            <a:ext cx="1143000" cy="451104"/>
            <a:chOff x="817563" y="3173413"/>
            <a:chExt cx="2136775" cy="533400"/>
          </a:xfrm>
        </p:grpSpPr>
        <p:sp>
          <p:nvSpPr>
            <p:cNvPr id="73" name="Line 14"/>
            <p:cNvSpPr>
              <a:spLocks noChangeShapeType="1"/>
            </p:cNvSpPr>
            <p:nvPr/>
          </p:nvSpPr>
          <p:spPr bwMode="auto">
            <a:xfrm flipH="1">
              <a:off x="817563" y="3173413"/>
              <a:ext cx="10668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  <p:sp>
          <p:nvSpPr>
            <p:cNvPr id="74" name="Line 15"/>
            <p:cNvSpPr>
              <a:spLocks noChangeShapeType="1"/>
            </p:cNvSpPr>
            <p:nvPr/>
          </p:nvSpPr>
          <p:spPr bwMode="auto">
            <a:xfrm>
              <a:off x="1884363" y="3173413"/>
              <a:ext cx="1069975" cy="530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</p:grpSp>
      <p:grpSp>
        <p:nvGrpSpPr>
          <p:cNvPr id="4" name="Group 77"/>
          <p:cNvGrpSpPr/>
          <p:nvPr/>
        </p:nvGrpSpPr>
        <p:grpSpPr>
          <a:xfrm>
            <a:off x="4012468" y="7453917"/>
            <a:ext cx="506870" cy="934998"/>
            <a:chOff x="5573877" y="5902325"/>
            <a:chExt cx="506870" cy="934998"/>
          </a:xfrm>
        </p:grpSpPr>
        <p:sp>
          <p:nvSpPr>
            <p:cNvPr id="46" name="Text Box 37"/>
            <p:cNvSpPr txBox="1">
              <a:spLocks noChangeArrowheads="1"/>
            </p:cNvSpPr>
            <p:nvPr/>
          </p:nvSpPr>
          <p:spPr bwMode="auto">
            <a:xfrm>
              <a:off x="5573877" y="6283325"/>
              <a:ext cx="50687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/i/</a:t>
              </a:r>
            </a:p>
          </p:txBody>
        </p:sp>
        <p:cxnSp>
          <p:nvCxnSpPr>
            <p:cNvPr id="88" name="Straight Connector 87"/>
            <p:cNvCxnSpPr/>
            <p:nvPr/>
          </p:nvCxnSpPr>
          <p:spPr bwMode="auto">
            <a:xfrm rot="5400000">
              <a:off x="5589409" y="6130925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80"/>
          <p:cNvGrpSpPr/>
          <p:nvPr/>
        </p:nvGrpSpPr>
        <p:grpSpPr>
          <a:xfrm>
            <a:off x="5215944" y="7453917"/>
            <a:ext cx="570990" cy="934998"/>
            <a:chOff x="7085639" y="5902325"/>
            <a:chExt cx="570990" cy="934998"/>
          </a:xfrm>
        </p:grpSpPr>
        <p:sp>
          <p:nvSpPr>
            <p:cNvPr id="136224" name="Text Box 37"/>
            <p:cNvSpPr txBox="1">
              <a:spLocks noChangeArrowheads="1"/>
            </p:cNvSpPr>
            <p:nvPr/>
          </p:nvSpPr>
          <p:spPr bwMode="auto">
            <a:xfrm>
              <a:off x="7085639" y="6283325"/>
              <a:ext cx="57099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/e/</a:t>
              </a: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 rot="5400000">
              <a:off x="7127160" y="6130925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1" name="Straight Arrow Connector 80"/>
          <p:cNvCxnSpPr/>
          <p:nvPr/>
        </p:nvCxnSpPr>
        <p:spPr bwMode="auto">
          <a:xfrm flipH="1">
            <a:off x="4916688" y="5318082"/>
            <a:ext cx="2286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6" name="Group 82"/>
          <p:cNvGrpSpPr/>
          <p:nvPr/>
        </p:nvGrpSpPr>
        <p:grpSpPr>
          <a:xfrm>
            <a:off x="1207640" y="5976252"/>
            <a:ext cx="2440410" cy="2412664"/>
            <a:chOff x="3617983" y="3475335"/>
            <a:chExt cx="2440410" cy="2412663"/>
          </a:xfrm>
        </p:grpSpPr>
        <p:grpSp>
          <p:nvGrpSpPr>
            <p:cNvPr id="7" name="Group 70"/>
            <p:cNvGrpSpPr/>
            <p:nvPr/>
          </p:nvGrpSpPr>
          <p:grpSpPr>
            <a:xfrm>
              <a:off x="4466124" y="3968496"/>
              <a:ext cx="914400" cy="451104"/>
              <a:chOff x="817563" y="3173413"/>
              <a:chExt cx="2136775" cy="533400"/>
            </a:xfrm>
          </p:grpSpPr>
          <p:sp>
            <p:nvSpPr>
              <p:cNvPr id="136205" name="Line 14"/>
              <p:cNvSpPr>
                <a:spLocks noChangeShapeType="1"/>
              </p:cNvSpPr>
              <p:nvPr/>
            </p:nvSpPr>
            <p:spPr bwMode="auto">
              <a:xfrm flipH="1">
                <a:off x="817563" y="3173413"/>
                <a:ext cx="1066800" cy="5334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  <p:sp>
            <p:nvSpPr>
              <p:cNvPr id="136206" name="Line 15"/>
              <p:cNvSpPr>
                <a:spLocks noChangeShapeType="1"/>
              </p:cNvSpPr>
              <p:nvPr/>
            </p:nvSpPr>
            <p:spPr bwMode="auto">
              <a:xfrm>
                <a:off x="1884363" y="3173413"/>
                <a:ext cx="1069975" cy="5302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</p:grpSp>
        <p:sp>
          <p:nvSpPr>
            <p:cNvPr id="136221" name="Text Box 34"/>
            <p:cNvSpPr txBox="1">
              <a:spLocks noChangeArrowheads="1"/>
            </p:cNvSpPr>
            <p:nvPr/>
          </p:nvSpPr>
          <p:spPr bwMode="auto">
            <a:xfrm>
              <a:off x="4108215" y="3475335"/>
              <a:ext cx="155523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solidFill>
                    <a:srgbClr val="C00000"/>
                  </a:solidFill>
                </a:rPr>
                <a:t>[+round]</a:t>
              </a:r>
            </a:p>
          </p:txBody>
        </p:sp>
        <p:sp>
          <p:nvSpPr>
            <p:cNvPr id="67" name="Text Box 36"/>
            <p:cNvSpPr txBox="1">
              <a:spLocks noChangeArrowheads="1"/>
            </p:cNvSpPr>
            <p:nvPr/>
          </p:nvSpPr>
          <p:spPr bwMode="auto">
            <a:xfrm>
              <a:off x="3617983" y="4415135"/>
              <a:ext cx="134203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/>
                <a:t>[+high]</a:t>
              </a:r>
            </a:p>
          </p:txBody>
        </p:sp>
        <p:sp>
          <p:nvSpPr>
            <p:cNvPr id="68" name="Text Box 36"/>
            <p:cNvSpPr txBox="1">
              <a:spLocks noChangeArrowheads="1"/>
            </p:cNvSpPr>
            <p:nvPr/>
          </p:nvSpPr>
          <p:spPr bwMode="auto">
            <a:xfrm>
              <a:off x="4740404" y="4415135"/>
              <a:ext cx="131798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/>
                <a:t>[–high]</a:t>
              </a:r>
            </a:p>
          </p:txBody>
        </p:sp>
        <p:grpSp>
          <p:nvGrpSpPr>
            <p:cNvPr id="8" name="Group 71"/>
            <p:cNvGrpSpPr/>
            <p:nvPr/>
          </p:nvGrpSpPr>
          <p:grpSpPr>
            <a:xfrm>
              <a:off x="4034732" y="4953000"/>
              <a:ext cx="633507" cy="934998"/>
              <a:chOff x="1648145" y="5902325"/>
              <a:chExt cx="633507" cy="934998"/>
            </a:xfrm>
          </p:grpSpPr>
          <p:sp>
            <p:nvSpPr>
              <p:cNvPr id="65" name="Text Box 35"/>
              <p:cNvSpPr txBox="1">
                <a:spLocks noChangeArrowheads="1"/>
              </p:cNvSpPr>
              <p:nvPr/>
            </p:nvSpPr>
            <p:spPr bwMode="auto">
              <a:xfrm>
                <a:off x="1648145" y="6283325"/>
                <a:ext cx="633507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3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  <p:cxnSp>
            <p:nvCxnSpPr>
              <p:cNvPr id="66" name="Straight Connector 65"/>
              <p:cNvCxnSpPr/>
              <p:nvPr/>
            </p:nvCxnSpPr>
            <p:spPr bwMode="auto">
              <a:xfrm rot="5400000">
                <a:off x="1727200" y="6130925"/>
                <a:ext cx="4572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" name="Group 74"/>
            <p:cNvGrpSpPr/>
            <p:nvPr/>
          </p:nvGrpSpPr>
          <p:grpSpPr>
            <a:xfrm>
              <a:off x="5102873" y="4953000"/>
              <a:ext cx="633507" cy="934998"/>
              <a:chOff x="3586177" y="5902325"/>
              <a:chExt cx="633507" cy="934998"/>
            </a:xfrm>
          </p:grpSpPr>
          <p:sp>
            <p:nvSpPr>
              <p:cNvPr id="72" name="Text Box 35"/>
              <p:cNvSpPr txBox="1">
                <a:spLocks noChangeArrowheads="1"/>
              </p:cNvSpPr>
              <p:nvPr/>
            </p:nvSpPr>
            <p:spPr bwMode="auto">
              <a:xfrm>
                <a:off x="3586177" y="6283325"/>
                <a:ext cx="633507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3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ø</a:t>
                </a:r>
                <a:r>
                  <a:rPr lang="en-US" sz="3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  <p:cxnSp>
            <p:nvCxnSpPr>
              <p:cNvPr id="75" name="Straight Connector 74"/>
              <p:cNvCxnSpPr/>
              <p:nvPr/>
            </p:nvCxnSpPr>
            <p:spPr bwMode="auto">
              <a:xfrm rot="5400000">
                <a:off x="3657600" y="6130925"/>
                <a:ext cx="4572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1" name="Rectangle 70"/>
            <p:cNvSpPr/>
            <p:nvPr/>
          </p:nvSpPr>
          <p:spPr bwMode="auto">
            <a:xfrm>
              <a:off x="3644625" y="3508248"/>
              <a:ext cx="2340000" cy="2374392"/>
            </a:xfrm>
            <a:prstGeom prst="rect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3000">
                <a:latin typeface="Times" pitchFamily="71" charset="0"/>
              </a:endParaRPr>
            </a:p>
          </p:txBody>
        </p:sp>
      </p:grp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3871505" y="4405917"/>
            <a:ext cx="4480547" cy="731837"/>
            <a:chOff x="1488" y="816"/>
            <a:chExt cx="2880" cy="461"/>
          </a:xfrm>
        </p:grpSpPr>
        <p:sp>
          <p:nvSpPr>
            <p:cNvPr id="116" name="Line 10"/>
            <p:cNvSpPr>
              <a:spLocks noChangeShapeType="1"/>
            </p:cNvSpPr>
            <p:nvPr/>
          </p:nvSpPr>
          <p:spPr bwMode="auto">
            <a:xfrm flipH="1">
              <a:off x="1488" y="816"/>
              <a:ext cx="1440" cy="4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  <p:sp>
          <p:nvSpPr>
            <p:cNvPr id="117" name="Line 11"/>
            <p:cNvSpPr>
              <a:spLocks noChangeShapeType="1"/>
            </p:cNvSpPr>
            <p:nvPr/>
          </p:nvSpPr>
          <p:spPr bwMode="auto">
            <a:xfrm>
              <a:off x="2928" y="816"/>
              <a:ext cx="1440" cy="4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</p:grpSp>
      <p:sp>
        <p:nvSpPr>
          <p:cNvPr id="94" name="Rectangle 93"/>
          <p:cNvSpPr/>
          <p:nvPr/>
        </p:nvSpPr>
        <p:spPr bwMode="auto">
          <a:xfrm>
            <a:off x="6148834" y="6009163"/>
            <a:ext cx="2340000" cy="2374392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000">
              <a:latin typeface="Times" pitchFamily="71" charset="0"/>
            </a:endParaRPr>
          </a:p>
        </p:txBody>
      </p:sp>
      <p:grpSp>
        <p:nvGrpSpPr>
          <p:cNvPr id="61" name="Group 94">
            <a:extLst>
              <a:ext uri="{FF2B5EF4-FFF2-40B4-BE49-F238E27FC236}">
                <a16:creationId xmlns:a16="http://schemas.microsoft.com/office/drawing/2014/main" id="{A1442AAD-B897-EC41-926A-DBE1F6A48CE3}"/>
              </a:ext>
            </a:extLst>
          </p:cNvPr>
          <p:cNvGrpSpPr/>
          <p:nvPr/>
        </p:nvGrpSpPr>
        <p:grpSpPr>
          <a:xfrm>
            <a:off x="8949914" y="6469411"/>
            <a:ext cx="570990" cy="1000637"/>
            <a:chOff x="942340" y="3968496"/>
            <a:chExt cx="570990" cy="1000637"/>
          </a:xfrm>
        </p:grpSpPr>
        <p:sp>
          <p:nvSpPr>
            <p:cNvPr id="62" name="Text Box 27">
              <a:extLst>
                <a:ext uri="{FF2B5EF4-FFF2-40B4-BE49-F238E27FC236}">
                  <a16:creationId xmlns:a16="http://schemas.microsoft.com/office/drawing/2014/main" id="{ADC07206-CC7D-9A43-8AE6-97CCE0B7E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340" y="4415135"/>
              <a:ext cx="57099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/a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95F02CA-2644-5447-80BA-4453F5280985}"/>
                </a:ext>
              </a:extLst>
            </p:cNvPr>
            <p:cNvCxnSpPr/>
            <p:nvPr/>
          </p:nvCxnSpPr>
          <p:spPr bwMode="auto">
            <a:xfrm rot="5400000">
              <a:off x="999235" y="4197096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4" name="Group 71">
            <a:extLst>
              <a:ext uri="{FF2B5EF4-FFF2-40B4-BE49-F238E27FC236}">
                <a16:creationId xmlns:a16="http://schemas.microsoft.com/office/drawing/2014/main" id="{6E9ECD0F-8D1A-3C48-81FE-AB7CBCDF95D9}"/>
              </a:ext>
            </a:extLst>
          </p:cNvPr>
          <p:cNvGrpSpPr/>
          <p:nvPr/>
        </p:nvGrpSpPr>
        <p:grpSpPr>
          <a:xfrm>
            <a:off x="6525811" y="7453917"/>
            <a:ext cx="591829" cy="934998"/>
            <a:chOff x="1664929" y="5902325"/>
            <a:chExt cx="591828" cy="934998"/>
          </a:xfrm>
        </p:grpSpPr>
        <p:sp>
          <p:nvSpPr>
            <p:cNvPr id="76" name="Text Box 35">
              <a:extLst>
                <a:ext uri="{FF2B5EF4-FFF2-40B4-BE49-F238E27FC236}">
                  <a16:creationId xmlns:a16="http://schemas.microsoft.com/office/drawing/2014/main" id="{2A70C813-DEC6-4A44-9C3C-29B314CF7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4929" y="6283325"/>
              <a:ext cx="59182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3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3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B9D3868-231C-1B40-82EB-DE2419D2AD20}"/>
                </a:ext>
              </a:extLst>
            </p:cNvPr>
            <p:cNvCxnSpPr/>
            <p:nvPr/>
          </p:nvCxnSpPr>
          <p:spPr bwMode="auto">
            <a:xfrm rot="5400000">
              <a:off x="1727200" y="6130925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2" name="Group 74">
            <a:extLst>
              <a:ext uri="{FF2B5EF4-FFF2-40B4-BE49-F238E27FC236}">
                <a16:creationId xmlns:a16="http://schemas.microsoft.com/office/drawing/2014/main" id="{93525643-5429-C74B-A58D-764C6624D101}"/>
              </a:ext>
            </a:extLst>
          </p:cNvPr>
          <p:cNvGrpSpPr/>
          <p:nvPr/>
        </p:nvGrpSpPr>
        <p:grpSpPr>
          <a:xfrm>
            <a:off x="7587800" y="7453917"/>
            <a:ext cx="591829" cy="934998"/>
            <a:chOff x="3596808" y="5902325"/>
            <a:chExt cx="591828" cy="934998"/>
          </a:xfrm>
        </p:grpSpPr>
        <p:sp>
          <p:nvSpPr>
            <p:cNvPr id="83" name="Text Box 35">
              <a:extLst>
                <a:ext uri="{FF2B5EF4-FFF2-40B4-BE49-F238E27FC236}">
                  <a16:creationId xmlns:a16="http://schemas.microsoft.com/office/drawing/2014/main" id="{689911E9-EBBA-444C-9CF6-CC99FBB857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6808" y="6283325"/>
              <a:ext cx="59182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3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3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8BCC22F-9FA8-5B45-821C-04496E63E39B}"/>
                </a:ext>
              </a:extLst>
            </p:cNvPr>
            <p:cNvCxnSpPr/>
            <p:nvPr/>
          </p:nvCxnSpPr>
          <p:spPr bwMode="auto">
            <a:xfrm rot="5400000">
              <a:off x="3657600" y="6130925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5" name="Text Box 34">
            <a:extLst>
              <a:ext uri="{FF2B5EF4-FFF2-40B4-BE49-F238E27FC236}">
                <a16:creationId xmlns:a16="http://schemas.microsoft.com/office/drawing/2014/main" id="{EAB01962-2280-B047-8BB7-22C0E4C05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0689" y="5976252"/>
            <a:ext cx="15552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[+round]</a:t>
            </a:r>
          </a:p>
        </p:txBody>
      </p:sp>
      <p:sp>
        <p:nvSpPr>
          <p:cNvPr id="86" name="Text Box 36">
            <a:extLst>
              <a:ext uri="{FF2B5EF4-FFF2-40B4-BE49-F238E27FC236}">
                <a16:creationId xmlns:a16="http://schemas.microsoft.com/office/drawing/2014/main" id="{7A33DC65-7B44-344D-85FA-0F3C86F6E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814" y="5976252"/>
            <a:ext cx="15311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/>
              <a:t>[–round]</a:t>
            </a:r>
          </a:p>
        </p:txBody>
      </p:sp>
      <p:grpSp>
        <p:nvGrpSpPr>
          <p:cNvPr id="87" name="Group 57">
            <a:extLst>
              <a:ext uri="{FF2B5EF4-FFF2-40B4-BE49-F238E27FC236}">
                <a16:creationId xmlns:a16="http://schemas.microsoft.com/office/drawing/2014/main" id="{002CFE13-6C4D-D242-8D79-1D3ED28A5C40}"/>
              </a:ext>
            </a:extLst>
          </p:cNvPr>
          <p:cNvGrpSpPr/>
          <p:nvPr/>
        </p:nvGrpSpPr>
        <p:grpSpPr>
          <a:xfrm>
            <a:off x="6107297" y="6469411"/>
            <a:ext cx="2440411" cy="1000637"/>
            <a:chOff x="-40773" y="4349496"/>
            <a:chExt cx="2440411" cy="1000637"/>
          </a:xfrm>
        </p:grpSpPr>
        <p:sp>
          <p:nvSpPr>
            <p:cNvPr id="89" name="Line 14">
              <a:extLst>
                <a:ext uri="{FF2B5EF4-FFF2-40B4-BE49-F238E27FC236}">
                  <a16:creationId xmlns:a16="http://schemas.microsoft.com/office/drawing/2014/main" id="{6C3D00B7-363B-444D-8DB8-65751E7DCC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7368" y="4349496"/>
              <a:ext cx="456521" cy="4511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  <p:sp>
          <p:nvSpPr>
            <p:cNvPr id="91" name="Line 15">
              <a:extLst>
                <a:ext uri="{FF2B5EF4-FFF2-40B4-BE49-F238E27FC236}">
                  <a16:creationId xmlns:a16="http://schemas.microsoft.com/office/drawing/2014/main" id="{5506C24B-1CC1-634B-9580-EC95982209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3889" y="4349496"/>
              <a:ext cx="457879" cy="4484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  <p:sp>
          <p:nvSpPr>
            <p:cNvPr id="92" name="Text Box 36">
              <a:extLst>
                <a:ext uri="{FF2B5EF4-FFF2-40B4-BE49-F238E27FC236}">
                  <a16:creationId xmlns:a16="http://schemas.microsoft.com/office/drawing/2014/main" id="{C50C84CA-838B-924D-B101-E1832EADC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0773" y="4796135"/>
              <a:ext cx="134203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/>
                <a:t>[+high]</a:t>
              </a:r>
            </a:p>
          </p:txBody>
        </p:sp>
        <p:sp>
          <p:nvSpPr>
            <p:cNvPr id="93" name="Text Box 36">
              <a:extLst>
                <a:ext uri="{FF2B5EF4-FFF2-40B4-BE49-F238E27FC236}">
                  <a16:creationId xmlns:a16="http://schemas.microsoft.com/office/drawing/2014/main" id="{80A3ABB9-B34F-5F4D-977F-272DA6C18D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1649" y="4796135"/>
              <a:ext cx="131798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/>
                <a:t>[–high]</a:t>
              </a:r>
            </a:p>
          </p:txBody>
        </p:sp>
      </p:grpSp>
      <p:sp>
        <p:nvSpPr>
          <p:cNvPr id="95" name="Text Box 13">
            <a:extLst>
              <a:ext uri="{FF2B5EF4-FFF2-40B4-BE49-F238E27FC236}">
                <a16:creationId xmlns:a16="http://schemas.microsoft.com/office/drawing/2014/main" id="{19E5A5AF-F933-474F-B198-CB5945FD1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9851" y="5087252"/>
            <a:ext cx="13821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[–front]</a:t>
            </a:r>
          </a:p>
        </p:txBody>
      </p:sp>
      <p:grpSp>
        <p:nvGrpSpPr>
          <p:cNvPr id="97" name="Group 24">
            <a:extLst>
              <a:ext uri="{FF2B5EF4-FFF2-40B4-BE49-F238E27FC236}">
                <a16:creationId xmlns:a16="http://schemas.microsoft.com/office/drawing/2014/main" id="{5A0875EF-A096-EE43-B67D-24A4A77CEB24}"/>
              </a:ext>
            </a:extLst>
          </p:cNvPr>
          <p:cNvGrpSpPr>
            <a:grpSpLocks/>
          </p:cNvGrpSpPr>
          <p:nvPr/>
        </p:nvGrpSpPr>
        <p:grpSpPr bwMode="auto">
          <a:xfrm>
            <a:off x="7529100" y="5548915"/>
            <a:ext cx="1656000" cy="457200"/>
            <a:chOff x="1441" y="2400"/>
            <a:chExt cx="913" cy="288"/>
          </a:xfrm>
          <a:noFill/>
        </p:grpSpPr>
        <p:sp>
          <p:nvSpPr>
            <p:cNvPr id="98" name="Line 25">
              <a:extLst>
                <a:ext uri="{FF2B5EF4-FFF2-40B4-BE49-F238E27FC236}">
                  <a16:creationId xmlns:a16="http://schemas.microsoft.com/office/drawing/2014/main" id="{8B736168-77FA-C248-8621-4EA87792B3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000">
                <a:latin typeface="Times" pitchFamily="1" charset="0"/>
              </a:endParaRPr>
            </a:p>
          </p:txBody>
        </p:sp>
        <p:sp>
          <p:nvSpPr>
            <p:cNvPr id="100" name="Line 26">
              <a:extLst>
                <a:ext uri="{FF2B5EF4-FFF2-40B4-BE49-F238E27FC236}">
                  <a16:creationId xmlns:a16="http://schemas.microsoft.com/office/drawing/2014/main" id="{94ADF2A2-5211-784E-9714-F5A2850012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000">
                <a:latin typeface="Times" pitchFamily="1" charset="0"/>
              </a:endParaRPr>
            </a:p>
          </p:txBody>
        </p:sp>
      </p:grpSp>
      <p:sp>
        <p:nvSpPr>
          <p:cNvPr id="60" name="Text Box 5">
            <a:extLst>
              <a:ext uri="{FF2B5EF4-FFF2-40B4-BE49-F238E27FC236}">
                <a16:creationId xmlns:a16="http://schemas.microsoft.com/office/drawing/2014/main" id="{AF40D433-A0CD-0F49-B910-F166A0612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88647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West Germanic feature hierarchy 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A2C090C-8186-9E4B-ADD2-28998DF2A020}"/>
              </a:ext>
            </a:extLst>
          </p:cNvPr>
          <p:cNvSpPr/>
          <p:nvPr/>
        </p:nvSpPr>
        <p:spPr bwMode="auto">
          <a:xfrm>
            <a:off x="10433650" y="5736240"/>
            <a:ext cx="5400000" cy="2743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200">
              <a:latin typeface="Times" pitchFamily="71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DF715D6-41A7-A344-9894-789F8C9CF1D5}"/>
              </a:ext>
            </a:extLst>
          </p:cNvPr>
          <p:cNvGrpSpPr/>
          <p:nvPr/>
        </p:nvGrpSpPr>
        <p:grpSpPr>
          <a:xfrm>
            <a:off x="13745418" y="6012160"/>
            <a:ext cx="1765612" cy="2304256"/>
            <a:chOff x="10654808" y="6012160"/>
            <a:chExt cx="1765612" cy="2304256"/>
          </a:xfrm>
        </p:grpSpPr>
        <p:sp>
          <p:nvSpPr>
            <p:cNvPr id="99" name="Text Box 11">
              <a:extLst>
                <a:ext uri="{FF2B5EF4-FFF2-40B4-BE49-F238E27FC236}">
                  <a16:creationId xmlns:a16="http://schemas.microsoft.com/office/drawing/2014/main" id="{BB452AB5-2376-8D45-B487-FAAEC726A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23692" y="6012160"/>
              <a:ext cx="10278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noProof="1">
                  <a:solidFill>
                    <a:srgbClr val="000090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/u, o/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1731A76-517E-C643-91A2-335D0C532771}"/>
                </a:ext>
              </a:extLst>
            </p:cNvPr>
            <p:cNvSpPr/>
            <p:nvPr/>
          </p:nvSpPr>
          <p:spPr>
            <a:xfrm>
              <a:off x="10654808" y="6746756"/>
              <a:ext cx="1765612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Cambria"/>
                  <a:cs typeface="Cambria"/>
                </a:rPr>
                <a:t>[</a:t>
              </a:r>
              <a:r>
                <a:rPr lang="en-US" sz="3200" dirty="0">
                  <a:solidFill>
                    <a:srgbClr val="C00000"/>
                  </a:solidFill>
                  <a:latin typeface="Cambria"/>
                  <a:cs typeface="Cambria"/>
                </a:rPr>
                <a:t>–front]</a:t>
              </a:r>
            </a:p>
            <a:p>
              <a:pPr algn="l"/>
              <a:r>
                <a:rPr lang="en-US" sz="3200" dirty="0">
                  <a:solidFill>
                    <a:srgbClr val="000090"/>
                  </a:solidFill>
                  <a:latin typeface="Cambria"/>
                  <a:cs typeface="Cambria"/>
                </a:rPr>
                <a:t>[+round]</a:t>
              </a:r>
            </a:p>
            <a:p>
              <a:pPr algn="l"/>
              <a:r>
                <a:rPr lang="en-US" sz="3200" dirty="0">
                  <a:solidFill>
                    <a:srgbClr val="000090"/>
                  </a:solidFill>
                  <a:latin typeface="Cambria"/>
                  <a:cs typeface="Cambria"/>
                </a:rPr>
                <a:t>[α high]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8BD632-E3A2-9842-9830-2115393C194C}"/>
              </a:ext>
            </a:extLst>
          </p:cNvPr>
          <p:cNvGrpSpPr/>
          <p:nvPr/>
        </p:nvGrpSpPr>
        <p:grpSpPr>
          <a:xfrm>
            <a:off x="10793090" y="6012160"/>
            <a:ext cx="1765612" cy="2304256"/>
            <a:chOff x="13404343" y="6012160"/>
            <a:chExt cx="1765612" cy="2304256"/>
          </a:xfrm>
        </p:grpSpPr>
        <p:sp>
          <p:nvSpPr>
            <p:cNvPr id="102" name="Text Box 11">
              <a:extLst>
                <a:ext uri="{FF2B5EF4-FFF2-40B4-BE49-F238E27FC236}">
                  <a16:creationId xmlns:a16="http://schemas.microsoft.com/office/drawing/2014/main" id="{D9CA0BBB-A31E-7645-86C6-4B8323082B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64121" y="6012160"/>
              <a:ext cx="104605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noProof="1">
                  <a:solidFill>
                    <a:srgbClr val="000090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[</a:t>
              </a:r>
              <a:r>
                <a:rPr lang="en-US" sz="3200" noProof="1">
                  <a:solidFill>
                    <a:srgbClr val="C00000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y, ø</a:t>
              </a:r>
              <a:r>
                <a:rPr lang="en-US" sz="3200" noProof="1">
                  <a:solidFill>
                    <a:srgbClr val="000090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]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FB376CD-E5D0-8B4B-9677-2E4C55AC5A65}"/>
                </a:ext>
              </a:extLst>
            </p:cNvPr>
            <p:cNvSpPr/>
            <p:nvPr/>
          </p:nvSpPr>
          <p:spPr>
            <a:xfrm>
              <a:off x="13404343" y="6746756"/>
              <a:ext cx="1765612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3200" dirty="0">
                  <a:solidFill>
                    <a:srgbClr val="C00000"/>
                  </a:solidFill>
                  <a:latin typeface="Cambria"/>
                  <a:cs typeface="Cambria"/>
                </a:rPr>
                <a:t>[+front]</a:t>
              </a:r>
            </a:p>
            <a:p>
              <a:pPr algn="l"/>
              <a:r>
                <a:rPr lang="en-US" sz="3200" dirty="0">
                  <a:solidFill>
                    <a:srgbClr val="000090"/>
                  </a:solidFill>
                  <a:latin typeface="Cambria"/>
                  <a:cs typeface="Cambria"/>
                </a:rPr>
                <a:t>[+round]</a:t>
              </a:r>
            </a:p>
            <a:p>
              <a:pPr algn="l"/>
              <a:r>
                <a:rPr lang="en-US" sz="3200" dirty="0">
                  <a:solidFill>
                    <a:srgbClr val="000090"/>
                  </a:solidFill>
                  <a:latin typeface="Cambria"/>
                  <a:cs typeface="Cambria"/>
                </a:rPr>
                <a:t>[α high]</a:t>
              </a:r>
            </a:p>
          </p:txBody>
        </p:sp>
      </p:grp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8A04AC7F-3EDE-1145-9799-0F4D465E9E16}"/>
              </a:ext>
            </a:extLst>
          </p:cNvPr>
          <p:cNvCxnSpPr/>
          <p:nvPr/>
        </p:nvCxnSpPr>
        <p:spPr bwMode="auto">
          <a:xfrm flipH="1">
            <a:off x="12377426" y="6300192"/>
            <a:ext cx="1440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05" name="Slide Number Placeholder 8">
            <a:extLst>
              <a:ext uri="{FF2B5EF4-FFF2-40B4-BE49-F238E27FC236}">
                <a16:creationId xmlns:a16="http://schemas.microsoft.com/office/drawing/2014/main" id="{AF465C25-6474-E543-99B7-E8AB74CC2A36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88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55144279"/>
      </p:ext>
    </p:extLst>
  </p:cSld>
  <p:clrMapOvr>
    <a:masterClrMapping/>
  </p:clrMapOvr>
  <p:transition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1166400" y="2671934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Although they are allophones, they can arise in the contrastive phonology because they consist only of contrastive features.</a:t>
            </a:r>
            <a:endParaRPr lang="en-US" sz="3200" noProof="1">
              <a:latin typeface="Cambria"/>
              <a:ea typeface="Cambria"/>
              <a:cs typeface="Cambria"/>
            </a:endParaRPr>
          </a:p>
        </p:txBody>
      </p:sp>
      <p:sp>
        <p:nvSpPr>
          <p:cNvPr id="136194" name="Rectangle 37"/>
          <p:cNvSpPr>
            <a:spLocks noChangeArrowheads="1"/>
          </p:cNvSpPr>
          <p:nvPr/>
        </p:nvSpPr>
        <p:spPr bwMode="auto">
          <a:xfrm>
            <a:off x="1166400" y="4273200"/>
            <a:ext cx="8915400" cy="42062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3000" noProof="1"/>
          </a:p>
        </p:txBody>
      </p:sp>
      <p:sp>
        <p:nvSpPr>
          <p:cNvPr id="136203" name="Text Box 12"/>
          <p:cNvSpPr txBox="1">
            <a:spLocks noChangeArrowheads="1"/>
          </p:cNvSpPr>
          <p:nvPr/>
        </p:nvSpPr>
        <p:spPr bwMode="auto">
          <a:xfrm>
            <a:off x="3063371" y="5087252"/>
            <a:ext cx="14061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[+front]</a:t>
            </a:r>
          </a:p>
        </p:txBody>
      </p:sp>
      <p:grpSp>
        <p:nvGrpSpPr>
          <p:cNvPr id="2" name="Group 77"/>
          <p:cNvGrpSpPr/>
          <p:nvPr/>
        </p:nvGrpSpPr>
        <p:grpSpPr>
          <a:xfrm>
            <a:off x="2652300" y="5555011"/>
            <a:ext cx="2286000" cy="451104"/>
            <a:chOff x="817563" y="3173413"/>
            <a:chExt cx="2136775" cy="533400"/>
          </a:xfrm>
        </p:grpSpPr>
        <p:sp>
          <p:nvSpPr>
            <p:cNvPr id="79" name="Line 14"/>
            <p:cNvSpPr>
              <a:spLocks noChangeShapeType="1"/>
            </p:cNvSpPr>
            <p:nvPr/>
          </p:nvSpPr>
          <p:spPr bwMode="auto">
            <a:xfrm flipH="1">
              <a:off x="817563" y="3173413"/>
              <a:ext cx="10668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1884363" y="3173413"/>
              <a:ext cx="1069975" cy="530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</p:grpSp>
      <p:sp>
        <p:nvSpPr>
          <p:cNvPr id="136223" name="Text Box 36"/>
          <p:cNvSpPr txBox="1">
            <a:spLocks noChangeArrowheads="1"/>
          </p:cNvSpPr>
          <p:nvPr/>
        </p:nvSpPr>
        <p:spPr bwMode="auto">
          <a:xfrm>
            <a:off x="4270470" y="5976252"/>
            <a:ext cx="15311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/>
              <a:t>[–round]</a:t>
            </a:r>
          </a:p>
        </p:txBody>
      </p:sp>
      <p:sp>
        <p:nvSpPr>
          <p:cNvPr id="69" name="Text Box 36"/>
          <p:cNvSpPr txBox="1">
            <a:spLocks noChangeArrowheads="1"/>
          </p:cNvSpPr>
          <p:nvPr/>
        </p:nvSpPr>
        <p:spPr bwMode="auto">
          <a:xfrm>
            <a:off x="3569838" y="6916052"/>
            <a:ext cx="134203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/>
              <a:t>[+high]</a:t>
            </a:r>
          </a:p>
        </p:txBody>
      </p:sp>
      <p:sp>
        <p:nvSpPr>
          <p:cNvPr id="70" name="Text Box 36"/>
          <p:cNvSpPr txBox="1">
            <a:spLocks noChangeArrowheads="1"/>
          </p:cNvSpPr>
          <p:nvPr/>
        </p:nvSpPr>
        <p:spPr bwMode="auto">
          <a:xfrm>
            <a:off x="4842448" y="6916052"/>
            <a:ext cx="131798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/>
              <a:t>[–high]</a:t>
            </a:r>
          </a:p>
        </p:txBody>
      </p:sp>
      <p:grpSp>
        <p:nvGrpSpPr>
          <p:cNvPr id="3" name="Group 71"/>
          <p:cNvGrpSpPr/>
          <p:nvPr/>
        </p:nvGrpSpPr>
        <p:grpSpPr>
          <a:xfrm>
            <a:off x="4328700" y="6469411"/>
            <a:ext cx="1143000" cy="451104"/>
            <a:chOff x="817563" y="3173413"/>
            <a:chExt cx="2136775" cy="533400"/>
          </a:xfrm>
        </p:grpSpPr>
        <p:sp>
          <p:nvSpPr>
            <p:cNvPr id="73" name="Line 14"/>
            <p:cNvSpPr>
              <a:spLocks noChangeShapeType="1"/>
            </p:cNvSpPr>
            <p:nvPr/>
          </p:nvSpPr>
          <p:spPr bwMode="auto">
            <a:xfrm flipH="1">
              <a:off x="817563" y="3173413"/>
              <a:ext cx="106680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  <p:sp>
          <p:nvSpPr>
            <p:cNvPr id="74" name="Line 15"/>
            <p:cNvSpPr>
              <a:spLocks noChangeShapeType="1"/>
            </p:cNvSpPr>
            <p:nvPr/>
          </p:nvSpPr>
          <p:spPr bwMode="auto">
            <a:xfrm>
              <a:off x="1884363" y="3173413"/>
              <a:ext cx="1069975" cy="530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</p:grpSp>
      <p:grpSp>
        <p:nvGrpSpPr>
          <p:cNvPr id="4" name="Group 77"/>
          <p:cNvGrpSpPr/>
          <p:nvPr/>
        </p:nvGrpSpPr>
        <p:grpSpPr>
          <a:xfrm>
            <a:off x="4012468" y="7453917"/>
            <a:ext cx="506870" cy="934998"/>
            <a:chOff x="5573877" y="5902325"/>
            <a:chExt cx="506870" cy="934998"/>
          </a:xfrm>
        </p:grpSpPr>
        <p:sp>
          <p:nvSpPr>
            <p:cNvPr id="46" name="Text Box 37"/>
            <p:cNvSpPr txBox="1">
              <a:spLocks noChangeArrowheads="1"/>
            </p:cNvSpPr>
            <p:nvPr/>
          </p:nvSpPr>
          <p:spPr bwMode="auto">
            <a:xfrm>
              <a:off x="5573877" y="6283325"/>
              <a:ext cx="50687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/i/</a:t>
              </a:r>
            </a:p>
          </p:txBody>
        </p:sp>
        <p:cxnSp>
          <p:nvCxnSpPr>
            <p:cNvPr id="88" name="Straight Connector 87"/>
            <p:cNvCxnSpPr/>
            <p:nvPr/>
          </p:nvCxnSpPr>
          <p:spPr bwMode="auto">
            <a:xfrm rot="5400000">
              <a:off x="5589409" y="6130925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80"/>
          <p:cNvGrpSpPr/>
          <p:nvPr/>
        </p:nvGrpSpPr>
        <p:grpSpPr>
          <a:xfrm>
            <a:off x="5215944" y="7453917"/>
            <a:ext cx="570990" cy="934998"/>
            <a:chOff x="7085639" y="5902325"/>
            <a:chExt cx="570990" cy="934998"/>
          </a:xfrm>
        </p:grpSpPr>
        <p:sp>
          <p:nvSpPr>
            <p:cNvPr id="136224" name="Text Box 37"/>
            <p:cNvSpPr txBox="1">
              <a:spLocks noChangeArrowheads="1"/>
            </p:cNvSpPr>
            <p:nvPr/>
          </p:nvSpPr>
          <p:spPr bwMode="auto">
            <a:xfrm>
              <a:off x="7085639" y="6283325"/>
              <a:ext cx="57099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/e/</a:t>
              </a: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 rot="5400000">
              <a:off x="7127160" y="6130925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1" name="Straight Arrow Connector 80"/>
          <p:cNvCxnSpPr/>
          <p:nvPr/>
        </p:nvCxnSpPr>
        <p:spPr bwMode="auto">
          <a:xfrm flipH="1">
            <a:off x="4916688" y="5318082"/>
            <a:ext cx="2286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6" name="Group 82"/>
          <p:cNvGrpSpPr/>
          <p:nvPr/>
        </p:nvGrpSpPr>
        <p:grpSpPr>
          <a:xfrm>
            <a:off x="1207640" y="5976252"/>
            <a:ext cx="2440410" cy="2412664"/>
            <a:chOff x="3617983" y="3475335"/>
            <a:chExt cx="2440410" cy="2412663"/>
          </a:xfrm>
        </p:grpSpPr>
        <p:grpSp>
          <p:nvGrpSpPr>
            <p:cNvPr id="7" name="Group 70"/>
            <p:cNvGrpSpPr/>
            <p:nvPr/>
          </p:nvGrpSpPr>
          <p:grpSpPr>
            <a:xfrm>
              <a:off x="4466124" y="3968496"/>
              <a:ext cx="914400" cy="451104"/>
              <a:chOff x="817563" y="3173413"/>
              <a:chExt cx="2136775" cy="533400"/>
            </a:xfrm>
          </p:grpSpPr>
          <p:sp>
            <p:nvSpPr>
              <p:cNvPr id="136205" name="Line 14"/>
              <p:cNvSpPr>
                <a:spLocks noChangeShapeType="1"/>
              </p:cNvSpPr>
              <p:nvPr/>
            </p:nvSpPr>
            <p:spPr bwMode="auto">
              <a:xfrm flipH="1">
                <a:off x="817563" y="3173413"/>
                <a:ext cx="1066800" cy="5334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  <p:sp>
            <p:nvSpPr>
              <p:cNvPr id="136206" name="Line 15"/>
              <p:cNvSpPr>
                <a:spLocks noChangeShapeType="1"/>
              </p:cNvSpPr>
              <p:nvPr/>
            </p:nvSpPr>
            <p:spPr bwMode="auto">
              <a:xfrm>
                <a:off x="1884363" y="3173413"/>
                <a:ext cx="1069975" cy="5302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</p:grpSp>
        <p:sp>
          <p:nvSpPr>
            <p:cNvPr id="136221" name="Text Box 34"/>
            <p:cNvSpPr txBox="1">
              <a:spLocks noChangeArrowheads="1"/>
            </p:cNvSpPr>
            <p:nvPr/>
          </p:nvSpPr>
          <p:spPr bwMode="auto">
            <a:xfrm>
              <a:off x="4108215" y="3475335"/>
              <a:ext cx="155523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solidFill>
                    <a:srgbClr val="C00000"/>
                  </a:solidFill>
                </a:rPr>
                <a:t>[+round]</a:t>
              </a:r>
            </a:p>
          </p:txBody>
        </p:sp>
        <p:sp>
          <p:nvSpPr>
            <p:cNvPr id="67" name="Text Box 36"/>
            <p:cNvSpPr txBox="1">
              <a:spLocks noChangeArrowheads="1"/>
            </p:cNvSpPr>
            <p:nvPr/>
          </p:nvSpPr>
          <p:spPr bwMode="auto">
            <a:xfrm>
              <a:off x="3617983" y="4415135"/>
              <a:ext cx="134203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/>
                <a:t>[+high]</a:t>
              </a:r>
            </a:p>
          </p:txBody>
        </p:sp>
        <p:sp>
          <p:nvSpPr>
            <p:cNvPr id="68" name="Text Box 36"/>
            <p:cNvSpPr txBox="1">
              <a:spLocks noChangeArrowheads="1"/>
            </p:cNvSpPr>
            <p:nvPr/>
          </p:nvSpPr>
          <p:spPr bwMode="auto">
            <a:xfrm>
              <a:off x="4740404" y="4415135"/>
              <a:ext cx="131798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/>
                <a:t>[–high]</a:t>
              </a:r>
            </a:p>
          </p:txBody>
        </p:sp>
        <p:grpSp>
          <p:nvGrpSpPr>
            <p:cNvPr id="8" name="Group 71"/>
            <p:cNvGrpSpPr/>
            <p:nvPr/>
          </p:nvGrpSpPr>
          <p:grpSpPr>
            <a:xfrm>
              <a:off x="4034732" y="4953000"/>
              <a:ext cx="633507" cy="934998"/>
              <a:chOff x="1648145" y="5902325"/>
              <a:chExt cx="633507" cy="934998"/>
            </a:xfrm>
          </p:grpSpPr>
          <p:sp>
            <p:nvSpPr>
              <p:cNvPr id="65" name="Text Box 35"/>
              <p:cNvSpPr txBox="1">
                <a:spLocks noChangeArrowheads="1"/>
              </p:cNvSpPr>
              <p:nvPr/>
            </p:nvSpPr>
            <p:spPr bwMode="auto">
              <a:xfrm>
                <a:off x="1648145" y="6283325"/>
                <a:ext cx="633507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3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  <p:cxnSp>
            <p:nvCxnSpPr>
              <p:cNvPr id="66" name="Straight Connector 65"/>
              <p:cNvCxnSpPr/>
              <p:nvPr/>
            </p:nvCxnSpPr>
            <p:spPr bwMode="auto">
              <a:xfrm rot="5400000">
                <a:off x="1727200" y="6130925"/>
                <a:ext cx="4572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" name="Group 74"/>
            <p:cNvGrpSpPr/>
            <p:nvPr/>
          </p:nvGrpSpPr>
          <p:grpSpPr>
            <a:xfrm>
              <a:off x="5102873" y="4953000"/>
              <a:ext cx="633507" cy="934998"/>
              <a:chOff x="3586177" y="5902325"/>
              <a:chExt cx="633507" cy="934998"/>
            </a:xfrm>
          </p:grpSpPr>
          <p:sp>
            <p:nvSpPr>
              <p:cNvPr id="72" name="Text Box 35"/>
              <p:cNvSpPr txBox="1">
                <a:spLocks noChangeArrowheads="1"/>
              </p:cNvSpPr>
              <p:nvPr/>
            </p:nvSpPr>
            <p:spPr bwMode="auto">
              <a:xfrm>
                <a:off x="3586177" y="6283325"/>
                <a:ext cx="633507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3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ø</a:t>
                </a:r>
                <a:r>
                  <a:rPr lang="en-US" sz="3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  <p:cxnSp>
            <p:nvCxnSpPr>
              <p:cNvPr id="75" name="Straight Connector 74"/>
              <p:cNvCxnSpPr/>
              <p:nvPr/>
            </p:nvCxnSpPr>
            <p:spPr bwMode="auto">
              <a:xfrm rot="5400000">
                <a:off x="3657600" y="6130925"/>
                <a:ext cx="4572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1" name="Rectangle 70"/>
            <p:cNvSpPr/>
            <p:nvPr/>
          </p:nvSpPr>
          <p:spPr bwMode="auto">
            <a:xfrm>
              <a:off x="3644625" y="3508248"/>
              <a:ext cx="2340000" cy="2374392"/>
            </a:xfrm>
            <a:prstGeom prst="rect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3000">
                <a:latin typeface="Times" pitchFamily="71" charset="0"/>
              </a:endParaRPr>
            </a:p>
          </p:txBody>
        </p:sp>
      </p:grp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3871505" y="4405917"/>
            <a:ext cx="4480547" cy="731837"/>
            <a:chOff x="1488" y="816"/>
            <a:chExt cx="2880" cy="461"/>
          </a:xfrm>
        </p:grpSpPr>
        <p:sp>
          <p:nvSpPr>
            <p:cNvPr id="116" name="Line 10"/>
            <p:cNvSpPr>
              <a:spLocks noChangeShapeType="1"/>
            </p:cNvSpPr>
            <p:nvPr/>
          </p:nvSpPr>
          <p:spPr bwMode="auto">
            <a:xfrm flipH="1">
              <a:off x="1488" y="816"/>
              <a:ext cx="1440" cy="4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  <p:sp>
          <p:nvSpPr>
            <p:cNvPr id="117" name="Line 11"/>
            <p:cNvSpPr>
              <a:spLocks noChangeShapeType="1"/>
            </p:cNvSpPr>
            <p:nvPr/>
          </p:nvSpPr>
          <p:spPr bwMode="auto">
            <a:xfrm>
              <a:off x="2928" y="816"/>
              <a:ext cx="1440" cy="4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</p:grpSp>
      <p:grpSp>
        <p:nvGrpSpPr>
          <p:cNvPr id="64" name="Group 71">
            <a:extLst>
              <a:ext uri="{FF2B5EF4-FFF2-40B4-BE49-F238E27FC236}">
                <a16:creationId xmlns:a16="http://schemas.microsoft.com/office/drawing/2014/main" id="{6E9ECD0F-8D1A-3C48-81FE-AB7CBCDF95D9}"/>
              </a:ext>
            </a:extLst>
          </p:cNvPr>
          <p:cNvGrpSpPr/>
          <p:nvPr/>
        </p:nvGrpSpPr>
        <p:grpSpPr>
          <a:xfrm>
            <a:off x="6525811" y="7453917"/>
            <a:ext cx="591829" cy="934998"/>
            <a:chOff x="1664929" y="5902325"/>
            <a:chExt cx="591828" cy="934998"/>
          </a:xfrm>
        </p:grpSpPr>
        <p:sp>
          <p:nvSpPr>
            <p:cNvPr id="76" name="Text Box 35">
              <a:extLst>
                <a:ext uri="{FF2B5EF4-FFF2-40B4-BE49-F238E27FC236}">
                  <a16:creationId xmlns:a16="http://schemas.microsoft.com/office/drawing/2014/main" id="{2A70C813-DEC6-4A44-9C3C-29B314CF7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4929" y="6283325"/>
              <a:ext cx="59182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3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3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B9D3868-231C-1B40-82EB-DE2419D2AD20}"/>
                </a:ext>
              </a:extLst>
            </p:cNvPr>
            <p:cNvCxnSpPr/>
            <p:nvPr/>
          </p:nvCxnSpPr>
          <p:spPr bwMode="auto">
            <a:xfrm rot="5400000">
              <a:off x="1727200" y="6130925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2" name="Group 74">
            <a:extLst>
              <a:ext uri="{FF2B5EF4-FFF2-40B4-BE49-F238E27FC236}">
                <a16:creationId xmlns:a16="http://schemas.microsoft.com/office/drawing/2014/main" id="{93525643-5429-C74B-A58D-764C6624D101}"/>
              </a:ext>
            </a:extLst>
          </p:cNvPr>
          <p:cNvGrpSpPr/>
          <p:nvPr/>
        </p:nvGrpSpPr>
        <p:grpSpPr>
          <a:xfrm>
            <a:off x="7587800" y="7453917"/>
            <a:ext cx="591829" cy="934998"/>
            <a:chOff x="3596808" y="5902325"/>
            <a:chExt cx="591828" cy="934998"/>
          </a:xfrm>
        </p:grpSpPr>
        <p:sp>
          <p:nvSpPr>
            <p:cNvPr id="83" name="Text Box 35">
              <a:extLst>
                <a:ext uri="{FF2B5EF4-FFF2-40B4-BE49-F238E27FC236}">
                  <a16:creationId xmlns:a16="http://schemas.microsoft.com/office/drawing/2014/main" id="{689911E9-EBBA-444C-9CF6-CC99FBB857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6808" y="6283325"/>
              <a:ext cx="59182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3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3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8BCC22F-9FA8-5B45-821C-04496E63E39B}"/>
                </a:ext>
              </a:extLst>
            </p:cNvPr>
            <p:cNvCxnSpPr/>
            <p:nvPr/>
          </p:nvCxnSpPr>
          <p:spPr bwMode="auto">
            <a:xfrm rot="5400000">
              <a:off x="3657600" y="6130925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5" name="Text Box 34">
            <a:extLst>
              <a:ext uri="{FF2B5EF4-FFF2-40B4-BE49-F238E27FC236}">
                <a16:creationId xmlns:a16="http://schemas.microsoft.com/office/drawing/2014/main" id="{EAB01962-2280-B047-8BB7-22C0E4C05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0689" y="5976252"/>
            <a:ext cx="15552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[+round]</a:t>
            </a:r>
          </a:p>
        </p:txBody>
      </p:sp>
      <p:grpSp>
        <p:nvGrpSpPr>
          <p:cNvPr id="87" name="Group 57">
            <a:extLst>
              <a:ext uri="{FF2B5EF4-FFF2-40B4-BE49-F238E27FC236}">
                <a16:creationId xmlns:a16="http://schemas.microsoft.com/office/drawing/2014/main" id="{002CFE13-6C4D-D242-8D79-1D3ED28A5C40}"/>
              </a:ext>
            </a:extLst>
          </p:cNvPr>
          <p:cNvGrpSpPr/>
          <p:nvPr/>
        </p:nvGrpSpPr>
        <p:grpSpPr>
          <a:xfrm>
            <a:off x="6107297" y="6469411"/>
            <a:ext cx="2440411" cy="1000637"/>
            <a:chOff x="-40773" y="4349496"/>
            <a:chExt cx="2440411" cy="1000637"/>
          </a:xfrm>
        </p:grpSpPr>
        <p:sp>
          <p:nvSpPr>
            <p:cNvPr id="89" name="Line 14">
              <a:extLst>
                <a:ext uri="{FF2B5EF4-FFF2-40B4-BE49-F238E27FC236}">
                  <a16:creationId xmlns:a16="http://schemas.microsoft.com/office/drawing/2014/main" id="{6C3D00B7-363B-444D-8DB8-65751E7DCC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7368" y="4349496"/>
              <a:ext cx="456521" cy="4511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  <p:sp>
          <p:nvSpPr>
            <p:cNvPr id="91" name="Line 15">
              <a:extLst>
                <a:ext uri="{FF2B5EF4-FFF2-40B4-BE49-F238E27FC236}">
                  <a16:creationId xmlns:a16="http://schemas.microsoft.com/office/drawing/2014/main" id="{5506C24B-1CC1-634B-9580-EC95982209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3889" y="4349496"/>
              <a:ext cx="457879" cy="4484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  <p:sp>
          <p:nvSpPr>
            <p:cNvPr id="92" name="Text Box 36">
              <a:extLst>
                <a:ext uri="{FF2B5EF4-FFF2-40B4-BE49-F238E27FC236}">
                  <a16:creationId xmlns:a16="http://schemas.microsoft.com/office/drawing/2014/main" id="{C50C84CA-838B-924D-B101-E1832EADC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0773" y="4796135"/>
              <a:ext cx="134203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/>
                <a:t>[+high]</a:t>
              </a:r>
            </a:p>
          </p:txBody>
        </p:sp>
        <p:sp>
          <p:nvSpPr>
            <p:cNvPr id="93" name="Text Box 36">
              <a:extLst>
                <a:ext uri="{FF2B5EF4-FFF2-40B4-BE49-F238E27FC236}">
                  <a16:creationId xmlns:a16="http://schemas.microsoft.com/office/drawing/2014/main" id="{80A3ABB9-B34F-5F4D-977F-272DA6C18D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1649" y="4796135"/>
              <a:ext cx="131798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/>
                <a:t>[–high]</a:t>
              </a:r>
            </a:p>
          </p:txBody>
        </p:sp>
      </p:grpSp>
      <p:sp>
        <p:nvSpPr>
          <p:cNvPr id="95" name="Text Box 13">
            <a:extLst>
              <a:ext uri="{FF2B5EF4-FFF2-40B4-BE49-F238E27FC236}">
                <a16:creationId xmlns:a16="http://schemas.microsoft.com/office/drawing/2014/main" id="{19E5A5AF-F933-474F-B198-CB5945FD1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9851" y="5087252"/>
            <a:ext cx="13821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[–front]</a:t>
            </a:r>
          </a:p>
        </p:txBody>
      </p:sp>
      <p:sp>
        <p:nvSpPr>
          <p:cNvPr id="60" name="Text Box 5">
            <a:extLst>
              <a:ext uri="{FF2B5EF4-FFF2-40B4-BE49-F238E27FC236}">
                <a16:creationId xmlns:a16="http://schemas.microsoft.com/office/drawing/2014/main" id="{AF40D433-A0CD-0F49-B910-F166A0612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88647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West Germanic feature hierarchy 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A2C090C-8186-9E4B-ADD2-28998DF2A020}"/>
              </a:ext>
            </a:extLst>
          </p:cNvPr>
          <p:cNvSpPr/>
          <p:nvPr/>
        </p:nvSpPr>
        <p:spPr bwMode="auto">
          <a:xfrm>
            <a:off x="10433650" y="5736240"/>
            <a:ext cx="5400000" cy="2743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200">
              <a:latin typeface="Times" pitchFamily="71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DF715D6-41A7-A344-9894-789F8C9CF1D5}"/>
              </a:ext>
            </a:extLst>
          </p:cNvPr>
          <p:cNvGrpSpPr/>
          <p:nvPr/>
        </p:nvGrpSpPr>
        <p:grpSpPr>
          <a:xfrm>
            <a:off x="13745418" y="6012160"/>
            <a:ext cx="1765612" cy="2304256"/>
            <a:chOff x="10654808" y="6012160"/>
            <a:chExt cx="1765612" cy="2304256"/>
          </a:xfrm>
        </p:grpSpPr>
        <p:sp>
          <p:nvSpPr>
            <p:cNvPr id="99" name="Text Box 11">
              <a:extLst>
                <a:ext uri="{FF2B5EF4-FFF2-40B4-BE49-F238E27FC236}">
                  <a16:creationId xmlns:a16="http://schemas.microsoft.com/office/drawing/2014/main" id="{BB452AB5-2376-8D45-B487-FAAEC726A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23692" y="6012160"/>
              <a:ext cx="10278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noProof="1">
                  <a:solidFill>
                    <a:srgbClr val="000090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/u, o/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1731A76-517E-C643-91A2-335D0C532771}"/>
                </a:ext>
              </a:extLst>
            </p:cNvPr>
            <p:cNvSpPr/>
            <p:nvPr/>
          </p:nvSpPr>
          <p:spPr>
            <a:xfrm>
              <a:off x="10654808" y="6746756"/>
              <a:ext cx="1765612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3200" dirty="0">
                  <a:solidFill>
                    <a:srgbClr val="000090"/>
                  </a:solidFill>
                  <a:latin typeface="Cambria"/>
                  <a:cs typeface="Cambria"/>
                </a:rPr>
                <a:t>[</a:t>
              </a:r>
              <a:r>
                <a:rPr lang="en-US" sz="3200" dirty="0">
                  <a:solidFill>
                    <a:srgbClr val="C00000"/>
                  </a:solidFill>
                  <a:latin typeface="Cambria"/>
                  <a:cs typeface="Cambria"/>
                </a:rPr>
                <a:t>–front]</a:t>
              </a:r>
            </a:p>
            <a:p>
              <a:pPr algn="l"/>
              <a:r>
                <a:rPr lang="en-US" sz="3200" dirty="0">
                  <a:solidFill>
                    <a:srgbClr val="000090"/>
                  </a:solidFill>
                  <a:latin typeface="Cambria"/>
                  <a:cs typeface="Cambria"/>
                </a:rPr>
                <a:t>[+round]</a:t>
              </a:r>
            </a:p>
            <a:p>
              <a:pPr algn="l"/>
              <a:r>
                <a:rPr lang="en-US" sz="3200" dirty="0">
                  <a:solidFill>
                    <a:srgbClr val="000090"/>
                  </a:solidFill>
                  <a:latin typeface="Cambria"/>
                  <a:cs typeface="Cambria"/>
                </a:rPr>
                <a:t>[α high]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8BD632-E3A2-9842-9830-2115393C194C}"/>
              </a:ext>
            </a:extLst>
          </p:cNvPr>
          <p:cNvGrpSpPr/>
          <p:nvPr/>
        </p:nvGrpSpPr>
        <p:grpSpPr>
          <a:xfrm>
            <a:off x="10793090" y="6012160"/>
            <a:ext cx="1765612" cy="2304256"/>
            <a:chOff x="13404343" y="6012160"/>
            <a:chExt cx="1765612" cy="2304256"/>
          </a:xfrm>
        </p:grpSpPr>
        <p:sp>
          <p:nvSpPr>
            <p:cNvPr id="102" name="Text Box 11">
              <a:extLst>
                <a:ext uri="{FF2B5EF4-FFF2-40B4-BE49-F238E27FC236}">
                  <a16:creationId xmlns:a16="http://schemas.microsoft.com/office/drawing/2014/main" id="{D9CA0BBB-A31E-7645-86C6-4B8323082B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64121" y="6012160"/>
              <a:ext cx="104605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noProof="1">
                  <a:solidFill>
                    <a:srgbClr val="000090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[</a:t>
              </a:r>
              <a:r>
                <a:rPr lang="en-US" sz="3200" noProof="1">
                  <a:solidFill>
                    <a:srgbClr val="C00000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y, ø</a:t>
              </a:r>
              <a:r>
                <a:rPr lang="en-US" sz="3200" noProof="1">
                  <a:solidFill>
                    <a:srgbClr val="000090"/>
                  </a:solidFill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]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FB376CD-E5D0-8B4B-9677-2E4C55AC5A65}"/>
                </a:ext>
              </a:extLst>
            </p:cNvPr>
            <p:cNvSpPr/>
            <p:nvPr/>
          </p:nvSpPr>
          <p:spPr>
            <a:xfrm>
              <a:off x="13404343" y="6746756"/>
              <a:ext cx="1765612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3200" dirty="0">
                  <a:solidFill>
                    <a:srgbClr val="C00000"/>
                  </a:solidFill>
                  <a:latin typeface="Cambria"/>
                  <a:cs typeface="Cambria"/>
                </a:rPr>
                <a:t>[+front]</a:t>
              </a:r>
            </a:p>
            <a:p>
              <a:pPr algn="l"/>
              <a:r>
                <a:rPr lang="en-US" sz="3200" dirty="0">
                  <a:solidFill>
                    <a:srgbClr val="000090"/>
                  </a:solidFill>
                  <a:latin typeface="Cambria"/>
                  <a:cs typeface="Cambria"/>
                </a:rPr>
                <a:t>[+round]</a:t>
              </a:r>
            </a:p>
            <a:p>
              <a:pPr algn="l"/>
              <a:r>
                <a:rPr lang="en-US" sz="3200" dirty="0">
                  <a:solidFill>
                    <a:srgbClr val="000090"/>
                  </a:solidFill>
                  <a:latin typeface="Cambria"/>
                  <a:cs typeface="Cambria"/>
                </a:rPr>
                <a:t>[α high]</a:t>
              </a:r>
            </a:p>
          </p:txBody>
        </p:sp>
      </p:grp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8A04AC7F-3EDE-1145-9799-0F4D465E9E16}"/>
              </a:ext>
            </a:extLst>
          </p:cNvPr>
          <p:cNvCxnSpPr/>
          <p:nvPr/>
        </p:nvCxnSpPr>
        <p:spPr bwMode="auto">
          <a:xfrm flipH="1">
            <a:off x="12377426" y="6300192"/>
            <a:ext cx="1440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4B1C595-AB89-DA4E-AD4C-6C2DFAFABA7A}"/>
              </a:ext>
            </a:extLst>
          </p:cNvPr>
          <p:cNvSpPr/>
          <p:nvPr/>
        </p:nvSpPr>
        <p:spPr bwMode="auto">
          <a:xfrm>
            <a:off x="6148834" y="6009163"/>
            <a:ext cx="2340000" cy="2374392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000">
              <a:latin typeface="Times" pitchFamily="71" charset="0"/>
            </a:endParaRPr>
          </a:p>
        </p:txBody>
      </p:sp>
      <p:grpSp>
        <p:nvGrpSpPr>
          <p:cNvPr id="106" name="Group 94">
            <a:extLst>
              <a:ext uri="{FF2B5EF4-FFF2-40B4-BE49-F238E27FC236}">
                <a16:creationId xmlns:a16="http://schemas.microsoft.com/office/drawing/2014/main" id="{CA8BEFF1-24EE-264E-A375-D6A393C5F2BE}"/>
              </a:ext>
            </a:extLst>
          </p:cNvPr>
          <p:cNvGrpSpPr/>
          <p:nvPr/>
        </p:nvGrpSpPr>
        <p:grpSpPr>
          <a:xfrm>
            <a:off x="8949914" y="6469411"/>
            <a:ext cx="570990" cy="1000637"/>
            <a:chOff x="942340" y="3968496"/>
            <a:chExt cx="570990" cy="1000637"/>
          </a:xfrm>
        </p:grpSpPr>
        <p:sp>
          <p:nvSpPr>
            <p:cNvPr id="107" name="Text Box 27">
              <a:extLst>
                <a:ext uri="{FF2B5EF4-FFF2-40B4-BE49-F238E27FC236}">
                  <a16:creationId xmlns:a16="http://schemas.microsoft.com/office/drawing/2014/main" id="{DE5F544A-0541-6141-BE68-8E7B93BD7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340" y="4415135"/>
              <a:ext cx="57099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ea typeface="Doulos SIL" charset="-52"/>
                  <a:cs typeface="Times New Roman" panose="02020603050405020304" pitchFamily="18" charset="0"/>
                </a:rPr>
                <a:t>/a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63DC366-88F9-AE40-990D-EF9A107FD3D9}"/>
                </a:ext>
              </a:extLst>
            </p:cNvPr>
            <p:cNvCxnSpPr/>
            <p:nvPr/>
          </p:nvCxnSpPr>
          <p:spPr bwMode="auto">
            <a:xfrm rot="5400000">
              <a:off x="999235" y="4197096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9" name="Text Box 36">
            <a:extLst>
              <a:ext uri="{FF2B5EF4-FFF2-40B4-BE49-F238E27FC236}">
                <a16:creationId xmlns:a16="http://schemas.microsoft.com/office/drawing/2014/main" id="{2D23EA93-DD0B-424F-9919-CEA5879D9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814" y="5976252"/>
            <a:ext cx="15311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/>
              <a:t>[–round]</a:t>
            </a:r>
          </a:p>
        </p:txBody>
      </p:sp>
      <p:grpSp>
        <p:nvGrpSpPr>
          <p:cNvPr id="110" name="Group 24">
            <a:extLst>
              <a:ext uri="{FF2B5EF4-FFF2-40B4-BE49-F238E27FC236}">
                <a16:creationId xmlns:a16="http://schemas.microsoft.com/office/drawing/2014/main" id="{BAC6539B-F345-8349-B076-12ADAE661D19}"/>
              </a:ext>
            </a:extLst>
          </p:cNvPr>
          <p:cNvGrpSpPr>
            <a:grpSpLocks/>
          </p:cNvGrpSpPr>
          <p:nvPr/>
        </p:nvGrpSpPr>
        <p:grpSpPr bwMode="auto">
          <a:xfrm>
            <a:off x="7529100" y="5548915"/>
            <a:ext cx="1656000" cy="457200"/>
            <a:chOff x="1441" y="2400"/>
            <a:chExt cx="913" cy="288"/>
          </a:xfrm>
          <a:noFill/>
        </p:grpSpPr>
        <p:sp>
          <p:nvSpPr>
            <p:cNvPr id="111" name="Line 25">
              <a:extLst>
                <a:ext uri="{FF2B5EF4-FFF2-40B4-BE49-F238E27FC236}">
                  <a16:creationId xmlns:a16="http://schemas.microsoft.com/office/drawing/2014/main" id="{EC0853BD-FC3C-4144-98D5-8974BF76F3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000">
                <a:latin typeface="Times" pitchFamily="1" charset="0"/>
              </a:endParaRPr>
            </a:p>
          </p:txBody>
        </p:sp>
        <p:sp>
          <p:nvSpPr>
            <p:cNvPr id="112" name="Line 26">
              <a:extLst>
                <a:ext uri="{FF2B5EF4-FFF2-40B4-BE49-F238E27FC236}">
                  <a16:creationId xmlns:a16="http://schemas.microsoft.com/office/drawing/2014/main" id="{1329B92A-815C-F940-B762-85E9B2DA8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000">
                <a:latin typeface="Times" pitchFamily="1" charset="0"/>
              </a:endParaRPr>
            </a:p>
          </p:txBody>
        </p:sp>
      </p:grpSp>
      <p:sp>
        <p:nvSpPr>
          <p:cNvPr id="113" name="Slide Number Placeholder 8">
            <a:extLst>
              <a:ext uri="{FF2B5EF4-FFF2-40B4-BE49-F238E27FC236}">
                <a16:creationId xmlns:a16="http://schemas.microsoft.com/office/drawing/2014/main" id="{1E12CDE1-5915-8C4A-AC08-2F4FDF222A10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89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032334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166400" y="1524001"/>
            <a:ext cx="8105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Contrast and hierarchy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66400" y="2866523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cs typeface="Cambria"/>
              </a:rPr>
              <a:t>Branching trees are generated by the </a:t>
            </a:r>
            <a:r>
              <a:rPr lang="en-US" sz="3200" dirty="0">
                <a:solidFill>
                  <a:srgbClr val="C00000"/>
                </a:solidFill>
                <a:latin typeface="Cambria"/>
                <a:cs typeface="Cambria"/>
              </a:rPr>
              <a:t>Successive Division Algorithm</a:t>
            </a:r>
            <a:r>
              <a:rPr lang="en-US" sz="3200" i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mbria"/>
                <a:cs typeface="Cambria"/>
              </a:rPr>
              <a:t>(Dresher 1998, 2003, 2009), which states, informally: </a:t>
            </a:r>
            <a:endParaRPr lang="en-US" sz="3200" dirty="0">
              <a:latin typeface="Cambria"/>
              <a:cs typeface="Cambria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59559A6-9FEB-544D-B111-03E165F7AB07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9</a:t>
            </a:fld>
            <a:endParaRPr lang="en-US" sz="1600" dirty="0"/>
          </a:p>
        </p:txBody>
      </p:sp>
      <p:sp>
        <p:nvSpPr>
          <p:cNvPr id="3" name="Rectangle 37">
            <a:extLst>
              <a:ext uri="{FF2B5EF4-FFF2-40B4-BE49-F238E27FC236}">
                <a16:creationId xmlns:a16="http://schemas.microsoft.com/office/drawing/2014/main" id="{62DC96B3-5628-27C8-D7BF-D86DBF1E1FE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66400" y="4578377"/>
            <a:ext cx="6444000" cy="389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grpSp>
        <p:nvGrpSpPr>
          <p:cNvPr id="4" name="Group 44">
            <a:extLst>
              <a:ext uri="{FF2B5EF4-FFF2-40B4-BE49-F238E27FC236}">
                <a16:creationId xmlns:a16="http://schemas.microsoft.com/office/drawing/2014/main" id="{94C8829B-8352-9CD0-1D53-2087B937EF48}"/>
              </a:ext>
            </a:extLst>
          </p:cNvPr>
          <p:cNvGrpSpPr/>
          <p:nvPr/>
        </p:nvGrpSpPr>
        <p:grpSpPr>
          <a:xfrm>
            <a:off x="3402000" y="6265573"/>
            <a:ext cx="3822698" cy="913662"/>
            <a:chOff x="4602060" y="4587240"/>
            <a:chExt cx="3822698" cy="913662"/>
          </a:xfrm>
        </p:grpSpPr>
        <p:grpSp>
          <p:nvGrpSpPr>
            <p:cNvPr id="5" name="Group 77">
              <a:extLst>
                <a:ext uri="{FF2B5EF4-FFF2-40B4-BE49-F238E27FC236}">
                  <a16:creationId xmlns:a16="http://schemas.microsoft.com/office/drawing/2014/main" id="{0D34BE2F-08CE-79E1-B1F2-668415E61FB8}"/>
                </a:ext>
              </a:extLst>
            </p:cNvPr>
            <p:cNvGrpSpPr/>
            <p:nvPr/>
          </p:nvGrpSpPr>
          <p:grpSpPr>
            <a:xfrm>
              <a:off x="5410200" y="4587240"/>
              <a:ext cx="2286000" cy="365760"/>
              <a:chOff x="817563" y="3173413"/>
              <a:chExt cx="2136775" cy="533400"/>
            </a:xfrm>
          </p:grpSpPr>
          <p:sp>
            <p:nvSpPr>
              <p:cNvPr id="11" name="Line 14">
                <a:extLst>
                  <a:ext uri="{FF2B5EF4-FFF2-40B4-BE49-F238E27FC236}">
                    <a16:creationId xmlns:a16="http://schemas.microsoft.com/office/drawing/2014/main" id="{99DEC9C3-40E9-FD49-E02B-B0A804FA7D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7563" y="3173413"/>
                <a:ext cx="1066800" cy="5334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  <p:sp>
            <p:nvSpPr>
              <p:cNvPr id="12" name="Line 15">
                <a:extLst>
                  <a:ext uri="{FF2B5EF4-FFF2-40B4-BE49-F238E27FC236}">
                    <a16:creationId xmlns:a16="http://schemas.microsoft.com/office/drawing/2014/main" id="{A9375E7B-299A-C875-BF93-FBE43EF750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4363" y="3173413"/>
                <a:ext cx="1069975" cy="5302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</p:grpSp>
        <p:sp>
          <p:nvSpPr>
            <p:cNvPr id="6" name="Text Box 36">
              <a:extLst>
                <a:ext uri="{FF2B5EF4-FFF2-40B4-BE49-F238E27FC236}">
                  <a16:creationId xmlns:a16="http://schemas.microsoft.com/office/drawing/2014/main" id="{19A6DE34-2AE3-B592-F9D4-D54D4D022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2060" y="4946904"/>
              <a:ext cx="140615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/>
                  <a:cs typeface="Times New Roman"/>
                </a:rPr>
                <a:t>[+front]</a:t>
              </a:r>
            </a:p>
          </p:txBody>
        </p:sp>
        <p:sp>
          <p:nvSpPr>
            <p:cNvPr id="7" name="Text Box 34">
              <a:extLst>
                <a:ext uri="{FF2B5EF4-FFF2-40B4-BE49-F238E27FC236}">
                  <a16:creationId xmlns:a16="http://schemas.microsoft.com/office/drawing/2014/main" id="{1FB64CBA-647D-C33C-54AC-339644A7F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2648" y="4946904"/>
              <a:ext cx="138211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Times New Roman"/>
                  <a:cs typeface="Times New Roman"/>
                </a:rPr>
                <a:t>[–front]</a:t>
              </a:r>
            </a:p>
          </p:txBody>
        </p:sp>
      </p:grpSp>
      <p:sp>
        <p:nvSpPr>
          <p:cNvPr id="16" name="Text Box 35">
            <a:extLst>
              <a:ext uri="{FF2B5EF4-FFF2-40B4-BE49-F238E27FC236}">
                <a16:creationId xmlns:a16="http://schemas.microsoft.com/office/drawing/2014/main" id="{DBCA30E5-960C-5AA2-CC39-EEADF7958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3442" y="7088532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8">
            <a:extLst>
              <a:ext uri="{FF2B5EF4-FFF2-40B4-BE49-F238E27FC236}">
                <a16:creationId xmlns:a16="http://schemas.microsoft.com/office/drawing/2014/main" id="{EE5295C8-B455-3F8E-A221-257E3B1E5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159" y="4572000"/>
            <a:ext cx="41524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763" indent="-4763" algn="l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Cambria"/>
                <a:ea typeface="Times" charset="0"/>
                <a:cs typeface="Times" charset="0"/>
              </a:rPr>
              <a:t>[low] &gt; [front] &gt; [high]</a:t>
            </a:r>
          </a:p>
        </p:txBody>
      </p:sp>
      <p:grpSp>
        <p:nvGrpSpPr>
          <p:cNvPr id="19" name="Group 49">
            <a:extLst>
              <a:ext uri="{FF2B5EF4-FFF2-40B4-BE49-F238E27FC236}">
                <a16:creationId xmlns:a16="http://schemas.microsoft.com/office/drawing/2014/main" id="{191602F3-4AA2-45B5-05A7-30AB85D8B9A9}"/>
              </a:ext>
            </a:extLst>
          </p:cNvPr>
          <p:cNvGrpSpPr/>
          <p:nvPr/>
        </p:nvGrpSpPr>
        <p:grpSpPr>
          <a:xfrm>
            <a:off x="2880000" y="7109866"/>
            <a:ext cx="2564625" cy="1391797"/>
            <a:chOff x="4075182" y="5431536"/>
            <a:chExt cx="2564625" cy="1391797"/>
          </a:xfrm>
        </p:grpSpPr>
        <p:sp>
          <p:nvSpPr>
            <p:cNvPr id="28" name="Text Box 36">
              <a:extLst>
                <a:ext uri="{FF2B5EF4-FFF2-40B4-BE49-F238E27FC236}">
                  <a16:creationId xmlns:a16="http://schemas.microsoft.com/office/drawing/2014/main" id="{08943418-CACC-9C32-18C8-AED34B207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5182" y="5816600"/>
              <a:ext cx="134203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+mn-lt"/>
                  <a:cs typeface="Times New Roman"/>
                </a:rPr>
                <a:t>[+high]</a:t>
              </a:r>
            </a:p>
          </p:txBody>
        </p:sp>
        <p:sp>
          <p:nvSpPr>
            <p:cNvPr id="29" name="Text Box 36">
              <a:extLst>
                <a:ext uri="{FF2B5EF4-FFF2-40B4-BE49-F238E27FC236}">
                  <a16:creationId xmlns:a16="http://schemas.microsoft.com/office/drawing/2014/main" id="{E575DFB7-CE08-78FC-963A-35D1C9DE5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1818" y="5816600"/>
              <a:ext cx="131798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+mn-lt"/>
                  <a:cs typeface="Times New Roman"/>
                </a:rPr>
                <a:t>[–high]</a:t>
              </a:r>
            </a:p>
          </p:txBody>
        </p:sp>
        <p:grpSp>
          <p:nvGrpSpPr>
            <p:cNvPr id="30" name="Group 71">
              <a:extLst>
                <a:ext uri="{FF2B5EF4-FFF2-40B4-BE49-F238E27FC236}">
                  <a16:creationId xmlns:a16="http://schemas.microsoft.com/office/drawing/2014/main" id="{76C95C6A-DF88-758A-2398-3F408CD0937E}"/>
                </a:ext>
              </a:extLst>
            </p:cNvPr>
            <p:cNvGrpSpPr/>
            <p:nvPr/>
          </p:nvGrpSpPr>
          <p:grpSpPr>
            <a:xfrm>
              <a:off x="4834469" y="5431536"/>
              <a:ext cx="1152000" cy="359664"/>
              <a:chOff x="718644" y="3173413"/>
              <a:chExt cx="2691998" cy="533400"/>
            </a:xfrm>
          </p:grpSpPr>
          <p:sp>
            <p:nvSpPr>
              <p:cNvPr id="33" name="Line 14">
                <a:extLst>
                  <a:ext uri="{FF2B5EF4-FFF2-40B4-BE49-F238E27FC236}">
                    <a16:creationId xmlns:a16="http://schemas.microsoft.com/office/drawing/2014/main" id="{5140D2F2-D192-18B8-9E7C-68F2E7779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8644" y="3173413"/>
                <a:ext cx="1345999" cy="5334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>
                  <a:latin typeface="+mn-lt"/>
                </a:endParaRPr>
              </a:p>
            </p:txBody>
          </p:sp>
          <p:sp>
            <p:nvSpPr>
              <p:cNvPr id="34" name="Line 15">
                <a:extLst>
                  <a:ext uri="{FF2B5EF4-FFF2-40B4-BE49-F238E27FC236}">
                    <a16:creationId xmlns:a16="http://schemas.microsoft.com/office/drawing/2014/main" id="{DE25CBFD-C50D-6827-853C-1E3C8E5163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643" y="3173413"/>
                <a:ext cx="1345999" cy="5302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>
                  <a:latin typeface="+mn-lt"/>
                </a:endParaRPr>
              </a:p>
            </p:txBody>
          </p:sp>
        </p:grpSp>
        <p:sp>
          <p:nvSpPr>
            <p:cNvPr id="31" name="Text Box 37">
              <a:extLst>
                <a:ext uri="{FF2B5EF4-FFF2-40B4-BE49-F238E27FC236}">
                  <a16:creationId xmlns:a16="http://schemas.microsoft.com/office/drawing/2014/main" id="{034893FE-211B-709C-1202-3857727D8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0217" y="6269335"/>
              <a:ext cx="50687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+mn-lt"/>
                  <a:cs typeface="Times New Roman" panose="02020603050405020304" pitchFamily="18" charset="0"/>
                </a:rPr>
                <a:t>/i/</a:t>
              </a:r>
            </a:p>
          </p:txBody>
        </p:sp>
        <p:sp>
          <p:nvSpPr>
            <p:cNvPr id="32" name="Text Box 37">
              <a:extLst>
                <a:ext uri="{FF2B5EF4-FFF2-40B4-BE49-F238E27FC236}">
                  <a16:creationId xmlns:a16="http://schemas.microsoft.com/office/drawing/2014/main" id="{466141A3-AABB-F664-0053-E80C1F6A6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7941" y="6269335"/>
              <a:ext cx="57099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+mn-lt"/>
                  <a:cs typeface="Times New Roman" panose="02020603050405020304" pitchFamily="18" charset="0"/>
                </a:rPr>
                <a:t>/e/</a:t>
              </a:r>
            </a:p>
          </p:txBody>
        </p:sp>
      </p:grpSp>
      <p:sp>
        <p:nvSpPr>
          <p:cNvPr id="24" name="Text Box 37">
            <a:extLst>
              <a:ext uri="{FF2B5EF4-FFF2-40B4-BE49-F238E27FC236}">
                <a16:creationId xmlns:a16="http://schemas.microsoft.com/office/drawing/2014/main" id="{E1A17618-3B49-0265-15B0-62DF1D1D1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200" y="7092280"/>
            <a:ext cx="59182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+mn-lt"/>
                <a:cs typeface="Times New Roman" panose="02020603050405020304" pitchFamily="18" charset="0"/>
              </a:rPr>
              <a:t>/u/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E6D01F-8D6D-CC24-71D4-EBBFFF362444}"/>
              </a:ext>
            </a:extLst>
          </p:cNvPr>
          <p:cNvGrpSpPr/>
          <p:nvPr/>
        </p:nvGrpSpPr>
        <p:grpSpPr>
          <a:xfrm>
            <a:off x="1551600" y="5187065"/>
            <a:ext cx="4392488" cy="1612800"/>
            <a:chOff x="1216026" y="5187065"/>
            <a:chExt cx="4392488" cy="1612800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45B5AAA4-A7FF-47E3-0016-F9CE9EF74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7926" y="5767732"/>
              <a:ext cx="121058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+mn-lt"/>
                  <a:cs typeface="Times New Roman"/>
                </a:rPr>
                <a:t>[–low]</a:t>
              </a:r>
            </a:p>
          </p:txBody>
        </p:sp>
        <p:sp>
          <p:nvSpPr>
            <p:cNvPr id="39" name="Text Box 12">
              <a:extLst>
                <a:ext uri="{FF2B5EF4-FFF2-40B4-BE49-F238E27FC236}">
                  <a16:creationId xmlns:a16="http://schemas.microsoft.com/office/drawing/2014/main" id="{9F9443F8-FADF-97F6-3BB3-1AC07B72B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6026" y="5767732"/>
              <a:ext cx="123463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+mn-lt"/>
                  <a:cs typeface="Times New Roman"/>
                </a:rPr>
                <a:t>[+low]</a:t>
              </a:r>
            </a:p>
          </p:txBody>
        </p:sp>
        <p:grpSp>
          <p:nvGrpSpPr>
            <p:cNvPr id="40" name="Group 9">
              <a:extLst>
                <a:ext uri="{FF2B5EF4-FFF2-40B4-BE49-F238E27FC236}">
                  <a16:creationId xmlns:a16="http://schemas.microsoft.com/office/drawing/2014/main" id="{3898C64D-C58B-F4AC-2A8B-9515D01DB4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5379" y="5187065"/>
              <a:ext cx="3060000" cy="640397"/>
              <a:chOff x="1488" y="816"/>
              <a:chExt cx="2880" cy="461"/>
            </a:xfrm>
          </p:grpSpPr>
          <p:sp>
            <p:nvSpPr>
              <p:cNvPr id="41" name="Line 10">
                <a:extLst>
                  <a:ext uri="{FF2B5EF4-FFF2-40B4-BE49-F238E27FC236}">
                    <a16:creationId xmlns:a16="http://schemas.microsoft.com/office/drawing/2014/main" id="{D579CB63-85BF-B355-B521-DB68AC361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88" y="816"/>
                <a:ext cx="1440" cy="4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>
                  <a:latin typeface="+mn-lt"/>
                </a:endParaRPr>
              </a:p>
            </p:txBody>
          </p:sp>
          <p:sp>
            <p:nvSpPr>
              <p:cNvPr id="42" name="Line 11">
                <a:extLst>
                  <a:ext uri="{FF2B5EF4-FFF2-40B4-BE49-F238E27FC236}">
                    <a16:creationId xmlns:a16="http://schemas.microsoft.com/office/drawing/2014/main" id="{ADA5167C-B966-9AB0-91CF-6BC102054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816"/>
                <a:ext cx="1440" cy="4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>
                  <a:latin typeface="+mn-lt"/>
                </a:endParaRPr>
              </a:p>
            </p:txBody>
          </p:sp>
        </p:grpSp>
        <p:sp>
          <p:nvSpPr>
            <p:cNvPr id="37" name="Text Box 27">
              <a:extLst>
                <a:ext uri="{FF2B5EF4-FFF2-40B4-BE49-F238E27FC236}">
                  <a16:creationId xmlns:a16="http://schemas.microsoft.com/office/drawing/2014/main" id="{D356C2ED-D777-71ED-0E60-87BDF4C0C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1140" y="6245867"/>
              <a:ext cx="57099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latin typeface="+mn-lt"/>
                  <a:cs typeface="Times New Roman" panose="02020603050405020304" pitchFamily="18" charset="0"/>
                </a:rPr>
                <a:t>/a/</a:t>
              </a:r>
            </a:p>
          </p:txBody>
        </p:sp>
      </p:grpSp>
      <p:grpSp>
        <p:nvGrpSpPr>
          <p:cNvPr id="2" name="Group 15">
            <a:extLst>
              <a:ext uri="{FF2B5EF4-FFF2-40B4-BE49-F238E27FC236}">
                <a16:creationId xmlns:a16="http://schemas.microsoft.com/office/drawing/2014/main" id="{A515774A-264F-B93C-100B-0123C2999B5E}"/>
              </a:ext>
            </a:extLst>
          </p:cNvPr>
          <p:cNvGrpSpPr/>
          <p:nvPr/>
        </p:nvGrpSpPr>
        <p:grpSpPr>
          <a:xfrm>
            <a:off x="7696746" y="4499992"/>
            <a:ext cx="7740000" cy="2278795"/>
            <a:chOff x="711049" y="4191000"/>
            <a:chExt cx="7250053" cy="2278795"/>
          </a:xfrm>
        </p:grpSpPr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030346F6-680B-882F-F430-5E43DE3A6E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049" y="4807802"/>
              <a:ext cx="7250053" cy="166199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tIns="91440" bIns="91440">
              <a:prstTxWarp prst="textNoShape">
                <a:avLst/>
              </a:prstTxWarp>
              <a:spAutoFit/>
            </a:bodyPr>
            <a:lstStyle/>
            <a:p>
              <a:pPr algn="just">
                <a:spcBef>
                  <a:spcPts val="1438"/>
                </a:spcBef>
              </a:pPr>
              <a:r>
                <a:rPr lang="en-US" sz="3200" dirty="0">
                  <a:latin typeface="Cambria"/>
                  <a:cs typeface="Cambria"/>
                </a:rPr>
                <a:t>Assign contrastive features by successively dividing the inventory until every phoneme has been distinguished.</a:t>
              </a:r>
            </a:p>
          </p:txBody>
        </p:sp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id="{CF9AF54A-9635-5D65-74AD-5346F10141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5356" y="4191000"/>
              <a:ext cx="588144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noProof="1">
                  <a:solidFill>
                    <a:srgbClr val="C00000"/>
                  </a:solidFill>
                  <a:latin typeface="Cambria"/>
                  <a:cs typeface="Cambria"/>
                </a:rPr>
                <a:t>The Successive Division Algorithm </a:t>
              </a:r>
              <a:endParaRPr sz="3200" noProof="1">
                <a:solidFill>
                  <a:srgbClr val="C00000"/>
                </a:solidFill>
                <a:latin typeface="Cambria"/>
                <a:cs typeface="Cambri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83620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166400" y="1440000"/>
            <a:ext cx="8105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Deep allophones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66399" y="4575368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noProof="1">
                <a:latin typeface="Cambria"/>
                <a:ea typeface="Cambria"/>
                <a:cs typeface="Cambria"/>
              </a:rPr>
              <a:t>Deep allophones are possible because contrastive features can be predictable in a hierarchical approach.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66399" y="6081497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noProof="1">
                <a:latin typeface="Cambria"/>
                <a:ea typeface="Cambria"/>
                <a:cs typeface="Cambria"/>
              </a:rPr>
              <a:t>As discussed by Kiparsky (2015), these deep, or ‘lexical’ allophones are what Korhonen (1969) has called ‘quasi-phonemes’.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02227EA0-389C-4A43-86C4-0524EFFD2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2576797"/>
            <a:ext cx="1440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They are thus what Moulton (2003) calls ‘deep allophones’; he was referring to the Old English voiced fricatives, which also arise early in the contrastive (lexical) phonology as allophones of the voiceless fricatives.</a:t>
            </a:r>
            <a:endParaRPr lang="en-US" sz="3200" noProof="1">
              <a:latin typeface="Cambria"/>
              <a:ea typeface="Cambria"/>
              <a:cs typeface="Cambria"/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54BE0B1B-F68B-EF42-8FE9-18E0E9DCBD01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90</a:t>
            </a:fld>
            <a:endParaRPr lang="en-US" sz="1600" dirty="0"/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63F5BFD0-F3C7-0CB3-9DAC-665CF42C5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99" y="7587625"/>
            <a:ext cx="1440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noProof="1">
                <a:latin typeface="Cambria"/>
                <a:ea typeface="Cambria"/>
                <a:cs typeface="Cambria"/>
              </a:rPr>
              <a:t>One question has been left hanging…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470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1166400" y="2534753"/>
            <a:ext cx="1414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Recall the trade-off that this analysis requires:</a:t>
            </a:r>
          </a:p>
        </p:txBody>
      </p:sp>
      <p:sp>
        <p:nvSpPr>
          <p:cNvPr id="136194" name="Rectangle 37"/>
          <p:cNvSpPr>
            <a:spLocks noChangeArrowheads="1"/>
          </p:cNvSpPr>
          <p:nvPr/>
        </p:nvSpPr>
        <p:spPr bwMode="auto">
          <a:xfrm>
            <a:off x="1166400" y="3506396"/>
            <a:ext cx="8915400" cy="49730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3000" noProof="1"/>
          </a:p>
        </p:txBody>
      </p:sp>
      <p:sp>
        <p:nvSpPr>
          <p:cNvPr id="136203" name="Text Box 12"/>
          <p:cNvSpPr txBox="1">
            <a:spLocks noChangeArrowheads="1"/>
          </p:cNvSpPr>
          <p:nvPr/>
        </p:nvSpPr>
        <p:spPr bwMode="auto">
          <a:xfrm>
            <a:off x="3063371" y="5087252"/>
            <a:ext cx="14061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/>
              <a:t>[+front]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B60FD0-5A49-0547-8CE4-51CCB28758B0}"/>
              </a:ext>
            </a:extLst>
          </p:cNvPr>
          <p:cNvGrpSpPr/>
          <p:nvPr/>
        </p:nvGrpSpPr>
        <p:grpSpPr>
          <a:xfrm>
            <a:off x="2656186" y="5548915"/>
            <a:ext cx="2590599" cy="981335"/>
            <a:chOff x="2656186" y="5548915"/>
            <a:chExt cx="2590599" cy="981335"/>
          </a:xfrm>
        </p:grpSpPr>
        <p:grpSp>
          <p:nvGrpSpPr>
            <p:cNvPr id="3" name="Group 71"/>
            <p:cNvGrpSpPr/>
            <p:nvPr/>
          </p:nvGrpSpPr>
          <p:grpSpPr>
            <a:xfrm>
              <a:off x="3241378" y="5548915"/>
              <a:ext cx="1143000" cy="451104"/>
              <a:chOff x="817563" y="3173413"/>
              <a:chExt cx="2136775" cy="533400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 flipH="1">
                <a:off x="817563" y="3173413"/>
                <a:ext cx="1066800" cy="5334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>
                <a:off x="1884363" y="3173413"/>
                <a:ext cx="1069975" cy="5302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</p:grpSp>
        <p:sp>
          <p:nvSpPr>
            <p:cNvPr id="69" name="Text Box 36"/>
            <p:cNvSpPr txBox="1">
              <a:spLocks noChangeArrowheads="1"/>
            </p:cNvSpPr>
            <p:nvPr/>
          </p:nvSpPr>
          <p:spPr bwMode="auto">
            <a:xfrm>
              <a:off x="2656186" y="5976252"/>
              <a:ext cx="134203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/>
                <a:t>[+high]</a:t>
              </a:r>
            </a:p>
          </p:txBody>
        </p:sp>
        <p:sp>
          <p:nvSpPr>
            <p:cNvPr id="70" name="Text Box 36"/>
            <p:cNvSpPr txBox="1">
              <a:spLocks noChangeArrowheads="1"/>
            </p:cNvSpPr>
            <p:nvPr/>
          </p:nvSpPr>
          <p:spPr bwMode="auto">
            <a:xfrm>
              <a:off x="3928796" y="5976252"/>
              <a:ext cx="131798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/>
                <a:t>[–high]</a:t>
              </a:r>
            </a:p>
          </p:txBody>
        </p:sp>
      </p:grp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3098816" y="6895117"/>
            <a:ext cx="50687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/i/</a:t>
            </a:r>
          </a:p>
        </p:txBody>
      </p:sp>
      <p:sp>
        <p:nvSpPr>
          <p:cNvPr id="136224" name="Text Box 37"/>
          <p:cNvSpPr txBox="1">
            <a:spLocks noChangeArrowheads="1"/>
          </p:cNvSpPr>
          <p:nvPr/>
        </p:nvSpPr>
        <p:spPr bwMode="auto">
          <a:xfrm>
            <a:off x="4302292" y="6895117"/>
            <a:ext cx="570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/e/</a:t>
            </a:r>
          </a:p>
        </p:txBody>
      </p: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3871505" y="4405917"/>
            <a:ext cx="4480547" cy="731837"/>
            <a:chOff x="1488" y="816"/>
            <a:chExt cx="2880" cy="461"/>
          </a:xfrm>
        </p:grpSpPr>
        <p:sp>
          <p:nvSpPr>
            <p:cNvPr id="116" name="Line 10"/>
            <p:cNvSpPr>
              <a:spLocks noChangeShapeType="1"/>
            </p:cNvSpPr>
            <p:nvPr/>
          </p:nvSpPr>
          <p:spPr bwMode="auto">
            <a:xfrm flipH="1">
              <a:off x="1488" y="816"/>
              <a:ext cx="1440" cy="4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  <p:sp>
          <p:nvSpPr>
            <p:cNvPr id="117" name="Line 11"/>
            <p:cNvSpPr>
              <a:spLocks noChangeShapeType="1"/>
            </p:cNvSpPr>
            <p:nvPr/>
          </p:nvSpPr>
          <p:spPr bwMode="auto">
            <a:xfrm>
              <a:off x="2928" y="816"/>
              <a:ext cx="1440" cy="4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</p:grpSp>
      <p:sp>
        <p:nvSpPr>
          <p:cNvPr id="62" name="Text Box 27">
            <a:extLst>
              <a:ext uri="{FF2B5EF4-FFF2-40B4-BE49-F238E27FC236}">
                <a16:creationId xmlns:a16="http://schemas.microsoft.com/office/drawing/2014/main" id="{ADC07206-CC7D-9A43-8AE6-97CCE0B7E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9914" y="6916050"/>
            <a:ext cx="570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/a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95F02CA-2644-5447-80BA-4453F5280985}"/>
              </a:ext>
            </a:extLst>
          </p:cNvPr>
          <p:cNvCxnSpPr/>
          <p:nvPr/>
        </p:nvCxnSpPr>
        <p:spPr bwMode="auto">
          <a:xfrm rot="5400000">
            <a:off x="9006809" y="6698011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Text Box 35">
            <a:extLst>
              <a:ext uri="{FF2B5EF4-FFF2-40B4-BE49-F238E27FC236}">
                <a16:creationId xmlns:a16="http://schemas.microsoft.com/office/drawing/2014/main" id="{2A70C813-DEC6-4A44-9C3C-29B314CF7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5811" y="7834917"/>
            <a:ext cx="59182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83" name="Text Box 35">
            <a:extLst>
              <a:ext uri="{FF2B5EF4-FFF2-40B4-BE49-F238E27FC236}">
                <a16:creationId xmlns:a16="http://schemas.microsoft.com/office/drawing/2014/main" id="{689911E9-EBBA-444C-9CF6-CC99FBB85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7800" y="7834917"/>
            <a:ext cx="59182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8E851D-186C-6D46-B777-ADA0E41CF396}"/>
              </a:ext>
            </a:extLst>
          </p:cNvPr>
          <p:cNvGrpSpPr/>
          <p:nvPr/>
        </p:nvGrpSpPr>
        <p:grpSpPr>
          <a:xfrm>
            <a:off x="3342948" y="6514117"/>
            <a:ext cx="4534244" cy="1397000"/>
            <a:chOff x="3342948" y="6514117"/>
            <a:chExt cx="4534244" cy="1397000"/>
          </a:xfrm>
        </p:grpSpPr>
        <p:cxnSp>
          <p:nvCxnSpPr>
            <p:cNvPr id="88" name="Straight Connector 87"/>
            <p:cNvCxnSpPr/>
            <p:nvPr/>
          </p:nvCxnSpPr>
          <p:spPr bwMode="auto">
            <a:xfrm rot="5400000">
              <a:off x="3114348" y="6742717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rot="5400000">
              <a:off x="4343813" y="6742717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B9D3868-231C-1B40-82EB-DE2419D2AD20}"/>
                </a:ext>
              </a:extLst>
            </p:cNvPr>
            <p:cNvCxnSpPr/>
            <p:nvPr/>
          </p:nvCxnSpPr>
          <p:spPr bwMode="auto">
            <a:xfrm rot="5400000">
              <a:off x="6588082" y="7682517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8BCC22F-9FA8-5B45-821C-04496E63E39B}"/>
                </a:ext>
              </a:extLst>
            </p:cNvPr>
            <p:cNvCxnSpPr/>
            <p:nvPr/>
          </p:nvCxnSpPr>
          <p:spPr bwMode="auto">
            <a:xfrm rot="5400000">
              <a:off x="7648592" y="7682517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7" name="Group 57">
            <a:extLst>
              <a:ext uri="{FF2B5EF4-FFF2-40B4-BE49-F238E27FC236}">
                <a16:creationId xmlns:a16="http://schemas.microsoft.com/office/drawing/2014/main" id="{002CFE13-6C4D-D242-8D79-1D3ED28A5C40}"/>
              </a:ext>
            </a:extLst>
          </p:cNvPr>
          <p:cNvGrpSpPr/>
          <p:nvPr/>
        </p:nvGrpSpPr>
        <p:grpSpPr>
          <a:xfrm>
            <a:off x="6107297" y="6469411"/>
            <a:ext cx="2440411" cy="1000637"/>
            <a:chOff x="-40773" y="4349496"/>
            <a:chExt cx="2440411" cy="1000637"/>
          </a:xfrm>
        </p:grpSpPr>
        <p:sp>
          <p:nvSpPr>
            <p:cNvPr id="89" name="Line 14">
              <a:extLst>
                <a:ext uri="{FF2B5EF4-FFF2-40B4-BE49-F238E27FC236}">
                  <a16:creationId xmlns:a16="http://schemas.microsoft.com/office/drawing/2014/main" id="{6C3D00B7-363B-444D-8DB8-65751E7DCC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7368" y="4349496"/>
              <a:ext cx="456521" cy="4511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  <p:sp>
          <p:nvSpPr>
            <p:cNvPr id="91" name="Line 15">
              <a:extLst>
                <a:ext uri="{FF2B5EF4-FFF2-40B4-BE49-F238E27FC236}">
                  <a16:creationId xmlns:a16="http://schemas.microsoft.com/office/drawing/2014/main" id="{5506C24B-1CC1-634B-9580-EC95982209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3889" y="4349496"/>
              <a:ext cx="457879" cy="4484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  <p:sp>
          <p:nvSpPr>
            <p:cNvPr id="92" name="Text Box 36">
              <a:extLst>
                <a:ext uri="{FF2B5EF4-FFF2-40B4-BE49-F238E27FC236}">
                  <a16:creationId xmlns:a16="http://schemas.microsoft.com/office/drawing/2014/main" id="{C50C84CA-838B-924D-B101-E1832EADC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0773" y="4796135"/>
              <a:ext cx="134203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/>
                <a:t>[+high]</a:t>
              </a:r>
            </a:p>
          </p:txBody>
        </p:sp>
        <p:sp>
          <p:nvSpPr>
            <p:cNvPr id="93" name="Text Box 36">
              <a:extLst>
                <a:ext uri="{FF2B5EF4-FFF2-40B4-BE49-F238E27FC236}">
                  <a16:creationId xmlns:a16="http://schemas.microsoft.com/office/drawing/2014/main" id="{80A3ABB9-B34F-5F4D-977F-272DA6C18D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1649" y="4796135"/>
              <a:ext cx="131798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/>
                <a:t>[–high]</a:t>
              </a:r>
            </a:p>
          </p:txBody>
        </p:sp>
      </p:grpSp>
      <p:sp>
        <p:nvSpPr>
          <p:cNvPr id="95" name="Text Box 13">
            <a:extLst>
              <a:ext uri="{FF2B5EF4-FFF2-40B4-BE49-F238E27FC236}">
                <a16:creationId xmlns:a16="http://schemas.microsoft.com/office/drawing/2014/main" id="{19E5A5AF-F933-474F-B198-CB5945FD1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9851" y="5087252"/>
            <a:ext cx="13821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[–front]</a:t>
            </a:r>
          </a:p>
        </p:txBody>
      </p:sp>
      <p:sp>
        <p:nvSpPr>
          <p:cNvPr id="85" name="Text Box 34">
            <a:extLst>
              <a:ext uri="{FF2B5EF4-FFF2-40B4-BE49-F238E27FC236}">
                <a16:creationId xmlns:a16="http://schemas.microsoft.com/office/drawing/2014/main" id="{EAB01962-2280-B047-8BB7-22C0E4C05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0689" y="5976252"/>
            <a:ext cx="15552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/>
              <a:t>[+round]</a:t>
            </a:r>
          </a:p>
        </p:txBody>
      </p:sp>
      <p:sp>
        <p:nvSpPr>
          <p:cNvPr id="86" name="Text Box 36">
            <a:extLst>
              <a:ext uri="{FF2B5EF4-FFF2-40B4-BE49-F238E27FC236}">
                <a16:creationId xmlns:a16="http://schemas.microsoft.com/office/drawing/2014/main" id="{7A33DC65-7B44-344D-85FA-0F3C86F6E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814" y="5976252"/>
            <a:ext cx="15311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[–round]</a:t>
            </a:r>
          </a:p>
        </p:txBody>
      </p:sp>
      <p:grpSp>
        <p:nvGrpSpPr>
          <p:cNvPr id="97" name="Group 24">
            <a:extLst>
              <a:ext uri="{FF2B5EF4-FFF2-40B4-BE49-F238E27FC236}">
                <a16:creationId xmlns:a16="http://schemas.microsoft.com/office/drawing/2014/main" id="{5A0875EF-A096-EE43-B67D-24A4A77CEB24}"/>
              </a:ext>
            </a:extLst>
          </p:cNvPr>
          <p:cNvGrpSpPr>
            <a:grpSpLocks/>
          </p:cNvGrpSpPr>
          <p:nvPr/>
        </p:nvGrpSpPr>
        <p:grpSpPr bwMode="auto">
          <a:xfrm>
            <a:off x="7529100" y="5548915"/>
            <a:ext cx="1656000" cy="457200"/>
            <a:chOff x="1441" y="2400"/>
            <a:chExt cx="913" cy="288"/>
          </a:xfrm>
          <a:noFill/>
        </p:grpSpPr>
        <p:sp>
          <p:nvSpPr>
            <p:cNvPr id="98" name="Line 25">
              <a:extLst>
                <a:ext uri="{FF2B5EF4-FFF2-40B4-BE49-F238E27FC236}">
                  <a16:creationId xmlns:a16="http://schemas.microsoft.com/office/drawing/2014/main" id="{8B736168-77FA-C248-8621-4EA87792B3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000">
                <a:latin typeface="Times" pitchFamily="1" charset="0"/>
              </a:endParaRPr>
            </a:p>
          </p:txBody>
        </p:sp>
        <p:sp>
          <p:nvSpPr>
            <p:cNvPr id="100" name="Line 26">
              <a:extLst>
                <a:ext uri="{FF2B5EF4-FFF2-40B4-BE49-F238E27FC236}">
                  <a16:creationId xmlns:a16="http://schemas.microsoft.com/office/drawing/2014/main" id="{94ADF2A2-5211-784E-9714-F5A2850012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000">
                <a:latin typeface="Times" pitchFamily="1" charset="0"/>
              </a:endParaRPr>
            </a:p>
          </p:txBody>
        </p:sp>
      </p:grpSp>
      <p:sp>
        <p:nvSpPr>
          <p:cNvPr id="60" name="Text Box 5">
            <a:extLst>
              <a:ext uri="{FF2B5EF4-FFF2-40B4-BE49-F238E27FC236}">
                <a16:creationId xmlns:a16="http://schemas.microsoft.com/office/drawing/2014/main" id="{AF40D433-A0CD-0F49-B910-F166A0612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115000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West Germanic feature hierarchy 2: Oops, I need that?</a:t>
            </a:r>
          </a:p>
        </p:txBody>
      </p:sp>
      <p:sp>
        <p:nvSpPr>
          <p:cNvPr id="105" name="Slide Number Placeholder 8">
            <a:extLst>
              <a:ext uri="{FF2B5EF4-FFF2-40B4-BE49-F238E27FC236}">
                <a16:creationId xmlns:a16="http://schemas.microsoft.com/office/drawing/2014/main" id="{AF465C25-6474-E543-99B7-E8AB74CC2A36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91</a:t>
            </a:fld>
            <a:endParaRPr lang="en-US" sz="1600" dirty="0"/>
          </a:p>
        </p:txBody>
      </p:sp>
      <p:sp>
        <p:nvSpPr>
          <p:cNvPr id="106" name="Text Box 7">
            <a:extLst>
              <a:ext uri="{FF2B5EF4-FFF2-40B4-BE49-F238E27FC236}">
                <a16:creationId xmlns:a16="http://schemas.microsoft.com/office/drawing/2014/main" id="{A9083C57-C664-E14B-8112-12BF20AE3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7026" y="3506396"/>
            <a:ext cx="572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In the new hierarchy, /a/ no longer has a [+low] feature. </a:t>
            </a:r>
          </a:p>
        </p:txBody>
      </p:sp>
      <p:sp>
        <p:nvSpPr>
          <p:cNvPr id="107" name="Text Box 28">
            <a:extLst>
              <a:ext uri="{FF2B5EF4-FFF2-40B4-BE49-F238E27FC236}">
                <a16:creationId xmlns:a16="http://schemas.microsoft.com/office/drawing/2014/main" id="{D5F1A8A3-C253-E34B-BB0A-53558AB7A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282" y="3563888"/>
            <a:ext cx="4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763" indent="-4763" algn="l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Cambria"/>
                <a:ea typeface="Times" charset="0"/>
                <a:cs typeface="Times" charset="0"/>
              </a:rPr>
              <a:t>[front] &gt; [round] &gt; [high]</a:t>
            </a:r>
          </a:p>
        </p:txBody>
      </p:sp>
      <p:sp>
        <p:nvSpPr>
          <p:cNvPr id="42" name="Text Box 7">
            <a:extLst>
              <a:ext uri="{FF2B5EF4-FFF2-40B4-BE49-F238E27FC236}">
                <a16:creationId xmlns:a16="http://schemas.microsoft.com/office/drawing/2014/main" id="{D5E66CD1-D5B3-1141-9BD0-EFF6C92FB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2340" y="6735142"/>
            <a:ext cx="5796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buFont typeface="Times" charset="0"/>
              <a:buNone/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Uh oh! Do we now have a ‘</a:t>
            </a:r>
            <a:r>
              <a:rPr lang="en-US" sz="3200" dirty="0">
                <a:latin typeface="Cambria"/>
                <a:ea typeface="Cambria"/>
                <a:cs typeface="Cambria"/>
              </a:rPr>
              <a:t>Oops, I Need That’ Problem?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 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34CBB44-B689-614C-A1AA-DD21312AD0F6}"/>
              </a:ext>
            </a:extLst>
          </p:cNvPr>
          <p:cNvSpPr>
            <a:spLocks noChangeAspect="1"/>
          </p:cNvSpPr>
          <p:nvPr/>
        </p:nvSpPr>
        <p:spPr bwMode="auto">
          <a:xfrm>
            <a:off x="8632978" y="6660368"/>
            <a:ext cx="1152000" cy="1152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3200">
              <a:latin typeface="Times" pitchFamily="71" charset="0"/>
            </a:endParaRPr>
          </a:p>
        </p:txBody>
      </p:sp>
      <p:sp>
        <p:nvSpPr>
          <p:cNvPr id="44" name="Text Box 7">
            <a:extLst>
              <a:ext uri="{FF2B5EF4-FFF2-40B4-BE49-F238E27FC236}">
                <a16:creationId xmlns:a16="http://schemas.microsoft.com/office/drawing/2014/main" id="{C6563984-4A05-6147-A05B-47435D6EF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7026" y="5120769"/>
            <a:ext cx="572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Recall that this feature was very important at an earlier period.</a:t>
            </a:r>
          </a:p>
        </p:txBody>
      </p:sp>
    </p:spTree>
    <p:extLst>
      <p:ext uri="{BB962C8B-B14F-4D97-AF65-F5344CB8AC3E}">
        <p14:creationId xmlns:p14="http://schemas.microsoft.com/office/powerpoint/2010/main" val="3284365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42" grpId="0"/>
      <p:bldP spid="43" grpId="0" animBg="1"/>
      <p:bldP spid="4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1166400" y="2534753"/>
            <a:ext cx="1414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No! </a:t>
            </a: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/a/ no longer needs a [+low] feature!</a:t>
            </a:r>
          </a:p>
        </p:txBody>
      </p:sp>
      <p:sp>
        <p:nvSpPr>
          <p:cNvPr id="136194" name="Rectangle 37"/>
          <p:cNvSpPr>
            <a:spLocks noChangeArrowheads="1"/>
          </p:cNvSpPr>
          <p:nvPr/>
        </p:nvSpPr>
        <p:spPr bwMode="auto">
          <a:xfrm>
            <a:off x="6040562" y="3506396"/>
            <a:ext cx="4041237" cy="49730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3000" noProof="1"/>
          </a:p>
        </p:txBody>
      </p:sp>
      <p:sp>
        <p:nvSpPr>
          <p:cNvPr id="117" name="Line 11"/>
          <p:cNvSpPr>
            <a:spLocks noChangeShapeType="1"/>
          </p:cNvSpPr>
          <p:nvPr/>
        </p:nvSpPr>
        <p:spPr bwMode="auto">
          <a:xfrm>
            <a:off x="6111779" y="4405917"/>
            <a:ext cx="2240274" cy="7318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000"/>
          </a:p>
        </p:txBody>
      </p:sp>
      <p:sp>
        <p:nvSpPr>
          <p:cNvPr id="62" name="Text Box 27">
            <a:extLst>
              <a:ext uri="{FF2B5EF4-FFF2-40B4-BE49-F238E27FC236}">
                <a16:creationId xmlns:a16="http://schemas.microsoft.com/office/drawing/2014/main" id="{ADC07206-CC7D-9A43-8AE6-97CCE0B7E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9914" y="6916050"/>
            <a:ext cx="570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/a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95F02CA-2644-5447-80BA-4453F5280985}"/>
              </a:ext>
            </a:extLst>
          </p:cNvPr>
          <p:cNvCxnSpPr/>
          <p:nvPr/>
        </p:nvCxnSpPr>
        <p:spPr bwMode="auto">
          <a:xfrm rot="5400000">
            <a:off x="9006809" y="6698011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Text Box 35">
            <a:extLst>
              <a:ext uri="{FF2B5EF4-FFF2-40B4-BE49-F238E27FC236}">
                <a16:creationId xmlns:a16="http://schemas.microsoft.com/office/drawing/2014/main" id="{2A70C813-DEC6-4A44-9C3C-29B314CF7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5811" y="7834917"/>
            <a:ext cx="59182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83" name="Text Box 35">
            <a:extLst>
              <a:ext uri="{FF2B5EF4-FFF2-40B4-BE49-F238E27FC236}">
                <a16:creationId xmlns:a16="http://schemas.microsoft.com/office/drawing/2014/main" id="{689911E9-EBBA-444C-9CF6-CC99FBB85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7800" y="7834917"/>
            <a:ext cx="59182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B9D3868-231C-1B40-82EB-DE2419D2AD20}"/>
              </a:ext>
            </a:extLst>
          </p:cNvPr>
          <p:cNvCxnSpPr/>
          <p:nvPr/>
        </p:nvCxnSpPr>
        <p:spPr bwMode="auto">
          <a:xfrm rot="5400000">
            <a:off x="6588082" y="7682517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8BCC22F-9FA8-5B45-821C-04496E63E39B}"/>
              </a:ext>
            </a:extLst>
          </p:cNvPr>
          <p:cNvCxnSpPr/>
          <p:nvPr/>
        </p:nvCxnSpPr>
        <p:spPr bwMode="auto">
          <a:xfrm rot="5400000">
            <a:off x="7648592" y="7682517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7" name="Group 57">
            <a:extLst>
              <a:ext uri="{FF2B5EF4-FFF2-40B4-BE49-F238E27FC236}">
                <a16:creationId xmlns:a16="http://schemas.microsoft.com/office/drawing/2014/main" id="{002CFE13-6C4D-D242-8D79-1D3ED28A5C40}"/>
              </a:ext>
            </a:extLst>
          </p:cNvPr>
          <p:cNvGrpSpPr/>
          <p:nvPr/>
        </p:nvGrpSpPr>
        <p:grpSpPr>
          <a:xfrm>
            <a:off x="6107297" y="6469411"/>
            <a:ext cx="2440411" cy="1000637"/>
            <a:chOff x="-40773" y="4349496"/>
            <a:chExt cx="2440411" cy="1000637"/>
          </a:xfrm>
        </p:grpSpPr>
        <p:sp>
          <p:nvSpPr>
            <p:cNvPr id="89" name="Line 14">
              <a:extLst>
                <a:ext uri="{FF2B5EF4-FFF2-40B4-BE49-F238E27FC236}">
                  <a16:creationId xmlns:a16="http://schemas.microsoft.com/office/drawing/2014/main" id="{6C3D00B7-363B-444D-8DB8-65751E7DCC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7368" y="4349496"/>
              <a:ext cx="456521" cy="4511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  <p:sp>
          <p:nvSpPr>
            <p:cNvPr id="91" name="Line 15">
              <a:extLst>
                <a:ext uri="{FF2B5EF4-FFF2-40B4-BE49-F238E27FC236}">
                  <a16:creationId xmlns:a16="http://schemas.microsoft.com/office/drawing/2014/main" id="{5506C24B-1CC1-634B-9580-EC95982209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3889" y="4349496"/>
              <a:ext cx="457879" cy="4484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000"/>
            </a:p>
          </p:txBody>
        </p:sp>
        <p:sp>
          <p:nvSpPr>
            <p:cNvPr id="92" name="Text Box 36">
              <a:extLst>
                <a:ext uri="{FF2B5EF4-FFF2-40B4-BE49-F238E27FC236}">
                  <a16:creationId xmlns:a16="http://schemas.microsoft.com/office/drawing/2014/main" id="{C50C84CA-838B-924D-B101-E1832EADC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0773" y="4796135"/>
              <a:ext cx="134203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/>
                <a:t>[+high]</a:t>
              </a:r>
            </a:p>
          </p:txBody>
        </p:sp>
        <p:sp>
          <p:nvSpPr>
            <p:cNvPr id="93" name="Text Box 36">
              <a:extLst>
                <a:ext uri="{FF2B5EF4-FFF2-40B4-BE49-F238E27FC236}">
                  <a16:creationId xmlns:a16="http://schemas.microsoft.com/office/drawing/2014/main" id="{80A3ABB9-B34F-5F4D-977F-272DA6C18D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1649" y="4796135"/>
              <a:ext cx="131798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/>
                <a:t>[–high]</a:t>
              </a:r>
            </a:p>
          </p:txBody>
        </p:sp>
      </p:grpSp>
      <p:sp>
        <p:nvSpPr>
          <p:cNvPr id="95" name="Text Box 13">
            <a:extLst>
              <a:ext uri="{FF2B5EF4-FFF2-40B4-BE49-F238E27FC236}">
                <a16:creationId xmlns:a16="http://schemas.microsoft.com/office/drawing/2014/main" id="{19E5A5AF-F933-474F-B198-CB5945FD1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9851" y="5087252"/>
            <a:ext cx="13821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[–front]</a:t>
            </a:r>
          </a:p>
        </p:txBody>
      </p:sp>
      <p:sp>
        <p:nvSpPr>
          <p:cNvPr id="85" name="Text Box 34">
            <a:extLst>
              <a:ext uri="{FF2B5EF4-FFF2-40B4-BE49-F238E27FC236}">
                <a16:creationId xmlns:a16="http://schemas.microsoft.com/office/drawing/2014/main" id="{EAB01962-2280-B047-8BB7-22C0E4C05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0689" y="5976252"/>
            <a:ext cx="15552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/>
              <a:t>[+round]</a:t>
            </a:r>
          </a:p>
        </p:txBody>
      </p:sp>
      <p:sp>
        <p:nvSpPr>
          <p:cNvPr id="86" name="Text Box 36">
            <a:extLst>
              <a:ext uri="{FF2B5EF4-FFF2-40B4-BE49-F238E27FC236}">
                <a16:creationId xmlns:a16="http://schemas.microsoft.com/office/drawing/2014/main" id="{7A33DC65-7B44-344D-85FA-0F3C86F6E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814" y="5976252"/>
            <a:ext cx="15311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[–round]</a:t>
            </a:r>
          </a:p>
        </p:txBody>
      </p:sp>
      <p:grpSp>
        <p:nvGrpSpPr>
          <p:cNvPr id="97" name="Group 24">
            <a:extLst>
              <a:ext uri="{FF2B5EF4-FFF2-40B4-BE49-F238E27FC236}">
                <a16:creationId xmlns:a16="http://schemas.microsoft.com/office/drawing/2014/main" id="{5A0875EF-A096-EE43-B67D-24A4A77CEB24}"/>
              </a:ext>
            </a:extLst>
          </p:cNvPr>
          <p:cNvGrpSpPr>
            <a:grpSpLocks/>
          </p:cNvGrpSpPr>
          <p:nvPr/>
        </p:nvGrpSpPr>
        <p:grpSpPr bwMode="auto">
          <a:xfrm>
            <a:off x="7529100" y="5548915"/>
            <a:ext cx="1656000" cy="457200"/>
            <a:chOff x="1441" y="2400"/>
            <a:chExt cx="913" cy="288"/>
          </a:xfrm>
          <a:noFill/>
        </p:grpSpPr>
        <p:sp>
          <p:nvSpPr>
            <p:cNvPr id="98" name="Line 25">
              <a:extLst>
                <a:ext uri="{FF2B5EF4-FFF2-40B4-BE49-F238E27FC236}">
                  <a16:creationId xmlns:a16="http://schemas.microsoft.com/office/drawing/2014/main" id="{8B736168-77FA-C248-8621-4EA87792B3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1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000">
                <a:latin typeface="Times" pitchFamily="1" charset="0"/>
              </a:endParaRPr>
            </a:p>
          </p:txBody>
        </p:sp>
        <p:sp>
          <p:nvSpPr>
            <p:cNvPr id="100" name="Line 26">
              <a:extLst>
                <a:ext uri="{FF2B5EF4-FFF2-40B4-BE49-F238E27FC236}">
                  <a16:creationId xmlns:a16="http://schemas.microsoft.com/office/drawing/2014/main" id="{94ADF2A2-5211-784E-9714-F5A2850012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3" y="2400"/>
              <a:ext cx="461" cy="288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3000">
                <a:latin typeface="Times" pitchFamily="1" charset="0"/>
              </a:endParaRPr>
            </a:p>
          </p:txBody>
        </p:sp>
      </p:grpSp>
      <p:sp>
        <p:nvSpPr>
          <p:cNvPr id="60" name="Text Box 5">
            <a:extLst>
              <a:ext uri="{FF2B5EF4-FFF2-40B4-BE49-F238E27FC236}">
                <a16:creationId xmlns:a16="http://schemas.microsoft.com/office/drawing/2014/main" id="{AF40D433-A0CD-0F49-B910-F166A0612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116054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West Germanic feature hierarchy 2: No, I don’t need it!</a:t>
            </a:r>
          </a:p>
        </p:txBody>
      </p:sp>
      <p:sp>
        <p:nvSpPr>
          <p:cNvPr id="105" name="Slide Number Placeholder 8">
            <a:extLst>
              <a:ext uri="{FF2B5EF4-FFF2-40B4-BE49-F238E27FC236}">
                <a16:creationId xmlns:a16="http://schemas.microsoft.com/office/drawing/2014/main" id="{AF465C25-6474-E543-99B7-E8AB74CC2A36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92</a:t>
            </a:fld>
            <a:endParaRPr lang="en-US" sz="1600" dirty="0"/>
          </a:p>
        </p:txBody>
      </p:sp>
      <p:sp>
        <p:nvSpPr>
          <p:cNvPr id="106" name="Text Box 7">
            <a:extLst>
              <a:ext uri="{FF2B5EF4-FFF2-40B4-BE49-F238E27FC236}">
                <a16:creationId xmlns:a16="http://schemas.microsoft.com/office/drawing/2014/main" id="{A9083C57-C664-E14B-8112-12BF20AE3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5634" y="4469424"/>
            <a:ext cx="500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buFont typeface="Times" charset="0"/>
              <a:buNone/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I know of no evidence— in Old English, for example—that /a/ causes lowering of other segments, or other-wise needs an active [+low] feature.</a:t>
            </a:r>
          </a:p>
        </p:txBody>
      </p:sp>
    </p:spTree>
    <p:extLst>
      <p:ext uri="{BB962C8B-B14F-4D97-AF65-F5344CB8AC3E}">
        <p14:creationId xmlns:p14="http://schemas.microsoft.com/office/powerpoint/2010/main" val="37754619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7">
            <a:extLst>
              <a:ext uri="{FF2B5EF4-FFF2-40B4-BE49-F238E27FC236}">
                <a16:creationId xmlns:a16="http://schemas.microsoft.com/office/drawing/2014/main" id="{8B3D5D48-C3CD-6045-A741-A8C0DC13C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400" y="4211960"/>
            <a:ext cx="3226005" cy="42674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3000" noProof="1"/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1166400" y="2640254"/>
            <a:ext cx="1414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buFont typeface="Times" charset="0"/>
              <a:buNone/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Recall that this is in striking contrast to earlier stages of the language, where there is evidence that */a/ caused lowering. </a:t>
            </a:r>
          </a:p>
        </p:txBody>
      </p:sp>
      <p:sp>
        <p:nvSpPr>
          <p:cNvPr id="136194" name="Rectangle 37"/>
          <p:cNvSpPr>
            <a:spLocks noChangeArrowheads="1"/>
          </p:cNvSpPr>
          <p:nvPr/>
        </p:nvSpPr>
        <p:spPr bwMode="auto">
          <a:xfrm>
            <a:off x="6854400" y="4209840"/>
            <a:ext cx="3229200" cy="426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3000" noProof="1"/>
          </a:p>
        </p:txBody>
      </p:sp>
      <p:sp>
        <p:nvSpPr>
          <p:cNvPr id="117" name="Line 11"/>
          <p:cNvSpPr>
            <a:spLocks noChangeShapeType="1"/>
          </p:cNvSpPr>
          <p:nvPr/>
        </p:nvSpPr>
        <p:spPr bwMode="auto">
          <a:xfrm>
            <a:off x="6854399" y="4680554"/>
            <a:ext cx="1497653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000"/>
          </a:p>
        </p:txBody>
      </p:sp>
      <p:sp>
        <p:nvSpPr>
          <p:cNvPr id="62" name="Text Box 27">
            <a:extLst>
              <a:ext uri="{FF2B5EF4-FFF2-40B4-BE49-F238E27FC236}">
                <a16:creationId xmlns:a16="http://schemas.microsoft.com/office/drawing/2014/main" id="{ADC07206-CC7D-9A43-8AE6-97CCE0B7E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9914" y="6916050"/>
            <a:ext cx="570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/a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95F02CA-2644-5447-80BA-4453F5280985}"/>
              </a:ext>
            </a:extLst>
          </p:cNvPr>
          <p:cNvCxnSpPr/>
          <p:nvPr/>
        </p:nvCxnSpPr>
        <p:spPr bwMode="auto">
          <a:xfrm rot="5400000">
            <a:off x="9006809" y="6698011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 Box 13">
            <a:extLst>
              <a:ext uri="{FF2B5EF4-FFF2-40B4-BE49-F238E27FC236}">
                <a16:creationId xmlns:a16="http://schemas.microsoft.com/office/drawing/2014/main" id="{19E5A5AF-F933-474F-B198-CB5945FD1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9851" y="5087252"/>
            <a:ext cx="13821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</a:rPr>
              <a:t>[–front]</a:t>
            </a:r>
          </a:p>
        </p:txBody>
      </p:sp>
      <p:sp>
        <p:nvSpPr>
          <p:cNvPr id="86" name="Text Box 36">
            <a:extLst>
              <a:ext uri="{FF2B5EF4-FFF2-40B4-BE49-F238E27FC236}">
                <a16:creationId xmlns:a16="http://schemas.microsoft.com/office/drawing/2014/main" id="{7A33DC65-7B44-344D-85FA-0F3C86F6E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814" y="5976252"/>
            <a:ext cx="15311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</a:rPr>
              <a:t>[–round]</a:t>
            </a:r>
          </a:p>
        </p:txBody>
      </p:sp>
      <p:sp>
        <p:nvSpPr>
          <p:cNvPr id="100" name="Line 26">
            <a:extLst>
              <a:ext uri="{FF2B5EF4-FFF2-40B4-BE49-F238E27FC236}">
                <a16:creationId xmlns:a16="http://schemas.microsoft.com/office/drawing/2014/main" id="{94ADF2A2-5211-784E-9714-F5A285001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8938" y="5548915"/>
            <a:ext cx="836162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3000">
              <a:latin typeface="Times" pitchFamily="1" charset="0"/>
            </a:endParaRPr>
          </a:p>
        </p:txBody>
      </p:sp>
      <p:sp>
        <p:nvSpPr>
          <p:cNvPr id="60" name="Text Box 5">
            <a:extLst>
              <a:ext uri="{FF2B5EF4-FFF2-40B4-BE49-F238E27FC236}">
                <a16:creationId xmlns:a16="http://schemas.microsoft.com/office/drawing/2014/main" id="{AF40D433-A0CD-0F49-B910-F166A0612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1440000"/>
            <a:ext cx="116054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West Germanic feature hierarchy 2: No, I don’t need it!</a:t>
            </a:r>
          </a:p>
        </p:txBody>
      </p:sp>
      <p:sp>
        <p:nvSpPr>
          <p:cNvPr id="105" name="Slide Number Placeholder 8">
            <a:extLst>
              <a:ext uri="{FF2B5EF4-FFF2-40B4-BE49-F238E27FC236}">
                <a16:creationId xmlns:a16="http://schemas.microsoft.com/office/drawing/2014/main" id="{AF465C25-6474-E543-99B7-E8AB74CC2A36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93</a:t>
            </a:fld>
            <a:endParaRPr lang="en-US" sz="1600" dirty="0"/>
          </a:p>
        </p:txBody>
      </p:sp>
      <p:sp>
        <p:nvSpPr>
          <p:cNvPr id="106" name="Text Box 7">
            <a:extLst>
              <a:ext uri="{FF2B5EF4-FFF2-40B4-BE49-F238E27FC236}">
                <a16:creationId xmlns:a16="http://schemas.microsoft.com/office/drawing/2014/main" id="{A9083C57-C664-E14B-8112-12BF20AE3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1042" y="4036353"/>
            <a:ext cx="4968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buFont typeface="Times" charset="0"/>
              <a:buNone/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This connection between contrast and activity is exactly what Contrastive Hierarchy Theory predicts. </a:t>
            </a:r>
          </a:p>
        </p:txBody>
      </p:sp>
      <p:sp>
        <p:nvSpPr>
          <p:cNvPr id="26" name="Line 11">
            <a:extLst>
              <a:ext uri="{FF2B5EF4-FFF2-40B4-BE49-F238E27FC236}">
                <a16:creationId xmlns:a16="http://schemas.microsoft.com/office/drawing/2014/main" id="{09394CC6-D6C9-9A45-972F-A81F16276A12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152131" y="4344218"/>
            <a:ext cx="2240274" cy="7318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000"/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183F9922-1B67-C549-8108-60FD4C163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553" y="5087252"/>
            <a:ext cx="123463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</a:rPr>
              <a:t>[+low]</a:t>
            </a:r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917E0972-DAF6-C94A-AAE9-B79C5EF8E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2795" y="6026751"/>
            <a:ext cx="76335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Doulos SIL" charset="-52"/>
                <a:cs typeface="Times New Roman" panose="02020603050405020304" pitchFamily="18" charset="0"/>
              </a:rPr>
              <a:t>*/a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370CB3F-9824-E946-83DD-FB0C3F3C5B79}"/>
              </a:ext>
            </a:extLst>
          </p:cNvPr>
          <p:cNvCxnSpPr/>
          <p:nvPr/>
        </p:nvCxnSpPr>
        <p:spPr bwMode="auto">
          <a:xfrm rot="5400000">
            <a:off x="1782051" y="5808712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 Box 28">
            <a:extLst>
              <a:ext uri="{FF2B5EF4-FFF2-40B4-BE49-F238E27FC236}">
                <a16:creationId xmlns:a16="http://schemas.microsoft.com/office/drawing/2014/main" id="{27C34BE4-7961-5147-9064-C06C95AE6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246" y="7875657"/>
            <a:ext cx="22315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763" indent="-4763" algn="l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Cambria"/>
                <a:ea typeface="Times" charset="0"/>
                <a:cs typeface="Times" charset="0"/>
              </a:rPr>
              <a:t>Hierarchy 2</a:t>
            </a: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2FB12973-59FB-254A-9AFC-892B33D92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648" y="7875657"/>
            <a:ext cx="22315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763" indent="-4763" algn="l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Cambria"/>
                <a:ea typeface="Times" charset="0"/>
                <a:cs typeface="Times" charset="0"/>
              </a:rPr>
              <a:t>Hierarchy 1</a:t>
            </a: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8FB78865-ACE1-B3E9-7371-3E4858649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1042" y="6417337"/>
            <a:ext cx="4968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buFont typeface="Times" charset="0"/>
              <a:buNone/>
            </a:pPr>
            <a:r>
              <a:rPr lang="en-US" sz="3200" dirty="0">
                <a:latin typeface="Cambria" panose="02040503050406030204" pitchFamily="18" charset="0"/>
                <a:ea typeface="Palatino" charset="0"/>
                <a:cs typeface="Palatino" charset="0"/>
              </a:rPr>
              <a:t>When an active feature is demoted so that it is no longer contrastive, it may not remain active.</a:t>
            </a:r>
          </a:p>
        </p:txBody>
      </p:sp>
    </p:spTree>
    <p:extLst>
      <p:ext uri="{BB962C8B-B14F-4D97-AF65-F5344CB8AC3E}">
        <p14:creationId xmlns:p14="http://schemas.microsoft.com/office/powerpoint/2010/main" val="1200133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4082580" y="1600200"/>
            <a:ext cx="8092431" cy="5943600"/>
          </a:xfrm>
          <a:prstGeom prst="rect">
            <a:avLst/>
          </a:prstGeom>
          <a:solidFill>
            <a:srgbClr val="60606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242594" y="1828815"/>
            <a:ext cx="7772400" cy="5577815"/>
          </a:xfrm>
          <a:prstGeom prst="rect">
            <a:avLst/>
          </a:prstGeom>
          <a:solidFill>
            <a:srgbClr val="F8F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71094" y="1255714"/>
            <a:ext cx="8915400" cy="2514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971767" y="5179613"/>
            <a:ext cx="26452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ts val="960"/>
              </a:spcBef>
            </a:pPr>
            <a:r>
              <a:rPr lang="en-US" sz="3200" dirty="0">
                <a:solidFill>
                  <a:srgbClr val="C00000"/>
                </a:solidFill>
                <a:latin typeface="Optima"/>
                <a:cs typeface="Optima"/>
              </a:rPr>
              <a:t>7. Conclusion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244118" y="3352803"/>
            <a:ext cx="7769352" cy="182876"/>
          </a:xfrm>
          <a:prstGeom prst="rect">
            <a:avLst/>
          </a:prstGeom>
          <a:solidFill>
            <a:srgbClr val="60606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0346210" y="3543309"/>
            <a:ext cx="1828800" cy="3985252"/>
          </a:xfrm>
          <a:prstGeom prst="rect">
            <a:avLst/>
          </a:prstGeom>
          <a:solidFill>
            <a:srgbClr val="60606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>
              <a:latin typeface="Times" pitchFamily="71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659E4B-9D4A-AF49-98B5-9D05EC5B44B9}"/>
              </a:ext>
            </a:extLst>
          </p:cNvPr>
          <p:cNvSpPr/>
          <p:nvPr/>
        </p:nvSpPr>
        <p:spPr bwMode="auto">
          <a:xfrm>
            <a:off x="4242595" y="3537000"/>
            <a:ext cx="6103616" cy="3870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dirty="0">
              <a:latin typeface="Times" pitchFamily="71" charset="0"/>
            </a:endParaRP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5AA28CED-DBC8-8E45-A945-D34EF81C0FED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94</a:t>
            </a:fld>
            <a:endParaRPr lang="en-US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C34892-9F45-CB49-804B-C446FA9B21EF}"/>
              </a:ext>
            </a:extLst>
          </p:cNvPr>
          <p:cNvSpPr/>
          <p:nvPr/>
        </p:nvSpPr>
        <p:spPr>
          <a:xfrm>
            <a:off x="7388564" y="1928177"/>
            <a:ext cx="30620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International Conference </a:t>
            </a:r>
          </a:p>
          <a:p>
            <a:pPr algn="l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on Historical Linguistics</a:t>
            </a:r>
          </a:p>
          <a:p>
            <a:pPr algn="l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ICHL 25 – Oxford</a:t>
            </a:r>
          </a:p>
          <a:p>
            <a:pPr algn="l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1–5 August 2022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8C98BA9-FCDC-B733-411E-F19704C94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0362" y="1835696"/>
            <a:ext cx="1508400" cy="15084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3D86698-8518-6417-D1E1-5878C7E81A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28306" y="1835696"/>
            <a:ext cx="1508400" cy="15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56930"/>
      </p:ext>
    </p:extLst>
  </p:cSld>
  <p:clrMapOvr>
    <a:masterClrMapping/>
  </p:clrMapOvr>
  <p:transition>
    <p:diamond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166400" y="1440000"/>
            <a:ext cx="8105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66399" y="3901006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noProof="1">
                <a:latin typeface="Cambria"/>
                <a:ea typeface="Cambria"/>
                <a:cs typeface="Cambria"/>
              </a:rPr>
              <a:t>Contrastive hierarchies have been fruitfully applied to phonological change in a variety of languages; some of these studies are listed below: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02227EA0-389C-4A43-86C4-0524EFFD2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2485837"/>
            <a:ext cx="1440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I have shown some examples of how Contrastive Hierarchy Theory can contribute to diachronic phonology. </a:t>
            </a:r>
            <a:endParaRPr lang="en-US" sz="3200" noProof="1">
              <a:latin typeface="Cambria"/>
              <a:ea typeface="Cambria"/>
              <a:cs typeface="Cambria"/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54BE0B1B-F68B-EF42-8FE9-18E0E9DCBD01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95</a:t>
            </a:fld>
            <a:endParaRPr lang="en-US" sz="1600" dirty="0"/>
          </a:p>
        </p:txBody>
      </p:sp>
      <p:sp>
        <p:nvSpPr>
          <p:cNvPr id="2" name="Shape 3304">
            <a:extLst>
              <a:ext uri="{FF2B5EF4-FFF2-40B4-BE49-F238E27FC236}">
                <a16:creationId xmlns:a16="http://schemas.microsoft.com/office/drawing/2014/main" id="{2A6B4EFD-38D1-EE45-6D30-2567AF2AD67F}"/>
              </a:ext>
            </a:extLst>
          </p:cNvPr>
          <p:cNvSpPr/>
          <p:nvPr/>
        </p:nvSpPr>
        <p:spPr>
          <a:xfrm>
            <a:off x="1166400" y="5316175"/>
            <a:ext cx="14400000" cy="3308598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8000" tIns="91440" rIns="108000" bIns="91440">
            <a:spAutoFit/>
          </a:bodyPr>
          <a:lstStyle>
            <a:lvl1pPr algn="l">
              <a:spcBef>
                <a:spcPts val="1200"/>
              </a:spcBef>
              <a:defRPr sz="20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algn="ctr">
              <a:spcAft>
                <a:spcPts val="0"/>
              </a:spcAft>
              <a:defRPr sz="1800"/>
            </a:pPr>
            <a:r>
              <a:rPr lang="en-CA" sz="3200" dirty="0">
                <a:solidFill>
                  <a:srgbClr val="C00000"/>
                </a:solidFill>
                <a:latin typeface="Cambria" panose="02040503050406030204" pitchFamily="18" charset="0"/>
              </a:rPr>
              <a:t>Some diachronic studies</a:t>
            </a:r>
            <a:r>
              <a:rPr sz="320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CA" sz="3200" dirty="0">
                <a:solidFill>
                  <a:srgbClr val="C00000"/>
                </a:solidFill>
                <a:latin typeface="Cambria" panose="02040503050406030204" pitchFamily="18" charset="0"/>
              </a:rPr>
              <a:t>using contrastive feature hierarchies</a:t>
            </a:r>
            <a:r>
              <a:rPr sz="3200" dirty="0">
                <a:solidFill>
                  <a:srgbClr val="C00000"/>
                </a:solidFill>
                <a:latin typeface="Cambria" panose="02040503050406030204" pitchFamily="18" charset="0"/>
              </a:rPr>
              <a:t>:</a:t>
            </a:r>
            <a:r>
              <a:rPr sz="3200" dirty="0">
                <a:latin typeface="Cambria" panose="02040503050406030204" pitchFamily="18" charset="0"/>
              </a:rPr>
              <a:t> </a:t>
            </a:r>
            <a:endParaRPr lang="en-CA" sz="3200" dirty="0">
              <a:latin typeface="Cambria" panose="02040503050406030204" pitchFamily="18" charset="0"/>
            </a:endParaRPr>
          </a:p>
          <a:p>
            <a:pPr algn="just">
              <a:spcBef>
                <a:spcPts val="1800"/>
              </a:spcBef>
              <a:defRPr sz="1800"/>
            </a:pPr>
            <a:r>
              <a:rPr sz="2600" dirty="0">
                <a:latin typeface="Cambria" panose="02040503050406030204" pitchFamily="18" charset="0"/>
              </a:rPr>
              <a:t>Zhang (1996)</a:t>
            </a:r>
            <a:r>
              <a:rPr lang="en-CA" sz="2600" dirty="0">
                <a:latin typeface="Cambria" panose="02040503050406030204" pitchFamily="18" charset="0"/>
              </a:rPr>
              <a:t> and</a:t>
            </a:r>
            <a:r>
              <a:rPr sz="2600" dirty="0">
                <a:latin typeface="Cambria" panose="02040503050406030204" pitchFamily="18" charset="0"/>
              </a:rPr>
              <a:t> Dresher </a:t>
            </a:r>
            <a:r>
              <a:rPr lang="en-CA" sz="2600" dirty="0">
                <a:latin typeface="Cambria" panose="02040503050406030204" pitchFamily="18" charset="0"/>
              </a:rPr>
              <a:t>&amp;</a:t>
            </a:r>
            <a:r>
              <a:rPr sz="2600" dirty="0">
                <a:latin typeface="Cambria" panose="02040503050406030204" pitchFamily="18" charset="0"/>
              </a:rPr>
              <a:t> Zhang (2005) on Manchu; Barrie (2003) on Cantonese; </a:t>
            </a:r>
            <a:r>
              <a:rPr sz="2600" dirty="0" err="1">
                <a:latin typeface="Cambria" panose="02040503050406030204" pitchFamily="18" charset="0"/>
              </a:rPr>
              <a:t>Rohany</a:t>
            </a:r>
            <a:r>
              <a:rPr sz="2600" dirty="0">
                <a:latin typeface="Cambria" panose="02040503050406030204" pitchFamily="18" charset="0"/>
              </a:rPr>
              <a:t> Rahbar (2008) on Persian; Dresher (2009: 215–225) on East Slavic; </a:t>
            </a:r>
            <a:r>
              <a:rPr lang="en-CA" sz="2600" dirty="0">
                <a:latin typeface="Cambria" panose="02040503050406030204" pitchFamily="18" charset="0"/>
              </a:rPr>
              <a:t>Ko (2010, 2011, 2018) on Korean, Mongolic, and </a:t>
            </a:r>
            <a:r>
              <a:rPr lang="en-CA" sz="2600" dirty="0" err="1">
                <a:latin typeface="Cambria" panose="02040503050406030204" pitchFamily="18" charset="0"/>
              </a:rPr>
              <a:t>Tungusic</a:t>
            </a:r>
            <a:r>
              <a:rPr lang="en-CA" sz="2600" dirty="0">
                <a:latin typeface="Cambria" panose="02040503050406030204" pitchFamily="18" charset="0"/>
              </a:rPr>
              <a:t>; </a:t>
            </a:r>
            <a:r>
              <a:rPr sz="2600" dirty="0">
                <a:latin typeface="Cambria" panose="02040503050406030204" pitchFamily="18" charset="0"/>
              </a:rPr>
              <a:t>Compton &amp; Dresher (2011) on Inuit; Roeder &amp; Gardner (2013), Purnell &amp; Raimy (2013)</a:t>
            </a:r>
            <a:r>
              <a:rPr lang="en-CA" sz="2600" dirty="0">
                <a:latin typeface="Cambria" panose="02040503050406030204" pitchFamily="18" charset="0"/>
              </a:rPr>
              <a:t>, and Gardner &amp; Roeder (2022)</a:t>
            </a:r>
            <a:r>
              <a:rPr sz="2600" dirty="0">
                <a:latin typeface="Cambria" panose="02040503050406030204" pitchFamily="18" charset="0"/>
              </a:rPr>
              <a:t> on N</a:t>
            </a:r>
            <a:r>
              <a:rPr lang="en-CA" sz="2600" dirty="0">
                <a:latin typeface="Cambria" panose="02040503050406030204" pitchFamily="18" charset="0"/>
              </a:rPr>
              <a:t>orth</a:t>
            </a:r>
            <a:r>
              <a:rPr sz="2600" dirty="0">
                <a:latin typeface="Cambria" panose="02040503050406030204" pitchFamily="18" charset="0"/>
              </a:rPr>
              <a:t> American English vowel shifts</a:t>
            </a:r>
            <a:r>
              <a:rPr lang="en-CA" sz="2600" dirty="0">
                <a:latin typeface="Cambria" panose="02040503050406030204" pitchFamily="18" charset="0"/>
              </a:rPr>
              <a:t>;</a:t>
            </a:r>
            <a:r>
              <a:rPr sz="2600" dirty="0">
                <a:latin typeface="Cambria" panose="02040503050406030204" pitchFamily="18" charset="0"/>
              </a:rPr>
              <a:t> Harvey (2012) on Ob-Ugric (Khanty and Mansi)</a:t>
            </a:r>
            <a:r>
              <a:rPr lang="en-CA" sz="2600" dirty="0">
                <a:latin typeface="Cambria" panose="02040503050406030204" pitchFamily="18" charset="0"/>
              </a:rPr>
              <a:t>;</a:t>
            </a:r>
            <a:r>
              <a:rPr sz="2600" dirty="0">
                <a:latin typeface="Cambria" panose="02040503050406030204" pitchFamily="18" charset="0"/>
              </a:rPr>
              <a:t> Oxford (2012, 2015) on Algonquian</a:t>
            </a:r>
            <a:r>
              <a:rPr lang="en-CA" sz="2600" dirty="0">
                <a:latin typeface="Cambria" panose="02040503050406030204" pitchFamily="18" charset="0"/>
              </a:rPr>
              <a:t>; </a:t>
            </a:r>
            <a:r>
              <a:rPr lang="en-CA" sz="2600" dirty="0" err="1">
                <a:latin typeface="Cambria" panose="02040503050406030204" pitchFamily="18" charset="0"/>
              </a:rPr>
              <a:t>Voeltzel</a:t>
            </a:r>
            <a:r>
              <a:rPr lang="en-CA" sz="2600" dirty="0">
                <a:latin typeface="Cambria" panose="02040503050406030204" pitchFamily="18" charset="0"/>
              </a:rPr>
              <a:t> (2016), </a:t>
            </a:r>
            <a:r>
              <a:rPr lang="en-CA" sz="2600" dirty="0" err="1">
                <a:latin typeface="Cambria" panose="02040503050406030204" pitchFamily="18" charset="0"/>
              </a:rPr>
              <a:t>Schalin</a:t>
            </a:r>
            <a:r>
              <a:rPr lang="en-CA" sz="2600" dirty="0">
                <a:latin typeface="Cambria" panose="02040503050406030204" pitchFamily="18" charset="0"/>
              </a:rPr>
              <a:t> (2017), and </a:t>
            </a:r>
            <a:r>
              <a:rPr lang="en-CA" sz="2600" dirty="0" err="1">
                <a:latin typeface="Cambria" panose="02040503050406030204" pitchFamily="18" charset="0"/>
              </a:rPr>
              <a:t>Sandstedt</a:t>
            </a:r>
            <a:r>
              <a:rPr lang="en-CA" sz="2600" dirty="0">
                <a:latin typeface="Cambria" panose="02040503050406030204" pitchFamily="18" charset="0"/>
              </a:rPr>
              <a:t> (2018) on Scandinavian; </a:t>
            </a:r>
            <a:r>
              <a:rPr lang="en-CA" sz="2600" dirty="0" err="1">
                <a:latin typeface="Cambria" panose="02040503050406030204" pitchFamily="18" charset="0"/>
              </a:rPr>
              <a:t>Krekoski</a:t>
            </a:r>
            <a:r>
              <a:rPr lang="en-CA" sz="2600" dirty="0">
                <a:latin typeface="Cambria" panose="02040503050406030204" pitchFamily="18" charset="0"/>
              </a:rPr>
              <a:t> (2017) on Chinese tonal systems. </a:t>
            </a:r>
            <a:endParaRPr sz="2600" dirty="0">
              <a:latin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6463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166400" y="1440000"/>
            <a:ext cx="8105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02227EA0-389C-4A43-86C4-0524EFFD2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400" y="2948218"/>
            <a:ext cx="1440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/>
                <a:ea typeface="Cambria"/>
                <a:cs typeface="Cambria"/>
              </a:rPr>
              <a:t>There is reason to suppose that a similar contrastive hierarchy approach can be fruitful also with respect to morphosyntactic features, as has been argued in several publications by Cowper &amp; Hall (2013, 2014a, b, 2017, 2019).</a:t>
            </a:r>
            <a:endParaRPr lang="en-US" sz="3200" noProof="1">
              <a:latin typeface="Cambria"/>
              <a:ea typeface="Cambria"/>
              <a:cs typeface="Cambria"/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54BE0B1B-F68B-EF42-8FE9-18E0E9DCBD01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96</a:t>
            </a:fld>
            <a:endParaRPr lang="en-US" sz="1600" dirty="0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C7565413-CDDD-CF02-7CA4-D6206E689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99" y="5318209"/>
            <a:ext cx="14400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noProof="1">
                <a:latin typeface="Cambria"/>
                <a:ea typeface="Cambria"/>
                <a:cs typeface="Cambria"/>
              </a:rPr>
              <a:t>Finally, contrary to the tendency in some earlier theories—and again in some contemporary ones—to see sound change as totally separate from the synchronic grammar, in the cases I have discussed there is a connection between synchronic contrastive structure and the type of changes that it is liable to undergo.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925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Text Box 2"/>
          <p:cNvSpPr txBox="1">
            <a:spLocks noChangeArrowheads="1"/>
          </p:cNvSpPr>
          <p:nvPr/>
        </p:nvSpPr>
        <p:spPr bwMode="auto">
          <a:xfrm>
            <a:off x="1166400" y="2837782"/>
            <a:ext cx="1015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noProof="1">
                <a:latin typeface="Cambria"/>
                <a:ea typeface="Cambria"/>
                <a:cs typeface="Cambria"/>
              </a:rPr>
              <a:t>I will conclude by recalling the last line of Jakobson’s (</a:t>
            </a:r>
            <a:r>
              <a:rPr lang="en-US" sz="3200" dirty="0">
                <a:latin typeface="Cambria" panose="02040503050406030204" pitchFamily="18" charset="0"/>
                <a:cs typeface="Calibri" panose="020F0502020204030204" pitchFamily="34" charset="0"/>
              </a:rPr>
              <a:t>1972 [1931]) article with which I started:</a:t>
            </a:r>
            <a:endParaRPr lang="en-US" sz="3200" noProof="1">
              <a:latin typeface="Cambria"/>
              <a:ea typeface="Cambria"/>
              <a:cs typeface="Cambria"/>
            </a:endParaRP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1166400" y="1440000"/>
            <a:ext cx="24593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62824" name="Line 28"/>
          <p:cNvSpPr>
            <a:spLocks noChangeShapeType="1"/>
          </p:cNvSpPr>
          <p:nvPr/>
        </p:nvSpPr>
        <p:spPr bwMode="auto">
          <a:xfrm>
            <a:off x="1166399" y="2286000"/>
            <a:ext cx="14400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166400" y="4466782"/>
            <a:ext cx="1015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  <a:cs typeface="Calibri" panose="020F0502020204030204" pitchFamily="34" charset="0"/>
              </a:rPr>
              <a:t>He writes that we must not fall for ‘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the superficial and harmful illusion of an abyss between the problems of synchrony and diachrony</a:t>
            </a:r>
            <a:r>
              <a:rPr lang="en-US" sz="3200" dirty="0">
                <a:latin typeface="Cambria" panose="02040503050406030204" pitchFamily="18" charset="0"/>
                <a:cs typeface="Calibri" panose="020F0502020204030204" pitchFamily="34" charset="0"/>
              </a:rPr>
              <a:t>’.</a:t>
            </a:r>
            <a:endParaRPr lang="en-US" sz="3200" noProof="1">
              <a:latin typeface="Cambria"/>
              <a:ea typeface="Cambria"/>
              <a:cs typeface="Cambria"/>
            </a:endParaRPr>
          </a:p>
        </p:txBody>
      </p:sp>
      <p:sp>
        <p:nvSpPr>
          <p:cNvPr id="162827" name="Line 28"/>
          <p:cNvSpPr>
            <a:spLocks noChangeShapeType="1"/>
          </p:cNvSpPr>
          <p:nvPr/>
        </p:nvSpPr>
        <p:spPr bwMode="auto">
          <a:xfrm>
            <a:off x="1166399" y="6588224"/>
            <a:ext cx="14400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/>
          </a:p>
        </p:txBody>
      </p:sp>
      <p:pic>
        <p:nvPicPr>
          <p:cNvPr id="3" name="Picture 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7A278AB3-5C30-EF4C-9BD2-D87BD80E1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7131" y="2555776"/>
            <a:ext cx="3000375" cy="3780000"/>
          </a:xfrm>
          <a:prstGeom prst="rect">
            <a:avLst/>
          </a:prstGeom>
        </p:spPr>
      </p:pic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D5BD7FA0-413C-4448-8CDE-7A5BA02CDA5C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97</a:t>
            </a:fld>
            <a:endParaRPr lang="en-US" sz="1600" dirty="0"/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AFFE642F-D48C-3EA1-C52C-3D93C9C76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99" y="6804248"/>
            <a:ext cx="14400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600" dirty="0">
                <a:latin typeface="Cambria" panose="02040503050406030204" pitchFamily="18" charset="0"/>
                <a:cs typeface="Calibri" panose="020F0502020204030204" pitchFamily="34" charset="0"/>
              </a:rPr>
              <a:t>Jakobson, Roman. 1972 [1931]. Principles of historical phonology. In Allan R. </a:t>
            </a:r>
            <a:r>
              <a:rPr lang="en-US" sz="2600" dirty="0" err="1">
                <a:latin typeface="Cambria" panose="02040503050406030204" pitchFamily="18" charset="0"/>
                <a:cs typeface="Calibri" panose="020F0502020204030204" pitchFamily="34" charset="0"/>
              </a:rPr>
              <a:t>Keiler</a:t>
            </a:r>
            <a:r>
              <a:rPr lang="en-US" sz="2600" dirty="0">
                <a:latin typeface="Cambria" panose="02040503050406030204" pitchFamily="18" charset="0"/>
                <a:cs typeface="Calibri" panose="020F0502020204030204" pitchFamily="34" charset="0"/>
              </a:rPr>
              <a:t> (ed.), </a:t>
            </a:r>
            <a:r>
              <a:rPr lang="en-US" sz="2600" i="1" dirty="0">
                <a:latin typeface="Cambria" panose="02040503050406030204" pitchFamily="18" charset="0"/>
                <a:cs typeface="Calibri" panose="020F0502020204030204" pitchFamily="34" charset="0"/>
              </a:rPr>
              <a:t>A reader in historical and comparative linguistics</a:t>
            </a:r>
            <a:r>
              <a:rPr lang="en-US" sz="2600" dirty="0">
                <a:latin typeface="Cambria" panose="02040503050406030204" pitchFamily="18" charset="0"/>
                <a:cs typeface="Calibri" panose="020F0502020204030204" pitchFamily="34" charset="0"/>
              </a:rPr>
              <a:t>, 121–38. New York: Holt, Rinehart &amp; Winston. [English translation of </a:t>
            </a:r>
            <a:r>
              <a:rPr lang="en-US" sz="2600" dirty="0" err="1">
                <a:latin typeface="Cambria" panose="02040503050406030204" pitchFamily="18" charset="0"/>
                <a:cs typeface="Calibri" panose="020F0502020204030204" pitchFamily="34" charset="0"/>
              </a:rPr>
              <a:t>Prinzipien</a:t>
            </a:r>
            <a:r>
              <a:rPr lang="en-US" sz="2600" dirty="0">
                <a:latin typeface="Cambria" panose="02040503050406030204" pitchFamily="18" charset="0"/>
                <a:cs typeface="Calibri" panose="020F0502020204030204" pitchFamily="34" charset="0"/>
              </a:rPr>
              <a:t> der </a:t>
            </a:r>
            <a:r>
              <a:rPr lang="en-US" sz="2600" dirty="0" err="1">
                <a:latin typeface="Cambria" panose="02040503050406030204" pitchFamily="18" charset="0"/>
                <a:cs typeface="Calibri" panose="020F0502020204030204" pitchFamily="34" charset="0"/>
              </a:rPr>
              <a:t>historischen</a:t>
            </a:r>
            <a:r>
              <a:rPr lang="en-US" sz="2600" dirty="0"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Calibri" panose="020F0502020204030204" pitchFamily="34" charset="0"/>
              </a:rPr>
              <a:t>Phonologie</a:t>
            </a:r>
            <a:r>
              <a:rPr lang="en-US" sz="2600" dirty="0">
                <a:latin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600" i="1" dirty="0">
                <a:latin typeface="Cambria" panose="02040503050406030204" pitchFamily="18" charset="0"/>
                <a:cs typeface="Calibri" panose="020F0502020204030204" pitchFamily="34" charset="0"/>
              </a:rPr>
              <a:t>Travaux du cercle </a:t>
            </a:r>
            <a:r>
              <a:rPr lang="en-US" sz="2600" i="1" dirty="0" err="1">
                <a:latin typeface="Cambria" panose="02040503050406030204" pitchFamily="18" charset="0"/>
                <a:cs typeface="Calibri" panose="020F0502020204030204" pitchFamily="34" charset="0"/>
              </a:rPr>
              <a:t>linguistique</a:t>
            </a:r>
            <a:r>
              <a:rPr lang="en-US" sz="2600" i="1" dirty="0">
                <a:latin typeface="Cambria" panose="02040503050406030204" pitchFamily="18" charset="0"/>
                <a:cs typeface="Calibri" panose="020F0502020204030204" pitchFamily="34" charset="0"/>
              </a:rPr>
              <a:t> de Prague</a:t>
            </a:r>
            <a:r>
              <a:rPr lang="en-US" sz="2600" dirty="0">
                <a:latin typeface="Cambria" panose="02040503050406030204" pitchFamily="18" charset="0"/>
                <a:cs typeface="Calibri" panose="020F0502020204030204" pitchFamily="34" charset="0"/>
              </a:rPr>
              <a:t> 4: 247–67, 1931. Copenhagen: Nordisk Sprog- </a:t>
            </a:r>
            <a:r>
              <a:rPr lang="en-US" sz="2600" dirty="0" err="1">
                <a:latin typeface="Cambria" panose="02040503050406030204" pitchFamily="18" charset="0"/>
                <a:cs typeface="Calibri" panose="020F0502020204030204" pitchFamily="34" charset="0"/>
              </a:rPr>
              <a:t>og</a:t>
            </a:r>
            <a:r>
              <a:rPr lang="en-US" sz="2600" dirty="0">
                <a:latin typeface="Cambria" panose="02040503050406030204" pitchFamily="18" charset="0"/>
                <a:cs typeface="Calibri" panose="020F0502020204030204" pitchFamily="34" charset="0"/>
              </a:rPr>
              <a:t> Kultur </a:t>
            </a:r>
            <a:r>
              <a:rPr lang="en-US" sz="2600" dirty="0" err="1">
                <a:latin typeface="Cambria" panose="02040503050406030204" pitchFamily="18" charset="0"/>
                <a:cs typeface="Calibri" panose="020F0502020204030204" pitchFamily="34" charset="0"/>
              </a:rPr>
              <a:t>Forlag</a:t>
            </a:r>
            <a:r>
              <a:rPr lang="en-US" sz="2600" dirty="0">
                <a:latin typeface="Cambria" panose="02040503050406030204" pitchFamily="18" charset="0"/>
                <a:cs typeface="Calibri" panose="020F0502020204030204" pitchFamily="34" charset="0"/>
              </a:rPr>
              <a:t>.]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48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uilding, outdoor, government building&#10;&#10;Description automatically generated">
            <a:extLst>
              <a:ext uri="{FF2B5EF4-FFF2-40B4-BE49-F238E27FC236}">
                <a16:creationId xmlns:a16="http://schemas.microsoft.com/office/drawing/2014/main" id="{13D09F06-804E-9D8B-B7F5-6C613BEB8E0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-19314" y="0"/>
            <a:ext cx="16296216" cy="9144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8591EB2-E498-0B90-F850-41079240BF37}"/>
              </a:ext>
            </a:extLst>
          </p:cNvPr>
          <p:cNvGrpSpPr/>
          <p:nvPr/>
        </p:nvGrpSpPr>
        <p:grpSpPr>
          <a:xfrm>
            <a:off x="4240362" y="7020272"/>
            <a:ext cx="10873208" cy="1015663"/>
            <a:chOff x="4240362" y="7444769"/>
            <a:chExt cx="10873208" cy="10156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65D212A-6304-241E-0D09-CC359AF372DC}"/>
                </a:ext>
              </a:extLst>
            </p:cNvPr>
            <p:cNvSpPr/>
            <p:nvPr/>
          </p:nvSpPr>
          <p:spPr>
            <a:xfrm>
              <a:off x="5176466" y="7444769"/>
              <a:ext cx="918071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CA" sz="32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International Conference on Historical Linguistics </a:t>
              </a:r>
              <a:endParaRPr lang="en-CA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CA" sz="28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ICHL 25 — Oxford, 1-5 August 2022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EEF91EF-67D4-574D-F85C-5E41586E930A}"/>
                </a:ext>
              </a:extLst>
            </p:cNvPr>
            <p:cNvGrpSpPr/>
            <p:nvPr/>
          </p:nvGrpSpPr>
          <p:grpSpPr>
            <a:xfrm>
              <a:off x="4240362" y="7502600"/>
              <a:ext cx="10873208" cy="900000"/>
              <a:chOff x="4240362" y="7538600"/>
              <a:chExt cx="10873208" cy="900000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6002D57E-44FC-8E67-015F-8FCC9E373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alphaModFix amt="1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240362" y="7538600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8EA79880-20B6-4A66-61F8-94FAB4FECD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alphaModFix amt="1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4213570" y="7538600"/>
                <a:ext cx="900000" cy="900000"/>
              </a:xfrm>
              <a:prstGeom prst="rect">
                <a:avLst/>
              </a:prstGeom>
            </p:spPr>
          </p:pic>
        </p:grpSp>
      </p:grp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206110" y="4461083"/>
            <a:ext cx="33628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54BE0B1B-F68B-EF42-8FE9-18E0E9DCBD01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98</a:t>
            </a:fld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9456394"/>
      </p:ext>
    </p:extLst>
  </p:cSld>
  <p:clrMapOvr>
    <a:masterClrMapping/>
  </p:clrMapOvr>
  <p:transition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1166400" y="1440000"/>
            <a:ext cx="7759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455602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66400" y="2123728"/>
            <a:ext cx="14400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5503" indent="-195503" algn="l"/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Antonsen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, Elmer H. 1972. The Proto-Germanic syllabics (vowels). In Frans van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Coetsem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&amp; Herbert L.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Kufner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(eds.),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Toward a grammar of Proto-Germanic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, 117–140.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Tübingen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: Max Niemeyer.</a:t>
            </a:r>
          </a:p>
          <a:p>
            <a:pPr marL="195503" indent="-195503" algn="l"/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Barrie, Mike. 2003. Contrast in Cantonese vowels. </a:t>
            </a:r>
            <a:r>
              <a:rPr lang="en-CA" sz="2400" i="1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Toronto Working Papers in Linguistics</a:t>
            </a:r>
            <a:r>
              <a:rPr lang="en-CA" sz="2400" dirty="0">
                <a:latin typeface="Cambria" panose="02040503050406030204" pitchFamily="18" charset="0"/>
                <a:ea typeface="Times New Roman"/>
                <a:cs typeface="Calibri" panose="020F0502020204030204" pitchFamily="34" charset="0"/>
                <a:sym typeface="Times New Roman"/>
              </a:rPr>
              <a:t> 20: 1–19.</a:t>
            </a:r>
            <a:endParaRPr lang="en-US" sz="2400" dirty="0"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marL="195503" indent="-195503" algn="l"/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Benediktsson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cs typeface="Calibri" panose="020F0502020204030204" pitchFamily="34" charset="0"/>
              </a:rPr>
              <a:t>Hreinn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. 1967. The Proto-Germanic vowel system. In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To honor Roman Jakobson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, Vol. 1, 174–96. The Hague &amp; Paris: Mouton.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Cherry, E. Colin, Morris Halle, &amp; Roman Jakobson. 1953. Toward the logical description of languages in their phonemic aspect.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Language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29(1): 34–46.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Chomsky, Noam &amp; Morris Halle. 1968.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The sound pattern of English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. New York, NY: Harper &amp; Row.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Clements, G. N. 2001. Representational economy in constraint-based phonology. In T. Alan Hall, (ed.),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Distinctive feature theory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, 71–146. Berlin: Mouton de Gruyter.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Compton, Richard &amp; B. Elan Dresher. 2011. Palatalization and ‘strong </a:t>
            </a:r>
            <a:r>
              <a:rPr lang="en-US" sz="2400" i="1" dirty="0" err="1">
                <a:latin typeface="Cambria" panose="02040503050406030204" pitchFamily="18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’ across Inuit dialects. 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Canadian Journal of Linguistics/ Revue </a:t>
            </a:r>
            <a:r>
              <a:rPr lang="en-US" sz="2400" i="1" dirty="0" err="1">
                <a:latin typeface="Cambria" panose="02040503050406030204" pitchFamily="18" charset="0"/>
                <a:cs typeface="Calibri" panose="020F0502020204030204" pitchFamily="34" charset="0"/>
              </a:rPr>
              <a:t>canadienne</a:t>
            </a:r>
            <a:r>
              <a:rPr lang="en-US" sz="2400" i="1" dirty="0">
                <a:latin typeface="Cambria" panose="02040503050406030204" pitchFamily="18" charset="0"/>
                <a:cs typeface="Calibri" panose="020F0502020204030204" pitchFamily="34" charset="0"/>
              </a:rPr>
              <a:t> de </a:t>
            </a:r>
            <a:r>
              <a:rPr lang="en-US" sz="2400" i="1" dirty="0" err="1">
                <a:latin typeface="Cambria" panose="02040503050406030204" pitchFamily="18" charset="0"/>
                <a:cs typeface="Calibri" panose="020F0502020204030204" pitchFamily="34" charset="0"/>
              </a:rPr>
              <a:t>linguistique</a:t>
            </a:r>
            <a:r>
              <a:rPr lang="en-US" sz="2400" dirty="0">
                <a:latin typeface="Cambria" panose="02040503050406030204" pitchFamily="18" charset="0"/>
                <a:cs typeface="Calibri" panose="020F0502020204030204" pitchFamily="34" charset="0"/>
              </a:rPr>
              <a:t> 56: 203–28.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</a:rPr>
              <a:t>Cowper, Elizabeth &amp; Daniel Currie Hall. 2013. Syntactic change and the cartography of syntactic structures. In Stefan </a:t>
            </a:r>
            <a:r>
              <a:rPr lang="en-US" sz="2400" dirty="0" err="1">
                <a:latin typeface="Cambria" panose="02040503050406030204" pitchFamily="18" charset="0"/>
              </a:rPr>
              <a:t>Keine</a:t>
            </a:r>
            <a:r>
              <a:rPr lang="en-US" sz="2400" dirty="0">
                <a:latin typeface="Cambria" panose="02040503050406030204" pitchFamily="18" charset="0"/>
              </a:rPr>
              <a:t> &amp; Shayne </a:t>
            </a:r>
            <a:r>
              <a:rPr lang="en-US" sz="2400" dirty="0" err="1">
                <a:latin typeface="Cambria" panose="02040503050406030204" pitchFamily="18" charset="0"/>
              </a:rPr>
              <a:t>Sloggett</a:t>
            </a:r>
            <a:r>
              <a:rPr lang="en-US" sz="2400" dirty="0">
                <a:latin typeface="Cambria" panose="02040503050406030204" pitchFamily="18" charset="0"/>
              </a:rPr>
              <a:t> (eds.), </a:t>
            </a:r>
            <a:r>
              <a:rPr lang="en-US" sz="2400" i="1" dirty="0">
                <a:latin typeface="Cambria" panose="02040503050406030204" pitchFamily="18" charset="0"/>
              </a:rPr>
              <a:t>NELS 42: Proceedings of the Forty-Second Annual Meeting of the North East Linguistic Society</a:t>
            </a:r>
            <a:r>
              <a:rPr lang="en-US" sz="2400" dirty="0">
                <a:latin typeface="Cambria" panose="02040503050406030204" pitchFamily="18" charset="0"/>
              </a:rPr>
              <a:t>, 129–140. Amherst, MA: GLSA.</a:t>
            </a:r>
          </a:p>
          <a:p>
            <a:pPr marL="195503" indent="-195503" algn="l"/>
            <a:r>
              <a:rPr lang="en-US" sz="2400" dirty="0">
                <a:latin typeface="Cambria" panose="02040503050406030204" pitchFamily="18" charset="0"/>
              </a:rPr>
              <a:t>Cowper, Elizabeth &amp; Daniel Currie Hall. 2014a. The features and </a:t>
            </a:r>
            <a:r>
              <a:rPr lang="en-US" sz="2400" dirty="0" err="1">
                <a:latin typeface="Cambria" panose="02040503050406030204" pitchFamily="18" charset="0"/>
              </a:rPr>
              <a:t>exponence</a:t>
            </a:r>
            <a:r>
              <a:rPr lang="en-US" sz="2400" dirty="0">
                <a:latin typeface="Cambria" panose="02040503050406030204" pitchFamily="18" charset="0"/>
              </a:rPr>
              <a:t> of nominal number. </a:t>
            </a:r>
            <a:r>
              <a:rPr lang="en-US" sz="2400" i="1" dirty="0">
                <a:latin typeface="Cambria" panose="02040503050406030204" pitchFamily="18" charset="0"/>
              </a:rPr>
              <a:t>Lingue e </a:t>
            </a:r>
            <a:r>
              <a:rPr lang="en-US" sz="2400" i="1" dirty="0" err="1">
                <a:latin typeface="Cambria" panose="02040503050406030204" pitchFamily="18" charset="0"/>
              </a:rPr>
              <a:t>Linguaggio</a:t>
            </a:r>
            <a:r>
              <a:rPr lang="en-US" sz="2400" dirty="0">
                <a:latin typeface="Cambria" panose="02040503050406030204" pitchFamily="18" charset="0"/>
              </a:rPr>
              <a:t> 13(1): 63–82.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8DA677FD-155E-6947-9ED1-5C0AF698299C}"/>
              </a:ext>
            </a:extLst>
          </p:cNvPr>
          <p:cNvSpPr txBox="1">
            <a:spLocks/>
          </p:cNvSpPr>
          <p:nvPr/>
        </p:nvSpPr>
        <p:spPr bwMode="auto">
          <a:xfrm>
            <a:off x="14249474" y="850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tx1"/>
                </a:solidFill>
                <a:latin typeface="Cambria" panose="02040503050406030204" pitchFamily="18" charset="0"/>
                <a:ea typeface="ＭＳ Ｐゴシック" charset="-128"/>
                <a:cs typeface="ＭＳ Ｐゴシック" charset="-128"/>
              </a:defRPr>
            </a:lvl1pPr>
            <a:lvl2pPr marL="72568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marL="1451379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marL="2177067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marL="2902756" algn="ctr" rtl="0" eaLnBrk="0" fontAlgn="base" hangingPunct="0">
              <a:spcBef>
                <a:spcPct val="0"/>
              </a:spcBef>
              <a:spcAft>
                <a:spcPct val="0"/>
              </a:spcAft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3628446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6pPr>
            <a:lvl7pPr marL="4354135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7pPr>
            <a:lvl8pPr marL="5079823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8pPr>
            <a:lvl9pPr marL="5805512" algn="l" defTabSz="725689" rtl="0" eaLnBrk="1" latinLnBrk="0" hangingPunct="1">
              <a:defRPr sz="3810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9pPr>
          </a:lstStyle>
          <a:p>
            <a:fld id="{C5AAEB70-4C7A-8842-9CD6-23D6BDE1BEB6}" type="slidenum">
              <a:rPr lang="en-US" sz="1600" smtClean="0"/>
              <a:pPr/>
              <a:t>99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7965525"/>
      </p:ext>
    </p:extLst>
  </p:cSld>
  <p:clrMapOvr>
    <a:masterClrMapping/>
  </p:clrMapOvr>
  <p:transition spd="slow" advClick="0" advTm="500"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3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3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3.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.8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 (Mac OS 9):Microsoft Office 98:Templates:Blank Presentation</Template>
  <TotalTime>119775</TotalTime>
  <Words>12134</Words>
  <Application>Microsoft Macintosh PowerPoint</Application>
  <PresentationFormat>Custom</PresentationFormat>
  <Paragraphs>1642</Paragraphs>
  <Slides>107</Slides>
  <Notes>107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6" baseType="lpstr">
      <vt:lpstr>Arial</vt:lpstr>
      <vt:lpstr>Calibri</vt:lpstr>
      <vt:lpstr>Cambria</vt:lpstr>
      <vt:lpstr>Doulos SIL</vt:lpstr>
      <vt:lpstr>Optima</vt:lpstr>
      <vt:lpstr>Times</vt:lpstr>
      <vt:lpstr>Times New Roman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Toronto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No Slide Title</dc:title>
  <dc:creator>B. Elan Dresher</dc:creator>
  <cp:keywords/>
  <cp:lastModifiedBy>Elan Dresher</cp:lastModifiedBy>
  <cp:revision>2842</cp:revision>
  <cp:lastPrinted>2020-10-10T21:57:52Z</cp:lastPrinted>
  <dcterms:created xsi:type="dcterms:W3CDTF">2017-08-21T23:45:29Z</dcterms:created>
  <dcterms:modified xsi:type="dcterms:W3CDTF">2022-07-31T16:05:47Z</dcterms:modified>
</cp:coreProperties>
</file>